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6858000" cx="9144000"/>
  <p:notesSz cx="6858000" cy="9144000"/>
  <p:embeddedFontLst>
    <p:embeddedFont>
      <p:font typeface="Libre Franklin"/>
      <p:regular r:id="rId58"/>
      <p:bold r:id="rId59"/>
      <p:italic r:id="rId60"/>
      <p:boldItalic r:id="rId61"/>
    </p:embeddedFont>
    <p:embeddedFont>
      <p:font typeface="Robot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66" roundtripDataSignature="AMtx7mgVJUXgPuhoNYeKec06ErukIYog4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regular.fntdata"/><Relationship Id="rId61" Type="http://schemas.openxmlformats.org/officeDocument/2006/relationships/font" Target="fonts/LibreFranklin-boldItalic.fntdata"/><Relationship Id="rId20" Type="http://schemas.openxmlformats.org/officeDocument/2006/relationships/slide" Target="slides/slide15.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7.xml"/><Relationship Id="rId66" Type="http://customschemas.google.com/relationships/presentationmetadata" Target="metadata"/><Relationship Id="rId21" Type="http://schemas.openxmlformats.org/officeDocument/2006/relationships/slide" Target="slides/slide16.xml"/><Relationship Id="rId65" Type="http://schemas.openxmlformats.org/officeDocument/2006/relationships/font" Target="fonts/Roboto-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LibreFranklin-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LibreFranklin-bold.fntdata"/><Relationship Id="rId14" Type="http://schemas.openxmlformats.org/officeDocument/2006/relationships/slide" Target="slides/slide9.xml"/><Relationship Id="rId58" Type="http://schemas.openxmlformats.org/officeDocument/2006/relationships/font" Target="fonts/LibreFranklin-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9" name="Google Shape;99;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second question asks about the development of a behavior. Another word for this is Ontogeny.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examines how a behavior or cognitive process develops during a lifetime. And </a:t>
            </a:r>
            <a:r>
              <a:rPr lang="en-US"/>
              <a:t>Many questions focus on to what degree can a cognitive process or behavior change through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of you may have taken developmental psychology. That field focuses a lot on this question.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Some examples of questions you could ask may be “</a:t>
            </a:r>
            <a:r>
              <a:rPr lang="en-US" u="sng"/>
              <a:t>How does play behavior develop throughout childhood</a:t>
            </a:r>
            <a:r>
              <a:rPr lang="en-US"/>
              <a:t>?” or </a:t>
            </a:r>
            <a:r>
              <a:rPr lang="en-US" u="sng"/>
              <a:t>“How does courtship behavior develop in birds</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questions are important, and you can ask comparative cognition questions about development. There are many comp psychologists that will ask developmental questions in other species, and will often try to relate these questions to human development. A common one for example is play behavior.</a:t>
            </a:r>
            <a:endParaRPr/>
          </a:p>
        </p:txBody>
      </p:sp>
      <p:sp>
        <p:nvSpPr>
          <p:cNvPr id="180" name="Google Shape;180;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we have the questions about adaptive value.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Ask: from an evolutionary perspective, why are these traits or behaviors the way they are? What sort of advantage do they provide an organism?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 why do humans nurse their young? Maybe such a behavior </a:t>
            </a:r>
            <a:r>
              <a:rPr lang="en-US"/>
              <a:t>increases</a:t>
            </a:r>
            <a:r>
              <a:rPr lang="en-US"/>
              <a:t> the survivorship of an offspring? If that behavior has adaptive value, we would expect it to provide some sort of advantage to the organism via increasing survival or itself or its offspring or increase its ability to reproduce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 maybe I am interested in why capuchin monkeys have long tails. </a:t>
            </a:r>
            <a:endParaRPr/>
          </a:p>
          <a:p>
            <a:pPr indent="0" lvl="0" marL="0" rtl="0" algn="l">
              <a:spcBef>
                <a:spcPts val="0"/>
              </a:spcBef>
              <a:spcAft>
                <a:spcPts val="0"/>
              </a:spcAft>
              <a:buNone/>
            </a:pPr>
            <a:r>
              <a:rPr lang="en-US"/>
              <a:t>Swing from trees?</a:t>
            </a:r>
            <a:endParaRPr/>
          </a:p>
          <a:p>
            <a:pPr indent="0" lvl="0" marL="0" rtl="0" algn="l">
              <a:spcBef>
                <a:spcPts val="0"/>
              </a:spcBef>
              <a:spcAft>
                <a:spcPts val="0"/>
              </a:spcAft>
              <a:buNone/>
            </a:pPr>
            <a:r>
              <a:rPr lang="en-US"/>
              <a:t>Escape Predators?</a:t>
            </a:r>
            <a:endParaRPr/>
          </a:p>
          <a:p>
            <a:pPr indent="0" lvl="0" marL="0" rtl="0" algn="l">
              <a:spcBef>
                <a:spcPts val="0"/>
              </a:spcBef>
              <a:spcAft>
                <a:spcPts val="0"/>
              </a:spcAft>
              <a:buNone/>
            </a:pPr>
            <a:r>
              <a:rPr lang="en-US"/>
              <a:t>Catch Prey?</a:t>
            </a:r>
            <a:endParaRPr/>
          </a:p>
        </p:txBody>
      </p:sp>
      <p:sp>
        <p:nvSpPr>
          <p:cNvPr id="188" name="Google Shape;18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lastly we have evolution, or phylogeny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Ask: how did this behavior or cognitive ability evolve? and when in the </a:t>
            </a:r>
            <a:r>
              <a:rPr lang="en-US"/>
              <a:t>evolution</a:t>
            </a:r>
            <a:r>
              <a:rPr lang="en-US"/>
              <a:t> of a species did such a phenomenon evolve?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 maybe I want to know how bird flight evolved from gliding dinosaurs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 how both vertebrates and cephalopod – which are like squids – evolved to have a similar eyeball structures </a:t>
            </a:r>
            <a:r>
              <a:rPr lang="en-US" sz="1100"/>
              <a:t>despite evolving a long long time ago from an organism without that eye structure?</a:t>
            </a:r>
            <a:endParaRPr/>
          </a:p>
        </p:txBody>
      </p:sp>
      <p:sp>
        <p:nvSpPr>
          <p:cNvPr id="197" name="Google Shape;197;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All 4 of these questions fall under one of two categories.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first two = known as proximate questions</a:t>
            </a:r>
            <a:endParaRPr/>
          </a:p>
        </p:txBody>
      </p:sp>
      <p:sp>
        <p:nvSpPr>
          <p:cNvPr id="206" name="Google Shape;206;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465c1bac1_0_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10465c1bac1_0_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Focus on explaining a phenomenon in terms of </a:t>
            </a:r>
            <a:r>
              <a:rPr b="1" lang="en-US"/>
              <a:t>immediate factors</a:t>
            </a:r>
            <a:r>
              <a:rPr lang="en-US"/>
              <a:t>.</a:t>
            </a:r>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Look at the immediate mechanism for why a behavior is expressed</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u="sng">
                <a:latin typeface="Arial"/>
                <a:ea typeface="Arial"/>
                <a:cs typeface="Arial"/>
                <a:sym typeface="Arial"/>
              </a:rPr>
              <a:t>hormones </a:t>
            </a:r>
            <a:r>
              <a:rPr lang="en-US" sz="1100">
                <a:latin typeface="Arial"/>
                <a:ea typeface="Arial"/>
                <a:cs typeface="Arial"/>
                <a:sym typeface="Arial"/>
              </a:rPr>
              <a:t>for mechanism questions or </a:t>
            </a:r>
            <a:r>
              <a:rPr lang="en-US" sz="1100" u="sng">
                <a:latin typeface="Arial"/>
                <a:ea typeface="Arial"/>
                <a:cs typeface="Arial"/>
                <a:sym typeface="Arial"/>
              </a:rPr>
              <a:t>learning </a:t>
            </a:r>
            <a:r>
              <a:rPr lang="en-US" sz="1100">
                <a:latin typeface="Arial"/>
                <a:ea typeface="Arial"/>
                <a:cs typeface="Arial"/>
                <a:sym typeface="Arial"/>
              </a:rPr>
              <a:t>for ontogeny questions are both great examples to think of for these questions</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Another important distinction is that these questions focus on the organism at an</a:t>
            </a:r>
            <a:r>
              <a:rPr b="1" lang="en-US" sz="1100">
                <a:latin typeface="Arial"/>
                <a:ea typeface="Arial"/>
                <a:cs typeface="Arial"/>
                <a:sym typeface="Arial"/>
              </a:rPr>
              <a:t> individual level</a:t>
            </a:r>
            <a:endParaRPr/>
          </a:p>
        </p:txBody>
      </p:sp>
      <p:sp>
        <p:nvSpPr>
          <p:cNvPr id="215" name="Google Shape;215;g10465c1bac1_0_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0465c1bac1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0465c1bac1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Second two Qs = Ultimate or Evolutionary Questions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2" name="Google Shape;222;g10465c1bac1_0_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0465c1bac1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10465c1bac1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Focus on explaining how a phenomenon came about in terms of evolutionary fitness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Take a much longer perspective in terms of time</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Explain why the cognitive processes or behaviors evolved in a species and related species, and also examines when the behavior evolved in an organism's evolutionary history</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The proximate questions focus on the individual level, but ...</a:t>
            </a:r>
            <a:endParaRPr/>
          </a:p>
          <a:p>
            <a:pPr indent="0" lvl="0" marL="0" rtl="0" algn="l">
              <a:spcBef>
                <a:spcPts val="0"/>
              </a:spcBef>
              <a:spcAft>
                <a:spcPts val="0"/>
              </a:spcAft>
              <a:buClr>
                <a:schemeClr val="dk1"/>
              </a:buClr>
              <a:buFont typeface="Arial"/>
              <a:buNone/>
            </a:pPr>
            <a:r>
              <a:rPr lang="en-US"/>
              <a:t>These ultimate questions focus on the </a:t>
            </a:r>
            <a:r>
              <a:rPr b="1" lang="en-US"/>
              <a:t>organisms at the population level</a:t>
            </a:r>
            <a:endParaRPr b="1"/>
          </a:p>
          <a:p>
            <a:pPr indent="0" lvl="0" marL="0" rtl="0" algn="l">
              <a:spcBef>
                <a:spcPts val="0"/>
              </a:spcBef>
              <a:spcAft>
                <a:spcPts val="0"/>
              </a:spcAft>
              <a:buClr>
                <a:schemeClr val="dk1"/>
              </a:buClr>
              <a:buFont typeface="Arial"/>
              <a:buNone/>
            </a:pPr>
            <a:r>
              <a:t/>
            </a:r>
            <a:endParaRPr b="1"/>
          </a:p>
          <a:p>
            <a:pPr indent="0" lvl="0" marL="0" rtl="0" algn="l">
              <a:spcBef>
                <a:spcPts val="0"/>
              </a:spcBef>
              <a:spcAft>
                <a:spcPts val="0"/>
              </a:spcAft>
              <a:buClr>
                <a:schemeClr val="dk1"/>
              </a:buClr>
              <a:buFont typeface="Arial"/>
              <a:buNone/>
            </a:pPr>
            <a:r>
              <a:rPr lang="en-US"/>
              <a:t>Comparative Psychologists: usually </a:t>
            </a:r>
            <a:r>
              <a:rPr lang="en-US" u="sng"/>
              <a:t>attempt to understand how cognitive processes compare amongst closely related species</a:t>
            </a:r>
            <a:r>
              <a:rPr lang="en-US"/>
              <a:t>,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In doing so we find </a:t>
            </a:r>
            <a:endParaRPr/>
          </a:p>
          <a:p>
            <a:pPr indent="0" lvl="0" marL="0" rtl="0" algn="l">
              <a:spcBef>
                <a:spcPts val="0"/>
              </a:spcBef>
              <a:spcAft>
                <a:spcPts val="0"/>
              </a:spcAft>
              <a:buClr>
                <a:schemeClr val="dk1"/>
              </a:buClr>
              <a:buFont typeface="Arial"/>
              <a:buNone/>
            </a:pPr>
            <a:r>
              <a:rPr lang="en-US"/>
              <a:t>how they evolved, </a:t>
            </a:r>
            <a:endParaRPr/>
          </a:p>
          <a:p>
            <a:pPr indent="0" lvl="0" marL="0" rtl="0" algn="l">
              <a:spcBef>
                <a:spcPts val="0"/>
              </a:spcBef>
              <a:spcAft>
                <a:spcPts val="0"/>
              </a:spcAft>
              <a:buClr>
                <a:schemeClr val="dk1"/>
              </a:buClr>
              <a:buFont typeface="Arial"/>
              <a:buNone/>
            </a:pPr>
            <a:r>
              <a:rPr lang="en-US"/>
              <a:t>what adaptive value a trait or behavior has,</a:t>
            </a:r>
            <a:endParaRPr/>
          </a:p>
          <a:p>
            <a:pPr indent="0" lvl="0" marL="0" rtl="0" algn="l">
              <a:spcBef>
                <a:spcPts val="0"/>
              </a:spcBef>
              <a:spcAft>
                <a:spcPts val="0"/>
              </a:spcAft>
              <a:buClr>
                <a:schemeClr val="dk1"/>
              </a:buClr>
              <a:buFont typeface="Arial"/>
              <a:buNone/>
            </a:pPr>
            <a:r>
              <a:rPr lang="en-US"/>
              <a:t> and what environmental pressures may lead certain cognitive processes to evolve</a:t>
            </a:r>
            <a:endParaRPr/>
          </a:p>
        </p:txBody>
      </p:sp>
      <p:sp>
        <p:nvSpPr>
          <p:cNvPr id="233" name="Google Shape;233;g10465c1bac1_0_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PHYLOGENETIC TREES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Comparative psychologists utilize these A LOT. Show of hands, </a:t>
            </a:r>
            <a:r>
              <a:rPr lang="en-US" u="sng"/>
              <a:t>who knows what phylogenetic trees are</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Alright so for those of you who haven’t seen these yet or maybe need a refresher, I am going to give a quick intro about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an example of a phylogenetic tree of some of the cat species. Its kinda like a family tree but over millions of years and its based on the evolution of species.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Start on the </a:t>
            </a:r>
            <a:r>
              <a:rPr b="1" lang="en-US"/>
              <a:t>right side</a:t>
            </a:r>
            <a:r>
              <a:rPr lang="en-US"/>
              <a:t>, these are all the species that are alive today. Lions, Leopards, Tigers, and Domestic cats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As you move from right to left</a:t>
            </a:r>
            <a:r>
              <a:rPr lang="en-US"/>
              <a:t> you are essentially going </a:t>
            </a:r>
            <a:r>
              <a:rPr b="1" lang="en-US"/>
              <a:t>BACKWARD </a:t>
            </a:r>
            <a:r>
              <a:rPr lang="en-US"/>
              <a:t>in evolutionary time.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Orange dot: common ancestor of lions and leopards but NOT tigers</a:t>
            </a:r>
            <a:endParaRPr/>
          </a:p>
          <a:p>
            <a:pPr indent="0" lvl="0" marL="0" rtl="0" algn="l">
              <a:spcBef>
                <a:spcPts val="0"/>
              </a:spcBef>
              <a:spcAft>
                <a:spcPts val="0"/>
              </a:spcAft>
              <a:buNone/>
            </a:pPr>
            <a:r>
              <a:rPr lang="en-US"/>
              <a:t>Blue dot: common ancestor of tigers, lions, and leopards</a:t>
            </a:r>
            <a:endParaRPr/>
          </a:p>
          <a:p>
            <a:pPr indent="0" lvl="0" marL="0" rtl="0" algn="l">
              <a:spcBef>
                <a:spcPts val="0"/>
              </a:spcBef>
              <a:spcAft>
                <a:spcPts val="0"/>
              </a:spcAft>
              <a:buNone/>
            </a:pPr>
            <a:r>
              <a:rPr lang="en-US"/>
              <a:t>Red dot: Common ancestor of all these species that existed so many millions or billions of years ago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TREES → Pink dot: a species that was closely related to tigers, but went extinct a long time ago.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 Diego the saber tooth tiger from Ice 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-Lions are most closely related to leopards</a:t>
            </a:r>
            <a:endParaRPr/>
          </a:p>
          <a:p>
            <a:pPr indent="0" lvl="0" marL="0" rtl="0" algn="l">
              <a:spcBef>
                <a:spcPts val="0"/>
              </a:spcBef>
              <a:spcAft>
                <a:spcPts val="0"/>
              </a:spcAft>
              <a:buNone/>
            </a:pPr>
            <a:r>
              <a:rPr lang="en-US"/>
              <a:t>-Tigers are closely related to leopards and lions and that amount of relatedness is equal</a:t>
            </a:r>
            <a:endParaRPr/>
          </a:p>
          <a:p>
            <a:pPr indent="0" lvl="0" marL="0" rtl="0" algn="l">
              <a:spcBef>
                <a:spcPts val="0"/>
              </a:spcBef>
              <a:spcAft>
                <a:spcPts val="0"/>
              </a:spcAft>
              <a:buNone/>
            </a:pPr>
            <a:r>
              <a:rPr lang="en-US"/>
              <a:t>-Domestic cats = related to all of them, but much more distantly related</a:t>
            </a:r>
            <a:endParaRPr/>
          </a:p>
        </p:txBody>
      </p:sp>
      <p:sp>
        <p:nvSpPr>
          <p:cNvPr id="240" name="Google Shape;24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465c1bac1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0465c1bac1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MATT</a:t>
            </a:r>
            <a:endParaRPr/>
          </a:p>
          <a:p>
            <a:pPr indent="0" lvl="0" marL="0" rtl="0" algn="l">
              <a:spcBef>
                <a:spcPts val="0"/>
              </a:spcBef>
              <a:spcAft>
                <a:spcPts val="0"/>
              </a:spcAft>
              <a:buNone/>
            </a:pPr>
            <a:r>
              <a:rPr lang="en-US"/>
              <a:t>It might be easier to look at this in terms of primates </a:t>
            </a:r>
            <a:r>
              <a:rPr lang="en-US"/>
              <a:t>because</a:t>
            </a:r>
            <a:r>
              <a:rPr lang="en-US"/>
              <a:t> we have a better understanding of animal relatedness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looking at this tree we see that humans are most closely related to chimpanzees and bonobos (which are like smaller chimpanzees)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know this because the branch point or the common ancestor occurred not that long ago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Compared to say gorillas [CLICK] our common ancestor with them is a little further to the left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Therefore,  we are more related to chimps than we are to gorillas</a:t>
            </a:r>
            <a:endParaRPr/>
          </a:p>
        </p:txBody>
      </p:sp>
      <p:sp>
        <p:nvSpPr>
          <p:cNvPr id="268" name="Google Shape;268;g10465c1bac1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2c7e233a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102c7e233a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Okay cool so that’s what we do. As comparative psychologists we take animal models and we ask questions about all the same cognitive abilities that you guys have studied this semester.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Whether that’s D-M, learning, or attention, we can use animals and ask very similar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Both because we want to know what an animal is capable of and also because it might help us answer the ultimate question of “when, how, and why did such a cognitive ability evolve?”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Okay this is going to be a ridiculous example, but its to show you guys how we as comparative psychologists might do this kind of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Netflix </a:t>
            </a:r>
            <a:r>
              <a:rPr lang="en-US"/>
              <a:t>indecisiveness</a:t>
            </a:r>
            <a:r>
              <a:rPr lang="en-US"/>
              <a:t>: anyone else?  [REACT] Let’s say we want to find out when this Netflix </a:t>
            </a:r>
            <a:r>
              <a:rPr lang="en-US"/>
              <a:t>indecisiveness</a:t>
            </a:r>
            <a:r>
              <a:rPr lang="en-US"/>
              <a:t> evolved.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Well we know that it’s something that happens in humans so </a:t>
            </a:r>
            <a:r>
              <a:rPr lang="en-US">
                <a:solidFill>
                  <a:srgbClr val="00B050"/>
                </a:solidFill>
              </a:rPr>
              <a:t>CHECK</a:t>
            </a:r>
            <a:r>
              <a:rPr lang="en-US"/>
              <a:t>! Now let’s test it in </a:t>
            </a:r>
            <a:r>
              <a:rPr b="1" lang="en-US"/>
              <a:t>chimpanzees</a:t>
            </a:r>
            <a:r>
              <a:rPr lang="en-US"/>
              <a:t>. Give them Netflix 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…boom just like that chimpanzees also take a long time to decide between </a:t>
            </a:r>
            <a:r>
              <a:rPr lang="en-US" u="sng"/>
              <a:t>tiger king season 2</a:t>
            </a:r>
            <a:r>
              <a:rPr lang="en-US"/>
              <a:t> and </a:t>
            </a:r>
            <a:r>
              <a:rPr lang="en-US" u="sng"/>
              <a:t>ozark</a:t>
            </a:r>
            <a:r>
              <a:rPr lang="en-US"/>
              <a:t>.  We can also do the same thing in let’s say </a:t>
            </a:r>
            <a:r>
              <a:rPr b="1" lang="en-US"/>
              <a:t>marmosets</a:t>
            </a:r>
            <a:r>
              <a:rPr lang="en-US"/>
              <a:t>. Turns out they also are bad at deciding. Boom.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then when we test it in </a:t>
            </a:r>
            <a:r>
              <a:rPr b="1" lang="en-US"/>
              <a:t>galagos </a:t>
            </a:r>
            <a:r>
              <a:rPr lang="en-US"/>
              <a:t>–which are also known as bush babies – they pick a Netflix show almost immediately.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0" name="Google Shape;280;g102c7e233a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if you were a comparative psychologist, and you wanted to best predict where this Netflix indecisiveness evolved, or…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dot represents an ancestral species, which of these species most likely had this netflix </a:t>
            </a:r>
            <a:r>
              <a:rPr lang="en-US"/>
              <a:t>indecisiveness?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which would be your best guess? Hold up your finger 1, 2, 3, or 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Cool yes 3 is correct! Because it makes the most sense that it would have evolved right before the branch or marmosets and the other 4 species. But since bush babies are much better at choosing a Netflix show than us, it likely evolved after them.</a:t>
            </a:r>
            <a:endParaRPr/>
          </a:p>
        </p:txBody>
      </p:sp>
      <p:sp>
        <p:nvSpPr>
          <p:cNvPr id="294" name="Google Shape;294;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you can imagine though, it’s a lot more complex than that. For example, sometimes we don’t have all the information on all the species</a:t>
            </a:r>
            <a:endParaRPr/>
          </a:p>
        </p:txBody>
      </p:sp>
      <p:sp>
        <p:nvSpPr>
          <p:cNvPr id="320" name="Google Shape;320;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Or sometimes we have results that show a cognitive ability in some animals but not all the animals indicating the ability evolved more than once in our evolutionary history.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am not going to get too much into all these different possibilities, </a:t>
            </a:r>
            <a:r>
              <a:rPr b="1" lang="en-US"/>
              <a:t>but it is our job as comparative psychologists to ask and answer these kinds of question</a:t>
            </a:r>
            <a:r>
              <a:rPr lang="en-US"/>
              <a:t>s. Specifically with regards to cognitive abilities.</a:t>
            </a:r>
            <a:endParaRPr/>
          </a:p>
        </p:txBody>
      </p:sp>
      <p:sp>
        <p:nvSpPr>
          <p:cNvPr id="335" name="Google Shape;335;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SIERRA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Matt gave us an in depth example of how we apply </a:t>
            </a:r>
            <a:r>
              <a:rPr lang="en-US"/>
              <a:t>phylogeny</a:t>
            </a:r>
            <a:r>
              <a:rPr lang="en-US"/>
              <a:t> within behavioral research. But prior to using this </a:t>
            </a:r>
            <a:r>
              <a:rPr lang="en-US"/>
              <a:t>approach</a:t>
            </a:r>
            <a:r>
              <a:rPr lang="en-US"/>
              <a:t> when looking at behavior, relatedness was assessed using physical characteristics. In fact, it was the </a:t>
            </a:r>
            <a:r>
              <a:rPr lang="en-US"/>
              <a:t>physical similarities and differences that prompted Darwin to come up with the theory of evolution and he had come up with a simplified version of the “tree of life” based on his notes on these similar and different physical characteristics. </a:t>
            </a:r>
            <a:r>
              <a:rPr lang="en-US"/>
              <a:t> And as you can probably </a:t>
            </a:r>
            <a:r>
              <a:rPr lang="en-US"/>
              <a:t>extrapolate</a:t>
            </a:r>
            <a:r>
              <a:rPr lang="en-US"/>
              <a:t>, the same is true from brain structure. Here on this slide you can see that all these </a:t>
            </a:r>
            <a:r>
              <a:rPr lang="en-US"/>
              <a:t>different</a:t>
            </a:r>
            <a:r>
              <a:rPr lang="en-US"/>
              <a:t> species of primates have the same brain regions, but vary on the size and shape. You can also see here that they vary in the amount of grooves. as you can see the mangaby’s brain is smoother than the human who have many gyri and sulci.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Brain </a:t>
            </a:r>
            <a:r>
              <a:rPr lang="en-US"/>
              <a:t>structure</a:t>
            </a:r>
            <a:r>
              <a:rPr lang="en-US"/>
              <a:t> similarities and differences are very important for the study of cognition, as we can imagine cognition is limited by the physical hardware in which we gain cognition from. What I mean by this is… explain. Then this is even more helpful because as we study the </a:t>
            </a:r>
            <a:r>
              <a:rPr lang="en-US"/>
              <a:t>behavioral</a:t>
            </a:r>
            <a:r>
              <a:rPr lang="en-US"/>
              <a:t> side of </a:t>
            </a:r>
            <a:r>
              <a:rPr lang="en-US"/>
              <a:t>cognition</a:t>
            </a:r>
            <a:r>
              <a:rPr lang="en-US"/>
              <a:t> we can then look at the physical mechanism within the brain of those species that share that behavioral cognitive phenotype. Hopefully helping us pinpoint how the physical brain can output these </a:t>
            </a:r>
            <a:r>
              <a:rPr lang="en-US"/>
              <a:t>cognitive</a:t>
            </a:r>
            <a:r>
              <a:rPr lang="en-US"/>
              <a:t> functions that we see. </a:t>
            </a:r>
            <a:endParaRPr/>
          </a:p>
        </p:txBody>
      </p:sp>
      <p:sp>
        <p:nvSpPr>
          <p:cNvPr id="356" name="Google Shape;356;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have established what comparative psychology is, what questions we can ask, and why we do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I want to ask you guys a question. We know we use animals as models for understanding the cognition of both humans and other species, but what kinds of animals do you think would be good models and why?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no wrong answers but think about it in terms of availability as well as evolutionary closeness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[Ask for a couple answers]</a:t>
            </a:r>
            <a:endParaRPr/>
          </a:p>
        </p:txBody>
      </p:sp>
      <p:sp>
        <p:nvSpPr>
          <p:cNvPr id="362" name="Google Shape;36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All great answers! </a:t>
            </a:r>
            <a:endParaRPr/>
          </a:p>
          <a:p>
            <a:pPr indent="-171450" lvl="0" marL="171450" rtl="0" algn="l">
              <a:spcBef>
                <a:spcPts val="0"/>
              </a:spcBef>
              <a:spcAft>
                <a:spcPts val="0"/>
              </a:spcAft>
              <a:buClr>
                <a:schemeClr val="dk1"/>
              </a:buClr>
              <a:buSzPts val="1200"/>
              <a:buFont typeface="Calibri"/>
              <a:buChar char="-"/>
            </a:pPr>
            <a:r>
              <a:rPr lang="en-US"/>
              <a:t>Primates are great because they are really close to humans so its easy to explore a lot of the cognitive functions that we have in them</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Humans are here</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Chimps are here</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And capuchins, which is the species that all of us work with are right here</a:t>
            </a:r>
            <a:endParaRPr/>
          </a:p>
        </p:txBody>
      </p:sp>
      <p:sp>
        <p:nvSpPr>
          <p:cNvPr id="368" name="Google Shape;368;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primates are not the only animal we can study.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Comparative cognition can be done in pretty much any species, it just depends the question you are trying to answer and what the advantages of each species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Transition to current research on the very cognitive processes you guys have learned about, but any Qs?</a:t>
            </a:r>
            <a:endParaRPr/>
          </a:p>
        </p:txBody>
      </p:sp>
      <p:sp>
        <p:nvSpPr>
          <p:cNvPr id="381" name="Google Shape;38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Okay so the first cognitive ability we will look at is Self-Control.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guys aren’t familiar with the marshmallow task, we are going to watch a quick video of it. But essentially it’s a way that we can measure the cognitive ability of self-control in children. Take a look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Love that study cute video, but the cool thing is… we can also test this in animals</a:t>
            </a:r>
            <a:endParaRPr/>
          </a:p>
        </p:txBody>
      </p:sp>
      <p:sp>
        <p:nvSpPr>
          <p:cNvPr id="391" name="Google Shape;391;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results from a similar study in the chimpanzees we used to have at GSU.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was called an accumulation task, but its very similar to the marshmallow task. </a:t>
            </a:r>
            <a:endParaRPr/>
          </a:p>
          <a:p>
            <a:pPr indent="0" lvl="0" marL="0" rtl="0" algn="l">
              <a:spcBef>
                <a:spcPts val="0"/>
              </a:spcBef>
              <a:spcAft>
                <a:spcPts val="0"/>
              </a:spcAft>
              <a:buNone/>
            </a:pPr>
            <a:r>
              <a:rPr lang="en-US"/>
              <a:t>- chimps sit and wait and an experimenter would place a food reward in front of them every so often, </a:t>
            </a:r>
            <a:endParaRPr/>
          </a:p>
          <a:p>
            <a:pPr indent="-171450" lvl="0" marL="171450" rtl="0" algn="l">
              <a:spcBef>
                <a:spcPts val="0"/>
              </a:spcBef>
              <a:spcAft>
                <a:spcPts val="0"/>
              </a:spcAft>
              <a:buClr>
                <a:schemeClr val="dk1"/>
              </a:buClr>
              <a:buSzPts val="1200"/>
              <a:buFont typeface="Calibri"/>
              <a:buChar char="-"/>
            </a:pPr>
            <a:r>
              <a:rPr lang="en-US"/>
              <a:t>so lets say every minute they waited they got another raisin</a:t>
            </a:r>
            <a:endParaRPr/>
          </a:p>
          <a:p>
            <a:pPr indent="-171450" lvl="0" marL="171450" rtl="0" algn="l">
              <a:spcBef>
                <a:spcPts val="0"/>
              </a:spcBef>
              <a:spcAft>
                <a:spcPts val="0"/>
              </a:spcAft>
              <a:buClr>
                <a:schemeClr val="dk1"/>
              </a:buClr>
              <a:buSzPts val="1200"/>
              <a:buFont typeface="Calibri"/>
              <a:buChar char="-"/>
            </a:pPr>
            <a:r>
              <a:rPr lang="en-US"/>
              <a:t>X axis is the chimp, there were 4</a:t>
            </a:r>
            <a:endParaRPr/>
          </a:p>
          <a:p>
            <a:pPr indent="-171450" lvl="0" marL="171450" rtl="0" algn="l">
              <a:spcBef>
                <a:spcPts val="0"/>
              </a:spcBef>
              <a:spcAft>
                <a:spcPts val="0"/>
              </a:spcAft>
              <a:buClr>
                <a:schemeClr val="dk1"/>
              </a:buClr>
              <a:buSzPts val="1200"/>
              <a:buFont typeface="Calibri"/>
              <a:buChar char="-"/>
            </a:pPr>
            <a:r>
              <a:rPr lang="en-US"/>
              <a:t>Y axis is the number of rewards they obtained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Sherman = Self control</a:t>
            </a:r>
            <a:endParaRPr/>
          </a:p>
          <a:p>
            <a:pPr indent="0" lvl="0" marL="0" rtl="0" algn="l">
              <a:spcBef>
                <a:spcPts val="0"/>
              </a:spcBef>
              <a:spcAft>
                <a:spcPts val="0"/>
              </a:spcAft>
              <a:buNone/>
            </a:pPr>
            <a:r>
              <a:rPr lang="en-US"/>
              <a:t>Mercury = Not so much</a:t>
            </a:r>
            <a:endParaRPr/>
          </a:p>
          <a:p>
            <a:pPr indent="0" lvl="0" marL="0" rtl="0" algn="l">
              <a:spcBef>
                <a:spcPts val="0"/>
              </a:spcBef>
              <a:spcAft>
                <a:spcPts val="0"/>
              </a:spcAft>
              <a:buNone/>
            </a:pPr>
            <a:r>
              <a:rPr lang="en-US"/>
              <a:t>Lana = </a:t>
            </a:r>
            <a:r>
              <a:rPr lang="en-US"/>
              <a:t>Toys</a:t>
            </a:r>
            <a:r>
              <a:rPr lang="en-US"/>
              <a:t> helped increase her self control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also tested another condition to see if having access to toys helped with their self control. So the grey bars = toys were available to play with the white bars the chimps had no toys.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Lana, the toys seemed to help </a:t>
            </a:r>
            <a:endParaRPr/>
          </a:p>
        </p:txBody>
      </p:sp>
      <p:sp>
        <p:nvSpPr>
          <p:cNvPr id="400" name="Google Shape;400;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is a similar test done in our capuchins at Georgia State. This experiment did not look at the presence of toys and it used raisins as the reward</a:t>
            </a:r>
            <a:endParaRPr/>
          </a:p>
          <a:p>
            <a:pPr indent="-171450" lvl="0" marL="171450" rtl="0" algn="l">
              <a:spcBef>
                <a:spcPts val="0"/>
              </a:spcBef>
              <a:spcAft>
                <a:spcPts val="0"/>
              </a:spcAft>
              <a:buClr>
                <a:schemeClr val="dk1"/>
              </a:buClr>
              <a:buSzPts val="1200"/>
              <a:buFont typeface="Calibri"/>
              <a:buChar char="-"/>
            </a:pPr>
            <a:r>
              <a:rPr lang="en-US"/>
              <a:t>x axis = each individual monkey</a:t>
            </a:r>
            <a:endParaRPr/>
          </a:p>
          <a:p>
            <a:pPr indent="-171450" lvl="0" marL="171450" rtl="0" algn="l">
              <a:spcBef>
                <a:spcPts val="0"/>
              </a:spcBef>
              <a:spcAft>
                <a:spcPts val="0"/>
              </a:spcAft>
              <a:buClr>
                <a:schemeClr val="dk1"/>
              </a:buClr>
              <a:buSzPts val="1200"/>
              <a:buFont typeface="Calibri"/>
              <a:buChar char="-"/>
            </a:pPr>
            <a:r>
              <a:rPr lang="en-US"/>
              <a:t>y axis = the number of raisins each monkey accumulated in each of its trials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Gambit = no self control</a:t>
            </a:r>
            <a:endParaRPr/>
          </a:p>
          <a:p>
            <a:pPr indent="0" lvl="0" marL="0" rtl="0" algn="l">
              <a:spcBef>
                <a:spcPts val="0"/>
              </a:spcBef>
              <a:spcAft>
                <a:spcPts val="0"/>
              </a:spcAft>
              <a:buNone/>
            </a:pPr>
            <a:r>
              <a:rPr lang="en-US"/>
              <a:t>Wren = A LOT of self control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what’s the significance of these results? The main takeaway?</a:t>
            </a:r>
            <a:endParaRPr/>
          </a:p>
          <a:p>
            <a:pPr indent="0" lvl="0" marL="0" rtl="0" algn="l">
              <a:spcBef>
                <a:spcPts val="0"/>
              </a:spcBef>
              <a:spcAft>
                <a:spcPts val="0"/>
              </a:spcAft>
              <a:buNone/>
            </a:pPr>
            <a:r>
              <a:t/>
            </a:r>
            <a:endParaRPr/>
          </a:p>
        </p:txBody>
      </p:sp>
      <p:sp>
        <p:nvSpPr>
          <p:cNvPr id="412" name="Google Shape;412;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chance to learn more about how to best improve your learning in my class, and in other classes. I will also receive similar feedback on how to best improve my teaching to maximize your learning. Will not take the full class period, we will also dive into chapter 12</a:t>
            </a:r>
            <a:endParaRPr/>
          </a:p>
        </p:txBody>
      </p:sp>
      <p:sp>
        <p:nvSpPr>
          <p:cNvPr id="114" name="Google Shape;11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0465c1bac1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0465c1bac1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First: primates do have the ability to wait and delay their rewards for bigger ones. We know this because some individuals waited a long time for a lot of rewards to accumulate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was a lot of individual differences though, with some doing way better than others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mimics the results seen in children.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From these results we can ask follow up quesions</a:t>
            </a:r>
            <a:endParaRPr/>
          </a:p>
          <a:p>
            <a:pPr indent="0" lvl="0" marL="0" rtl="0" algn="l">
              <a:spcBef>
                <a:spcPts val="0"/>
              </a:spcBef>
              <a:spcAft>
                <a:spcPts val="0"/>
              </a:spcAft>
              <a:buNone/>
            </a:pPr>
            <a:r>
              <a:rPr lang="en-US"/>
              <a:t>***delay </a:t>
            </a:r>
            <a:r>
              <a:rPr lang="en-US"/>
              <a:t>gratification</a:t>
            </a:r>
            <a:r>
              <a:rPr lang="en-US"/>
              <a:t> = achievement. is this true in monkeys?&gt;</a:t>
            </a:r>
            <a:endParaRPr/>
          </a:p>
        </p:txBody>
      </p:sp>
      <p:sp>
        <p:nvSpPr>
          <p:cNvPr id="423" name="Google Shape;423;g10465c1bac1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we will look at a study that examined learning and D-M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Little bit of a shameless plug because this is my own study, but its also a testament to the difficulty often faced by comparative psychologists</a:t>
            </a:r>
            <a:endParaRPr/>
          </a:p>
          <a:p>
            <a:pPr indent="-171450" lvl="0" marL="171450" rtl="0" algn="l">
              <a:spcBef>
                <a:spcPts val="0"/>
              </a:spcBef>
              <a:spcAft>
                <a:spcPts val="0"/>
              </a:spcAft>
              <a:buClr>
                <a:schemeClr val="dk1"/>
              </a:buClr>
              <a:buSzPts val="1200"/>
              <a:buFont typeface="Calibri"/>
              <a:buChar char="-"/>
            </a:pPr>
            <a:r>
              <a:rPr lang="en-US"/>
              <a:t>Recently finished project that looked at how capuchins learn to make a foraging decision</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Specifically looked at configural learning, which is similar to chunking where you chunk information together rather than encode each individual element, and some use the two terms </a:t>
            </a:r>
            <a:r>
              <a:rPr lang="en-US"/>
              <a:t>interchangeably</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Defined as: “learning to respond to two or more stimuli on the basis of their combination rather than on the individual experience of that stimuli alone”</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US"/>
              <a:t>This form of learning is useful in short cutting information and optimizing human decisions, so I was interested to see if it would help capuchins!</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Want to remember Soulja boy’s phone number, remembering each individual number is </a:t>
            </a:r>
            <a:r>
              <a:rPr lang="en-US"/>
              <a:t>difficult</a:t>
            </a:r>
            <a:r>
              <a:rPr lang="en-US"/>
              <a:t>, but if I chunk them together </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BAM! it becomes easier. Also shout out soulja boy for Kiss me thru the phone, that is a bop and a half</a:t>
            </a:r>
            <a:endParaRPr/>
          </a:p>
          <a:p>
            <a:pPr indent="-95250" lvl="0" marL="171450" rtl="0" algn="l">
              <a:spcBef>
                <a:spcPts val="0"/>
              </a:spcBef>
              <a:spcAft>
                <a:spcPts val="0"/>
              </a:spcAft>
              <a:buClr>
                <a:schemeClr val="dk1"/>
              </a:buClr>
              <a:buSzPts val="1200"/>
              <a:buFont typeface="Calibri"/>
              <a:buNone/>
            </a:pPr>
            <a:r>
              <a:t/>
            </a:r>
            <a:endParaRPr/>
          </a:p>
        </p:txBody>
      </p:sp>
      <p:sp>
        <p:nvSpPr>
          <p:cNvPr id="430" name="Google Shape;430;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I wanted to know if capuchins chunk while they forage</a:t>
            </a:r>
            <a:endParaRPr/>
          </a:p>
          <a:p>
            <a:pPr indent="-171450" lvl="0" marL="171450" rtl="0" algn="l">
              <a:spcBef>
                <a:spcPts val="0"/>
              </a:spcBef>
              <a:spcAft>
                <a:spcPts val="0"/>
              </a:spcAft>
              <a:buClr>
                <a:schemeClr val="dk1"/>
              </a:buClr>
              <a:buSzPts val="1200"/>
              <a:buFont typeface="Calibri"/>
              <a:buChar char="-"/>
            </a:pPr>
            <a:r>
              <a:t/>
            </a:r>
            <a:endParaRPr/>
          </a:p>
          <a:p>
            <a:pPr indent="-171450" lvl="0" marL="171450" rtl="0" algn="l">
              <a:spcBef>
                <a:spcPts val="0"/>
              </a:spcBef>
              <a:spcAft>
                <a:spcPts val="0"/>
              </a:spcAft>
              <a:buClr>
                <a:schemeClr val="dk1"/>
              </a:buClr>
              <a:buSzPts val="1200"/>
              <a:buFont typeface="Calibri"/>
              <a:buChar char="-"/>
            </a:pPr>
            <a:r>
              <a:rPr lang="en-US"/>
              <a:t>Imagine you’re a capuchin out foraging and you come across an insect and a fruit. Presumably you need to make a decision, do you go for the fruit or the insect first</a:t>
            </a:r>
            <a:endParaRPr/>
          </a:p>
          <a:p>
            <a:pPr indent="-184150" lvl="0" marL="171450" rtl="0" algn="l">
              <a:spcBef>
                <a:spcPts val="0"/>
              </a:spcBef>
              <a:spcAft>
                <a:spcPts val="0"/>
              </a:spcAft>
              <a:buSzPts val="1400"/>
              <a:buChar char="-"/>
            </a:pPr>
            <a:r>
              <a:t/>
            </a:r>
            <a:endParaRPr/>
          </a:p>
          <a:p>
            <a:pPr indent="0" lvl="0" marL="0" rtl="0" algn="l">
              <a:spcBef>
                <a:spcPts val="0"/>
              </a:spcBef>
              <a:spcAft>
                <a:spcPts val="0"/>
              </a:spcAft>
              <a:buNone/>
            </a:pPr>
            <a:r>
              <a:rPr lang="en-US"/>
              <a:t>Go over contingency</a:t>
            </a:r>
            <a:endParaRPr/>
          </a:p>
          <a:p>
            <a:pPr indent="0" lvl="1" marL="457200" rtl="0" algn="l">
              <a:spcBef>
                <a:spcPts val="0"/>
              </a:spcBef>
              <a:spcAft>
                <a:spcPts val="0"/>
              </a:spcAft>
              <a:buClr>
                <a:schemeClr val="dk1"/>
              </a:buClr>
              <a:buSzPts val="1200"/>
              <a:buFont typeface="Calibri"/>
              <a:buNone/>
            </a:pPr>
            <a:r>
              <a:rPr lang="en-US"/>
              <a:t>So you should go for the insect first</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But as you can imagine, this isn’t the only </a:t>
            </a:r>
            <a:r>
              <a:rPr b="1" lang="en-US"/>
              <a:t>configuration</a:t>
            </a:r>
            <a:r>
              <a:rPr b="0" lang="en-US"/>
              <a:t> you would come across, so you need to be flexible. </a:t>
            </a:r>
            <a:endParaRPr b="0"/>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b="0" lang="en-US"/>
              <a:t>I won’t get too much into the nitty gritty of this task, but I wanted to know if the capuchins learned to prioritize the insect via chunking if it would help them to always prioritize the insect no matter what configur</a:t>
            </a:r>
            <a:r>
              <a:rPr lang="en-US"/>
              <a:t>ation</a:t>
            </a:r>
            <a:r>
              <a:rPr b="0" lang="en-US"/>
              <a:t> they experienced.</a:t>
            </a:r>
            <a:endParaRPr/>
          </a:p>
        </p:txBody>
      </p:sp>
      <p:sp>
        <p:nvSpPr>
          <p:cNvPr id="441" name="Google Shape;441;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Used our capuchins and I tested them on this very thing. </a:t>
            </a:r>
            <a:endParaRPr/>
          </a:p>
          <a:p>
            <a:pPr indent="-171450" lvl="0" marL="171450" rtl="0" algn="l">
              <a:spcBef>
                <a:spcPts val="0"/>
              </a:spcBef>
              <a:spcAft>
                <a:spcPts val="0"/>
              </a:spcAft>
              <a:buClr>
                <a:schemeClr val="dk1"/>
              </a:buClr>
              <a:buSzPts val="1200"/>
              <a:buFont typeface="Calibri"/>
              <a:buChar char="-"/>
            </a:pPr>
            <a:r>
              <a:rPr lang="en-US"/>
              <a:t>Half the monkeys were trained in a way that allowed them to use configural learning and the other half were trained in a way that made chunking difficult. </a:t>
            </a:r>
            <a:endParaRPr/>
          </a:p>
          <a:p>
            <a:pPr indent="-184150" lvl="0" marL="171450" rtl="0" algn="l">
              <a:spcBef>
                <a:spcPts val="0"/>
              </a:spcBef>
              <a:spcAft>
                <a:spcPts val="0"/>
              </a:spcAft>
              <a:buSzPts val="1400"/>
              <a:buChar char="-"/>
            </a:pPr>
            <a:r>
              <a:t/>
            </a:r>
            <a:endParaRPr/>
          </a:p>
          <a:p>
            <a:pPr indent="-171450" lvl="0" marL="171450" rtl="0" algn="l">
              <a:spcBef>
                <a:spcPts val="0"/>
              </a:spcBef>
              <a:spcAft>
                <a:spcPts val="0"/>
              </a:spcAft>
              <a:buClr>
                <a:schemeClr val="dk1"/>
              </a:buClr>
              <a:buSzPts val="1200"/>
              <a:buFont typeface="Calibri"/>
              <a:buChar char="-"/>
            </a:pPr>
            <a:r>
              <a:rPr lang="en-US"/>
              <a:t>Then I tested to see who prioritized the ephemeral insect option. If they are using configural learning in this process, then I would expect to see a higher preference for ephemeral insect in group 1 who chunked than group 2 who did not.</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Here are my results</a:t>
            </a:r>
            <a:endParaRPr/>
          </a:p>
          <a:p>
            <a:pPr indent="-184150" lvl="0" marL="171450" rtl="0" algn="l">
              <a:spcBef>
                <a:spcPts val="0"/>
              </a:spcBef>
              <a:spcAft>
                <a:spcPts val="0"/>
              </a:spcAft>
              <a:buSzPts val="1400"/>
              <a:buChar char="-"/>
            </a:pPr>
            <a:r>
              <a:rPr lang="en-US"/>
              <a:t>Red line: 50% guess threshold</a:t>
            </a:r>
            <a:endParaRPr/>
          </a:p>
          <a:p>
            <a:pPr indent="-184150" lvl="0" marL="171450" rtl="0" algn="l">
              <a:spcBef>
                <a:spcPts val="0"/>
              </a:spcBef>
              <a:spcAft>
                <a:spcPts val="0"/>
              </a:spcAft>
              <a:buSzPts val="1400"/>
              <a:buChar char="-"/>
            </a:pPr>
            <a:r>
              <a:t/>
            </a:r>
            <a:endParaRPr/>
          </a:p>
          <a:p>
            <a:pPr indent="-171450" lvl="0" marL="171450" rtl="0" algn="l">
              <a:spcBef>
                <a:spcPts val="0"/>
              </a:spcBef>
              <a:spcAft>
                <a:spcPts val="0"/>
              </a:spcAft>
              <a:buClr>
                <a:schemeClr val="dk1"/>
              </a:buClr>
              <a:buSzPts val="1200"/>
              <a:buFont typeface="Calibri"/>
              <a:buChar char="-"/>
            </a:pPr>
            <a:r>
              <a:rPr lang="en-US"/>
              <a:t>Although the monkeys who were trained with configural learning seemed to do better than those who did not train with configural learning, this difference was not significant.</a:t>
            </a:r>
            <a:endParaRPr/>
          </a:p>
          <a:p>
            <a:pPr indent="-184150" lvl="0" marL="171450" rtl="0" algn="l">
              <a:spcBef>
                <a:spcPts val="0"/>
              </a:spcBef>
              <a:spcAft>
                <a:spcPts val="0"/>
              </a:spcAft>
              <a:buSzPts val="1400"/>
              <a:buChar char="-"/>
            </a:pPr>
            <a:r>
              <a:t/>
            </a:r>
            <a:endParaRPr/>
          </a:p>
          <a:p>
            <a:pPr indent="-171450" lvl="0" marL="171450" rtl="0" algn="l">
              <a:spcBef>
                <a:spcPts val="0"/>
              </a:spcBef>
              <a:spcAft>
                <a:spcPts val="0"/>
              </a:spcAft>
              <a:buClr>
                <a:schemeClr val="dk1"/>
              </a:buClr>
              <a:buSzPts val="1200"/>
              <a:buFont typeface="Calibri"/>
              <a:buChar char="-"/>
            </a:pPr>
            <a:r>
              <a:rPr lang="en-US"/>
              <a:t>We can conclude the monkeys are not using chunking in this process, but its alwayspossible that some are.  But on a group level as a whole they are not.</a:t>
            </a:r>
            <a:endParaRPr/>
          </a:p>
          <a:p>
            <a:pPr indent="-95250" lvl="0" marL="171450" rtl="0" algn="l">
              <a:spcBef>
                <a:spcPts val="0"/>
              </a:spcBef>
              <a:spcAft>
                <a:spcPts val="0"/>
              </a:spcAft>
              <a:buClr>
                <a:schemeClr val="dk1"/>
              </a:buClr>
              <a:buSzPts val="1200"/>
              <a:buFont typeface="Calibri"/>
              <a:buNone/>
            </a:pPr>
            <a:r>
              <a:t/>
            </a:r>
            <a:endParaRPr/>
          </a:p>
        </p:txBody>
      </p:sp>
      <p:sp>
        <p:nvSpPr>
          <p:cNvPr id="452" name="Google Shape;452;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02b48bc5f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02b48bc5f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the next topic we are going to discuss are topics involving sociality because this is a topic that both Matt and I are focused on in our own research.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Overall, the social environment can have a wide range of implications on the individual. These implications can be positive or negative. For </a:t>
            </a:r>
            <a:r>
              <a:rPr lang="en-US"/>
              <a:t>example, high levels of social rejection is linked to suppressed immune function and a decline in overall health. But on the other hand, having a strong sense of community and social support has been correlated with a longer lifespan in humans.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i mean if you look around in your daily life, sociality and social stimuli is a part of almost everything we do. From going to work or school with others  building something bigger than yourself, to then going home and watching tv where the things we watch are focus on the lives of other people in form of characters. But from a research point of view, humans have a very complex social environment. For example, it is very difficult for me to study someone and gain a full understanding of a person's social environment. So, we often look to comparative work, and look at animals with less complexity surrounding their sociality.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you all may be wondering how sociality may relate to cognition? Let’s just start by thinking of the social environment compared to the natural environment. If you are an animal looking for food, you may have seasonal changes of food distribution which can be in the time frame of months, but social interactions might change by the minute, a group member might decide to groom you. you have to be able to process who that individual is, if it is a good thing that they are grooming you, and how to interact with them in the proper way accounting for all the things you know about the individual grooming you. Some argue that it is one of the most dynamic environment you can interact with, and in order to deal with that you have to have really complex cognition. In fact there are academics that believe that engaging in a more complex social environment played a large role in the evolution of complex cognition like we see in humans today. Sociality as a whole is a very large field, so we are only going to dive into a couple of topics today. </a:t>
            </a:r>
            <a:endParaRPr/>
          </a:p>
        </p:txBody>
      </p:sp>
      <p:sp>
        <p:nvSpPr>
          <p:cNvPr id="471" name="Google Shape;471;g102b48bc5f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02b48bc5fe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102b48bc5fe_0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on perception, which was your first unit I think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t>
            </a:r>
            <a:r>
              <a:rPr lang="en-US"/>
              <a:t>et’s look at a very specific type of perception: the perception of faces.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Humans are great at seeing faces, even when those faces are not actual human faces. Does anyone not see faces up here? Okay cool just making sure.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Just as a reminder, the </a:t>
            </a:r>
            <a:r>
              <a:rPr b="1" lang="en-US"/>
              <a:t>fusiform face area </a:t>
            </a:r>
            <a:r>
              <a:rPr lang="en-US"/>
              <a:t>plays a large role in face perception, </a:t>
            </a:r>
            <a:endParaRPr/>
          </a:p>
          <a:p>
            <a:pPr indent="0" lvl="0" marL="0" rtl="0" algn="l">
              <a:spcBef>
                <a:spcPts val="0"/>
              </a:spcBef>
              <a:spcAft>
                <a:spcPts val="0"/>
              </a:spcAft>
              <a:buNone/>
            </a:pPr>
            <a:r>
              <a:rPr lang="en-US"/>
              <a:t>… but interestingly it also is activated when looking at non-face stimuli that look like faces. So everyone’s FFAs are activating right now looking at these images.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what about other animals? We know from</a:t>
            </a:r>
            <a:r>
              <a:rPr b="1" lang="en-US"/>
              <a:t> previous research that faces are special to primates</a:t>
            </a:r>
            <a:r>
              <a:rPr lang="en-US"/>
              <a:t>, so what if we wanted to know if they have this ability to see faces in non-face stimuli too? How might we test this?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[GIVE CHANCE TO ANSWER]</a:t>
            </a:r>
            <a:endParaRPr/>
          </a:p>
        </p:txBody>
      </p:sp>
      <p:sp>
        <p:nvSpPr>
          <p:cNvPr id="481" name="Google Shape;481;g102b48bc5fe_0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MATT</a:t>
            </a:r>
            <a:endParaRPr/>
          </a:p>
        </p:txBody>
      </p:sp>
      <p:sp>
        <p:nvSpPr>
          <p:cNvPr id="490" name="Google Shape;490;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051ec52e5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M</a:t>
            </a:r>
            <a:r>
              <a:rPr lang="en-US"/>
              <a:t>ay reflect either a response to the unusual and unexpected nature of the illusory faces [20] or an aversion to maintaining prolonged fixation on the faces of conspecifics [21], an effect frequently observed in rhesus monkeys, b</a:t>
            </a:r>
            <a:endParaRPr/>
          </a:p>
        </p:txBody>
      </p:sp>
      <p:sp>
        <p:nvSpPr>
          <p:cNvPr id="497" name="Google Shape;497;g1051ec52e5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02b48bc5fe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102b48bc5fe_0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study conducted in 2017 by Dr. Mike Beran at Georgia State University on Capuchin monkeys and Rhesus macaques.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Dr. Beran and team presented different stimuli to children, capuchins, and rhesus macaques and had them categorize the stimuli as either food or face.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Computer game sort of task and they measured the proportion of times that a face-like image was classified as a face.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control stimuli are on the right. They are the same images as the test images, but they are scattered so you can’t see a face in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here are the results for children.</a:t>
            </a:r>
            <a:endParaRPr/>
          </a:p>
        </p:txBody>
      </p:sp>
      <p:sp>
        <p:nvSpPr>
          <p:cNvPr id="506" name="Google Shape;506;g102b48bc5fe_0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02b48bc5fe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102b48bc5fe_0_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y axis is the percentage of trials that were classified as a face.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That black line is the 50% threshold which is there to indicate what it would look like if the child was guessing.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X axis you have the children’s age in months.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Relatively speaking, the children were actually pretty good at classifying those food-faces as faces and they were especially good at [CLICK] Around 49 months and older. But what about the monkeys?</a:t>
            </a:r>
            <a:endParaRPr/>
          </a:p>
        </p:txBody>
      </p:sp>
      <p:sp>
        <p:nvSpPr>
          <p:cNvPr id="515" name="Google Shape;515;g102b48bc5fe_0_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What’s up everyone! My name is Matt Babb and I am a PhD Student here at Georgia State University.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 in the same lab with Olivia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Unfortuantely JK JK shes 10x the scientist I will ever be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Before I came to GSU I was at UNC Chapel Hill where I worked with loggerhead sea turtles.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Remarkable ability to sense the earth’s magnetic field, </a:t>
            </a:r>
            <a:endParaRPr/>
          </a:p>
          <a:p>
            <a:pPr indent="0" lvl="0" marL="0" rtl="0" algn="l">
              <a:spcBef>
                <a:spcPts val="0"/>
              </a:spcBef>
              <a:spcAft>
                <a:spcPts val="0"/>
              </a:spcAft>
              <a:buNone/>
            </a:pPr>
            <a:r>
              <a:rPr lang="en-US"/>
              <a:t>its how they are able to navigate around the open ocean and return to the beach where they were born to lay their own eggs.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My work involved building these large wooden structures, wrapping them with copper wire to create a mini MRI machine that I could then alter the magnetic field within the structure. I would use these magnetic coils to conduct experiments with sea turtle hatchlings.</a:t>
            </a:r>
            <a:endParaRPr/>
          </a:p>
        </p:txBody>
      </p:sp>
      <p:sp>
        <p:nvSpPr>
          <p:cNvPr id="121" name="Google Shape;12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02b48bc5fe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102b48bc5fe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capuchins do not show any statistically significant differences in how they classify these face-like stimuli.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see some of the monkeys did classify them above chance, but we also see that they did so at similar levels to the control stimuli. See here here and here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One monkey did seem to do better and was classifying the face-like stimuli as faces,</a:t>
            </a:r>
            <a:r>
              <a:rPr lang="en-US"/>
              <a:t> but it was not statistically significant. I’m also not surprised because Wren is a brilliant monkey. What about macaques?</a:t>
            </a:r>
            <a:endParaRPr/>
          </a:p>
        </p:txBody>
      </p:sp>
      <p:sp>
        <p:nvSpPr>
          <p:cNvPr id="524" name="Google Shape;524;g102b48bc5fe_0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02b48bc5fe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102b48bc5fe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macaques also showed no difference in how often they classified each of these stimuli as being faces. Once again we see one monkey who did, but as a whole, they were relatively bad at it. So what does this tell us? [ASK QUESTION]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t>Answer</a:t>
            </a:r>
            <a:r>
              <a:rPr lang="en-US"/>
              <a:t>: It can tell you a whole lot of things. For example, it seems that </a:t>
            </a:r>
            <a:r>
              <a:rPr lang="en-US" u="sng"/>
              <a:t>being able to recognize faces in non-face stimuli is a relatively unique thing amongst humans</a:t>
            </a:r>
            <a:r>
              <a:rPr lang="en-US"/>
              <a:t>. Although some monkeys in both species were better at it than others. One thing I also didn’t explain was that the </a:t>
            </a:r>
            <a:r>
              <a:rPr lang="en-US" u="sng"/>
              <a:t>monkeys were trained to select face stimuli </a:t>
            </a:r>
            <a:r>
              <a:rPr lang="en-US"/>
              <a:t>as a part of the experimental procedure and all the monkeys in both graphs were able to learn to classify these faces, it just </a:t>
            </a:r>
            <a:r>
              <a:rPr lang="en-US" u="sng"/>
              <a:t>took them much more time </a:t>
            </a:r>
            <a:r>
              <a:rPr lang="en-US"/>
              <a:t>than </a:t>
            </a:r>
            <a:r>
              <a:rPr b="1" lang="en-US"/>
              <a:t>humans </a:t>
            </a:r>
            <a:r>
              <a:rPr lang="en-US"/>
              <a:t>who seem to do it </a:t>
            </a:r>
            <a:r>
              <a:rPr lang="en-US" u="sng"/>
              <a:t>naturally</a:t>
            </a:r>
            <a:r>
              <a:rPr lang="en-US"/>
              <a:t>.</a:t>
            </a:r>
            <a:endParaRPr/>
          </a:p>
        </p:txBody>
      </p:sp>
      <p:sp>
        <p:nvSpPr>
          <p:cNvPr id="537" name="Google Shape;537;g102b48bc5fe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04763c2ecb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04763c2ecb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 idea is known as theory of mind. Theory of mind is… </a:t>
            </a:r>
            <a:r>
              <a:rPr lang="en-US"/>
              <a:t>Humans had been thought for a long time as the only ones who were capable of theory of mind have been humans, but some reach may be showing up otherwise…How many of you think animals can have some kind of concept of theory of mind?</a:t>
            </a:r>
            <a:endParaRPr/>
          </a:p>
          <a:p>
            <a:pPr indent="0" lvl="0" marL="0" rtl="0" algn="l">
              <a:spcBef>
                <a:spcPts val="0"/>
              </a:spcBef>
              <a:spcAft>
                <a:spcPts val="0"/>
              </a:spcAft>
              <a:buClr>
                <a:schemeClr val="dk1"/>
              </a:buClr>
              <a:buSzPts val="1100"/>
              <a:buFont typeface="Arial"/>
              <a:buNone/>
            </a:pPr>
            <a:r>
              <a:rPr lang="en-US"/>
              <a:t> </a:t>
            </a:r>
            <a:endParaRPr/>
          </a:p>
        </p:txBody>
      </p:sp>
      <p:sp>
        <p:nvSpPr>
          <p:cNvPr id="546" name="Google Shape;546;g104763c2ecb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04763c2ecb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04763c2ecb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Joint Attention is a socio-cognitive skills in which two individuals use gestures or eye gaze to share attention with respect to interesting objects or events. Does anyone here have any dogs or like dogs? Well let me ask you this, if you look at something, does your dog also look at that same spot?</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US"/>
              <a:t>Well if you have or </a:t>
            </a:r>
            <a:r>
              <a:rPr lang="en-US"/>
              <a:t>haven't</a:t>
            </a:r>
            <a:r>
              <a:rPr lang="en-US"/>
              <a:t> had that experience, I will tell you that dogs are very good at picking up on eye gaze and also looking in that same direction. But is that something that is innate to them or is it something else? For example, domestication, so a question becomes are dogs just good at this because their evolution is intertwined with living with humans?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553" name="Google Shape;553;g104763c2ecb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04763c2ecb_0_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04763c2ecb_0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one group of researchers wanted to look at this more closely. So they took wolves and dogs and gave them a choice between two bowls were the subject could not see the food. The </a:t>
            </a:r>
            <a:r>
              <a:rPr lang="en-US"/>
              <a:t>experimental condition were as follows:</a:t>
            </a:r>
            <a:endParaRPr/>
          </a:p>
          <a:p>
            <a:pPr indent="0" lvl="0" marL="0" rtl="0" algn="l">
              <a:spcBef>
                <a:spcPts val="0"/>
              </a:spcBef>
              <a:spcAft>
                <a:spcPts val="0"/>
              </a:spcAft>
              <a:buNone/>
            </a:pPr>
            <a:r>
              <a:rPr lang="en-US" sz="1350">
                <a:solidFill>
                  <a:srgbClr val="262626"/>
                </a:solidFill>
                <a:highlight>
                  <a:srgbClr val="FFFFFF"/>
                </a:highlight>
                <a:latin typeface="Times New Roman"/>
                <a:ea typeface="Times New Roman"/>
                <a:cs typeface="Times New Roman"/>
                <a:sym typeface="Times New Roman"/>
              </a:rPr>
              <a:t>The following social cues were used to indicate the food's location: (i) Gaze + Point + Tap cue (GPT): The experimenter looked toward the baited bowl while extending his/her cross-lateral arm and tapping on the bowl for 3 to 5 s, which made a small noise. (ii) Gaze + Point cue (GP): identical to GPT, except that the tapping was replaced with pointing at the baited bowl (the index finger was 10 to 15 cm from the bowl). (iii) Point cue (P): identical to GP, except that no gaze cue was given (the experimenter looked at the subject). (iv) Control cue (C): the experimenter gave no cue (looked straight ahead)</a:t>
            </a:r>
            <a:endParaRPr sz="1350">
              <a:solidFill>
                <a:srgbClr val="262626"/>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solidFill>
                <a:srgbClr val="262626"/>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US" sz="1350">
                <a:solidFill>
                  <a:srgbClr val="262626"/>
                </a:solidFill>
                <a:highlight>
                  <a:srgbClr val="FFFFFF"/>
                </a:highlight>
                <a:latin typeface="Times New Roman"/>
                <a:ea typeface="Times New Roman"/>
                <a:cs typeface="Times New Roman"/>
                <a:sym typeface="Times New Roman"/>
              </a:rPr>
              <a:t>The results here show…</a:t>
            </a:r>
            <a:endParaRPr sz="1350">
              <a:solidFill>
                <a:srgbClr val="262626"/>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solidFill>
                <a:srgbClr val="262626"/>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US" sz="1350">
                <a:solidFill>
                  <a:srgbClr val="262626"/>
                </a:solidFill>
                <a:highlight>
                  <a:srgbClr val="FFFFFF"/>
                </a:highlight>
                <a:latin typeface="Times New Roman"/>
                <a:ea typeface="Times New Roman"/>
                <a:cs typeface="Times New Roman"/>
                <a:sym typeface="Times New Roman"/>
              </a:rPr>
              <a:t>It is pretty clear that domestication plays a huge role in animals using eye-gaze to learn something about their environment. This is also a very good example of the things you can learn through comparative studies. Here we see that domestication has influences on an animals sensitivity to social cues.</a:t>
            </a:r>
            <a:endParaRPr sz="1350">
              <a:solidFill>
                <a:srgbClr val="262626"/>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solidFill>
                <a:srgbClr val="262626"/>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US"/>
              <a:t>Even so, in humans, many believe that Eye gaze is an important social signal, providing information about an individual’s perception, and subsequently, knowledge of the external world as well as their emotions and mental states. Which brings me to the next topic…</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560" name="Google Shape;560;g104763c2ecb_0_7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04763c2ecb_0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04763c2ecb_0_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Another approach researchers take is just observing the animals behavior in the wild, like they did here with the Chimpanzees and Ravens…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8" name="Google Shape;568;g104763c2ecb_0_1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04763c2ecb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04763c2ecb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some other researchers take another approach to looking at this question… </a:t>
            </a:r>
            <a:r>
              <a:rPr lang="en-US"/>
              <a:t>And that is looking at </a:t>
            </a:r>
            <a:r>
              <a:rPr lang="en-US"/>
              <a:t>empathy which is the ability to understand and share feelings with another.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you can imagine that empathy would be very difficult to measure and study in animals in which we cannot ask them. </a:t>
            </a:r>
            <a:endParaRPr/>
          </a:p>
        </p:txBody>
      </p:sp>
      <p:sp>
        <p:nvSpPr>
          <p:cNvPr id="575" name="Google Shape;575;g104763c2ecb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some experimenters have </a:t>
            </a:r>
            <a:r>
              <a:rPr lang="en-US"/>
              <a:t>found</a:t>
            </a:r>
            <a:r>
              <a:rPr lang="en-US"/>
              <a:t> some clever ways to try and measure empathy in animals. In this study by Bartal… </a:t>
            </a:r>
            <a:endParaRPr/>
          </a:p>
        </p:txBody>
      </p:sp>
      <p:sp>
        <p:nvSpPr>
          <p:cNvPr id="583" name="Google Shape;583;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04763c2ecb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04763c2ecb_0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Explain the graph.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212121"/>
                </a:solidFill>
                <a:highlight>
                  <a:srgbClr val="FFFFFF"/>
                </a:highlight>
                <a:latin typeface="Roboto"/>
                <a:ea typeface="Roboto"/>
                <a:cs typeface="Roboto"/>
                <a:sym typeface="Roboto"/>
              </a:rPr>
              <a:t>On top of this, the experimenters ran a couple more studies. Rats did not open empty or object-containing restrainers. They freed cagemates even when social contact was prevented. When liberating a cagemate was pitted against chocolate contained within a second restrainer, rats opened both restrainers and typically shared the chocolate.</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rPr lang="en-US">
                <a:solidFill>
                  <a:srgbClr val="212121"/>
                </a:solidFill>
                <a:highlight>
                  <a:srgbClr val="FFFFFF"/>
                </a:highlight>
                <a:latin typeface="Roboto"/>
                <a:ea typeface="Roboto"/>
                <a:cs typeface="Roboto"/>
                <a:sym typeface="Roboto"/>
              </a:rPr>
              <a:t>So given the videos we watched and these experiments we covered. Do you think animals have theory of mind?</a:t>
            </a:r>
            <a:endParaRPr>
              <a:solidFill>
                <a:srgbClr val="212121"/>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12121"/>
              </a:solidFill>
              <a:highlight>
                <a:srgbClr val="FFFFFF"/>
              </a:highlight>
              <a:latin typeface="Roboto"/>
              <a:ea typeface="Roboto"/>
              <a:cs typeface="Roboto"/>
              <a:sym typeface="Roboto"/>
            </a:endParaRPr>
          </a:p>
        </p:txBody>
      </p:sp>
      <p:sp>
        <p:nvSpPr>
          <p:cNvPr id="591" name="Google Shape;591;g104763c2ecb_0_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After UNC, I spent some time at the Georgia Aquarium working with the beluga whales and the harbor seals. Who all has been to the aquarium?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Sweet! I worked to train both species and will even be running a comparative cognition study with the belugas next year.</a:t>
            </a:r>
            <a:endParaRPr/>
          </a:p>
        </p:txBody>
      </p:sp>
      <p:sp>
        <p:nvSpPr>
          <p:cNvPr id="131" name="Google Shape;13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04763c2ecb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104763c2ecb_0_1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104763c2ecb_0_1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like I said earlier, I am a second year PhD student at GSU.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I work with Dr. Sarah Brosnan to study capuchin monkey social cognition.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I am sure Olivia has shown you capuchin monkeys before but here are 4 of our monkeys that we have at Georgia State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shoutout Griffin in the bottom left </a:t>
            </a:r>
            <a:r>
              <a:rPr lang="en-US"/>
              <a:t>he's</a:t>
            </a:r>
            <a:r>
              <a:rPr lang="en-US"/>
              <a:t> my favorite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since today’s lecture is on comparative cognition, I will tell you a little more about my specific projects later on today. </a:t>
            </a:r>
            <a:endParaRPr/>
          </a:p>
        </p:txBody>
      </p:sp>
      <p:sp>
        <p:nvSpPr>
          <p:cNvPr id="141" name="Google Shape;141;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SIERRA</a:t>
            </a:r>
            <a:endParaRPr/>
          </a:p>
          <a:p>
            <a:pPr indent="0" lvl="0" marL="0" rtl="0" algn="l">
              <a:spcBef>
                <a:spcPts val="0"/>
              </a:spcBef>
              <a:spcAft>
                <a:spcPts val="0"/>
              </a:spcAft>
              <a:buNone/>
            </a:pPr>
            <a:r>
              <a:rPr lang="en-US"/>
              <a:t>As both Matt and I are currently in a comparative cognition lab, today we will be telling you about comparative cognition.</a:t>
            </a:r>
            <a:endParaRPr/>
          </a:p>
        </p:txBody>
      </p:sp>
      <p:sp>
        <p:nvSpPr>
          <p:cNvPr id="151" name="Google Shape;15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SIERRA</a:t>
            </a:r>
            <a:endParaRPr/>
          </a:p>
          <a:p>
            <a:pPr indent="0" lvl="0" marL="0" rtl="0" algn="l">
              <a:spcBef>
                <a:spcPts val="0"/>
              </a:spcBef>
              <a:spcAft>
                <a:spcPts val="0"/>
              </a:spcAft>
              <a:buNone/>
            </a:pPr>
            <a:r>
              <a:rPr lang="en-US"/>
              <a:t>So what is comparative cognition? Comparative cognition is studying the cognitive processes in other distantly related species. So basically its studying all the things that you guys have looked at throughout the entire semester, like perception, memory, or illusions, but in other animals. This research usually has two main goals.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First, its just interesting to learn what animals can do and what they are capable of and by learning what animals are capable of we can the look at the second point.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which is, most comparative cognition tries to understand how these certain cognitive processes evolved in our own evolutionary history and by doing this we can then understand cognition on many different levels. And when we say levels, we as scientist use Timbergens four questions as a guide.</a:t>
            </a:r>
            <a:endParaRPr/>
          </a:p>
        </p:txBody>
      </p:sp>
      <p:sp>
        <p:nvSpPr>
          <p:cNvPr id="158" name="Google Shape;15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MATT</a:t>
            </a:r>
            <a:endParaRPr/>
          </a:p>
          <a:p>
            <a:pPr indent="0" lvl="0" marL="0" rtl="0" algn="l">
              <a:spcBef>
                <a:spcPts val="0"/>
              </a:spcBef>
              <a:spcAft>
                <a:spcPts val="0"/>
              </a:spcAft>
              <a:buNone/>
            </a:pPr>
            <a:r>
              <a:rPr lang="en-US"/>
              <a:t>When studying comparative cognition, we as </a:t>
            </a:r>
            <a:r>
              <a:rPr lang="en-US"/>
              <a:t>scientists</a:t>
            </a:r>
            <a:r>
              <a:rPr lang="en-US"/>
              <a:t>, usually focus on these four questions.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four of these questions are important in having a full understanding of behavior and cognition.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Originally proposed by Nikolaas Tinbergen in 1963</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Tinbergen is commonly known as one of the founders of modern ethology, which is the study of animal behavior.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Although Tinbergen published on these questions a long time ago, these same questions are fundamental to the way we comparative psychologists conduct research. We can often see how all these questions interact and build off each other too.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first question asks about the mechanism of a behavior. So for example: we might 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u="sng"/>
              <a:t>What </a:t>
            </a:r>
            <a:r>
              <a:rPr b="1" lang="en-US" u="sng"/>
              <a:t>causes</a:t>
            </a:r>
            <a:r>
              <a:rPr lang="en-US" u="sng"/>
              <a:t> the behavior to be performed</a:t>
            </a:r>
            <a:r>
              <a:rPr lang="en-US"/>
              <a:t>?” or maybe “</a:t>
            </a:r>
            <a:r>
              <a:rPr lang="en-US" u="sng"/>
              <a:t>What stimuli </a:t>
            </a:r>
            <a:r>
              <a:rPr b="1" lang="en-US" u="sng"/>
              <a:t>causes</a:t>
            </a:r>
            <a:r>
              <a:rPr lang="en-US" u="sng"/>
              <a:t> the subject to do what they are doing</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I really want to put an emphasis on the word “</a:t>
            </a:r>
            <a:r>
              <a:rPr b="1" lang="en-US"/>
              <a:t>causes</a:t>
            </a:r>
            <a:r>
              <a:rPr lang="en-US"/>
              <a:t>” because usually if your question involves that word, it is probably a mechanism question.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common examples of mechanistic research might be like hormones or external stimuli. For example, maybe I want to 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u="sng"/>
              <a:t>Does increased Testosterone cause increased aggression?</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 “</a:t>
            </a:r>
            <a:r>
              <a:rPr lang="en-US" u="sng"/>
              <a:t>D</a:t>
            </a:r>
            <a:r>
              <a:rPr lang="en-US" u="sng"/>
              <a:t>oes physical touch cause a venus fly trap to close its snaptrap</a:t>
            </a:r>
            <a:r>
              <a:rPr lang="en-US"/>
              <a:t>?” </a:t>
            </a:r>
            <a:endParaRPr/>
          </a:p>
        </p:txBody>
      </p:sp>
      <p:sp>
        <p:nvSpPr>
          <p:cNvPr id="166" name="Google Shape;16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sp>
        <p:nvSpPr>
          <p:cNvPr id="18" name="Google Shape;18;p44"/>
          <p:cNvSpPr txBox="1"/>
          <p:nvPr>
            <p:ph type="ctrTitle"/>
          </p:nvPr>
        </p:nvSpPr>
        <p:spPr>
          <a:xfrm>
            <a:off x="1436346" y="1788454"/>
            <a:ext cx="6270922" cy="2098226"/>
          </a:xfrm>
          <a:prstGeom prst="rect">
            <a:avLst/>
          </a:prstGeom>
          <a:noFill/>
          <a:ln>
            <a:noFill/>
          </a:ln>
        </p:spPr>
        <p:txBody>
          <a:bodyPr anchorCtr="0" anchor="b" bIns="45700" lIns="91425" spcFirstLastPara="1" rIns="91425" wrap="square" tIns="45700">
            <a:noAutofit/>
          </a:bodyPr>
          <a:lstStyle>
            <a:lvl1pPr lvl="0" algn="ctr">
              <a:lnSpc>
                <a:spcPct val="89000"/>
              </a:lnSpc>
              <a:spcBef>
                <a:spcPts val="0"/>
              </a:spcBef>
              <a:spcAft>
                <a:spcPts val="0"/>
              </a:spcAft>
              <a:buClr>
                <a:schemeClr val="dk2"/>
              </a:buClr>
              <a:buSzPts val="6000"/>
              <a:buFont typeface="Libre Franklin"/>
              <a:buNone/>
              <a:defRPr sz="60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4"/>
          <p:cNvSpPr txBox="1"/>
          <p:nvPr>
            <p:ph idx="1" type="subTitle"/>
          </p:nvPr>
        </p:nvSpPr>
        <p:spPr>
          <a:xfrm>
            <a:off x="2009930" y="3956280"/>
            <a:ext cx="5123755" cy="1086237"/>
          </a:xfrm>
          <a:prstGeom prst="rect">
            <a:avLst/>
          </a:prstGeom>
          <a:noFill/>
          <a:ln>
            <a:noFill/>
          </a:ln>
        </p:spPr>
        <p:txBody>
          <a:bodyPr anchorCtr="0" anchor="t" bIns="45700" lIns="91425" spcFirstLastPara="1" rIns="91425" wrap="square" tIns="45700">
            <a:normAutofit/>
          </a:bodyPr>
          <a:lstStyle>
            <a:lvl1pPr lvl="0" algn="ctr">
              <a:lnSpc>
                <a:spcPct val="112000"/>
              </a:lnSpc>
              <a:spcBef>
                <a:spcPts val="0"/>
              </a:spcBef>
              <a:spcAft>
                <a:spcPts val="0"/>
              </a:spcAft>
              <a:buClr>
                <a:schemeClr val="lt2"/>
              </a:buClr>
              <a:buSzPts val="1800"/>
              <a:buNone/>
              <a:defRPr sz="1800">
                <a:solidFill>
                  <a:schemeClr val="lt2"/>
                </a:solidFill>
              </a:defRPr>
            </a:lvl1pPr>
            <a:lvl2pPr lvl="1" algn="ctr">
              <a:lnSpc>
                <a:spcPct val="94000"/>
              </a:lnSpc>
              <a:spcBef>
                <a:spcPts val="500"/>
              </a:spcBef>
              <a:spcAft>
                <a:spcPts val="0"/>
              </a:spcAft>
              <a:buClr>
                <a:schemeClr val="dk2"/>
              </a:buClr>
              <a:buSzPts val="1500"/>
              <a:buNone/>
              <a:defRPr sz="1500"/>
            </a:lvl2pPr>
            <a:lvl3pPr lvl="2" algn="ctr">
              <a:lnSpc>
                <a:spcPct val="94000"/>
              </a:lnSpc>
              <a:spcBef>
                <a:spcPts val="500"/>
              </a:spcBef>
              <a:spcAft>
                <a:spcPts val="0"/>
              </a:spcAft>
              <a:buClr>
                <a:schemeClr val="dk2"/>
              </a:buClr>
              <a:buSzPts val="1350"/>
              <a:buNone/>
              <a:defRPr sz="1350"/>
            </a:lvl3pPr>
            <a:lvl4pPr lvl="3" algn="ctr">
              <a:lnSpc>
                <a:spcPct val="94000"/>
              </a:lnSpc>
              <a:spcBef>
                <a:spcPts val="500"/>
              </a:spcBef>
              <a:spcAft>
                <a:spcPts val="0"/>
              </a:spcAft>
              <a:buClr>
                <a:schemeClr val="dk2"/>
              </a:buClr>
              <a:buSzPts val="1200"/>
              <a:buNone/>
              <a:defRPr sz="1200"/>
            </a:lvl4pPr>
            <a:lvl5pPr lvl="4" algn="ctr">
              <a:lnSpc>
                <a:spcPct val="94000"/>
              </a:lnSpc>
              <a:spcBef>
                <a:spcPts val="500"/>
              </a:spcBef>
              <a:spcAft>
                <a:spcPts val="0"/>
              </a:spcAft>
              <a:buClr>
                <a:schemeClr val="dk2"/>
              </a:buClr>
              <a:buSzPts val="1200"/>
              <a:buNone/>
              <a:defRPr sz="1200"/>
            </a:lvl5pPr>
            <a:lvl6pPr lvl="5" algn="ctr">
              <a:lnSpc>
                <a:spcPct val="94000"/>
              </a:lnSpc>
              <a:spcBef>
                <a:spcPts val="500"/>
              </a:spcBef>
              <a:spcAft>
                <a:spcPts val="0"/>
              </a:spcAft>
              <a:buClr>
                <a:schemeClr val="dk2"/>
              </a:buClr>
              <a:buSzPts val="1200"/>
              <a:buNone/>
              <a:defRPr sz="1200"/>
            </a:lvl6pPr>
            <a:lvl7pPr lvl="6" algn="ctr">
              <a:lnSpc>
                <a:spcPct val="94000"/>
              </a:lnSpc>
              <a:spcBef>
                <a:spcPts val="500"/>
              </a:spcBef>
              <a:spcAft>
                <a:spcPts val="0"/>
              </a:spcAft>
              <a:buClr>
                <a:schemeClr val="dk2"/>
              </a:buClr>
              <a:buSzPts val="1200"/>
              <a:buNone/>
              <a:defRPr sz="1200"/>
            </a:lvl7pPr>
            <a:lvl8pPr lvl="7" algn="ctr">
              <a:lnSpc>
                <a:spcPct val="94000"/>
              </a:lnSpc>
              <a:spcBef>
                <a:spcPts val="500"/>
              </a:spcBef>
              <a:spcAft>
                <a:spcPts val="0"/>
              </a:spcAft>
              <a:buClr>
                <a:schemeClr val="dk2"/>
              </a:buClr>
              <a:buSzPts val="1200"/>
              <a:buNone/>
              <a:defRPr sz="1200"/>
            </a:lvl8pPr>
            <a:lvl9pPr lvl="8" algn="ctr">
              <a:lnSpc>
                <a:spcPct val="94000"/>
              </a:lnSpc>
              <a:spcBef>
                <a:spcPts val="500"/>
              </a:spcBef>
              <a:spcAft>
                <a:spcPts val="200"/>
              </a:spcAft>
              <a:buClr>
                <a:schemeClr val="dk2"/>
              </a:buClr>
              <a:buSzPts val="1200"/>
              <a:buNone/>
              <a:defRPr sz="1200"/>
            </a:lvl9pPr>
          </a:lstStyle>
          <a:p/>
        </p:txBody>
      </p:sp>
      <p:sp>
        <p:nvSpPr>
          <p:cNvPr id="20" name="Google Shape;20;p44"/>
          <p:cNvSpPr txBox="1"/>
          <p:nvPr>
            <p:ph idx="10" type="dt"/>
          </p:nvPr>
        </p:nvSpPr>
        <p:spPr>
          <a:xfrm>
            <a:off x="564644" y="6453386"/>
            <a:ext cx="1205958"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4"/>
          <p:cNvSpPr txBox="1"/>
          <p:nvPr>
            <p:ph idx="11" type="ftr"/>
          </p:nvPr>
        </p:nvSpPr>
        <p:spPr>
          <a:xfrm>
            <a:off x="1938041" y="6453386"/>
            <a:ext cx="5267533"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4"/>
          <p:cNvSpPr txBox="1"/>
          <p:nvPr>
            <p:ph idx="12" type="sldNum"/>
          </p:nvPr>
        </p:nvSpPr>
        <p:spPr>
          <a:xfrm>
            <a:off x="737301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0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0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0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0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0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0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0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0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0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grpSp>
        <p:nvGrpSpPr>
          <p:cNvPr id="23" name="Google Shape;23;p44"/>
          <p:cNvGrpSpPr/>
          <p:nvPr/>
        </p:nvGrpSpPr>
        <p:grpSpPr>
          <a:xfrm>
            <a:off x="564643" y="744469"/>
            <a:ext cx="8005589" cy="5349671"/>
            <a:chOff x="564643" y="744469"/>
            <a:chExt cx="8005589" cy="5349671"/>
          </a:xfrm>
        </p:grpSpPr>
        <p:sp>
          <p:nvSpPr>
            <p:cNvPr id="24" name="Google Shape;24;p44"/>
            <p:cNvSpPr/>
            <p:nvPr/>
          </p:nvSpPr>
          <p:spPr>
            <a:xfrm>
              <a:off x="6113972" y="1685652"/>
              <a:ext cx="2456260" cy="4408488"/>
            </a:xfrm>
            <a:custGeom>
              <a:rect b="b" l="l" r="r" t="t"/>
              <a:pathLst>
                <a:path extrusionOk="0" h="10000" w="10000">
                  <a:moveTo>
                    <a:pt x="8761" y="0"/>
                  </a:moveTo>
                  <a:lnTo>
                    <a:pt x="10000" y="0"/>
                  </a:lnTo>
                  <a:lnTo>
                    <a:pt x="10000" y="10000"/>
                  </a:lnTo>
                  <a:lnTo>
                    <a:pt x="0" y="10000"/>
                  </a:lnTo>
                  <a:lnTo>
                    <a:pt x="0" y="9357"/>
                  </a:lnTo>
                  <a:lnTo>
                    <a:pt x="8761" y="9357"/>
                  </a:lnTo>
                  <a:lnTo>
                    <a:pt x="8761" y="0"/>
                  </a:lnTo>
                  <a:close/>
                </a:path>
              </a:pathLst>
            </a:custGeom>
            <a:solidFill>
              <a:schemeClr val="dk2"/>
            </a:solidFill>
            <a:ln>
              <a:noFill/>
            </a:ln>
          </p:spPr>
        </p:sp>
        <p:sp>
          <p:nvSpPr>
            <p:cNvPr id="25" name="Google Shape;25;p44"/>
            <p:cNvSpPr/>
            <p:nvPr/>
          </p:nvSpPr>
          <p:spPr>
            <a:xfrm rot="10800000">
              <a:off x="564643" y="744469"/>
              <a:ext cx="2456505" cy="4408488"/>
            </a:xfrm>
            <a:custGeom>
              <a:rect b="b" l="l" r="r" t="t"/>
              <a:pathLst>
                <a:path extrusionOk="0" h="10000" w="10001">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 name="Shape 85"/>
        <p:cNvGrpSpPr/>
        <p:nvPr/>
      </p:nvGrpSpPr>
      <p:grpSpPr>
        <a:xfrm>
          <a:off x="0" y="0"/>
          <a:ext cx="0" cy="0"/>
          <a:chOff x="0" y="0"/>
          <a:chExt cx="0" cy="0"/>
        </a:xfrm>
      </p:grpSpPr>
      <p:sp>
        <p:nvSpPr>
          <p:cNvPr id="86" name="Google Shape;86;p53"/>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53"/>
          <p:cNvSpPr txBox="1"/>
          <p:nvPr>
            <p:ph idx="1" type="body"/>
          </p:nvPr>
        </p:nvSpPr>
        <p:spPr>
          <a:xfrm rot="5400000">
            <a:off x="2843213" y="481013"/>
            <a:ext cx="3571875" cy="7200900"/>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88" name="Google Shape;88;p53"/>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53"/>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53"/>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1" name="Shape 91"/>
        <p:cNvGrpSpPr/>
        <p:nvPr/>
      </p:nvGrpSpPr>
      <p:grpSpPr>
        <a:xfrm>
          <a:off x="0" y="0"/>
          <a:ext cx="0" cy="0"/>
          <a:chOff x="0" y="0"/>
          <a:chExt cx="0" cy="0"/>
        </a:xfrm>
      </p:grpSpPr>
      <p:sp>
        <p:nvSpPr>
          <p:cNvPr id="92" name="Google Shape;92;p54"/>
          <p:cNvSpPr txBox="1"/>
          <p:nvPr>
            <p:ph type="title"/>
          </p:nvPr>
        </p:nvSpPr>
        <p:spPr>
          <a:xfrm rot="5400000">
            <a:off x="5004650" y="2500303"/>
            <a:ext cx="5243244" cy="149095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54"/>
          <p:cNvSpPr txBox="1"/>
          <p:nvPr>
            <p:ph idx="1" type="body"/>
          </p:nvPr>
        </p:nvSpPr>
        <p:spPr>
          <a:xfrm rot="5400000">
            <a:off x="1269340" y="383516"/>
            <a:ext cx="5243244" cy="5724525"/>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94" name="Google Shape;94;p54"/>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54"/>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54"/>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5"/>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5"/>
          <p:cNvSpPr txBox="1"/>
          <p:nvPr>
            <p:ph idx="1" type="body"/>
          </p:nvPr>
        </p:nvSpPr>
        <p:spPr>
          <a:xfrm>
            <a:off x="1028700" y="2286000"/>
            <a:ext cx="7200900" cy="3581400"/>
          </a:xfrm>
          <a:prstGeom prst="rect">
            <a:avLst/>
          </a:prstGeom>
          <a:noFill/>
          <a:ln>
            <a:noFill/>
          </a:ln>
        </p:spPr>
        <p:txBody>
          <a:bodyPr anchorCtr="0" anchor="t" bIns="45700" lIns="91425" spcFirstLastPara="1" rIns="91425" wrap="square" tIns="45700">
            <a:normAutofit/>
          </a:bodyPr>
          <a:lstStyle>
            <a:lvl1pPr indent="-342900" lvl="0" marL="457200" algn="l">
              <a:lnSpc>
                <a:spcPct val="94000"/>
              </a:lnSpc>
              <a:spcBef>
                <a:spcPts val="1000"/>
              </a:spcBef>
              <a:spcAft>
                <a:spcPts val="0"/>
              </a:spcAft>
              <a:buClr>
                <a:schemeClr val="dk2"/>
              </a:buClr>
              <a:buSzPts val="1800"/>
              <a:buChar char="■"/>
              <a:defRPr/>
            </a:lvl1pPr>
            <a:lvl2pPr indent="-342900" lvl="1" marL="914400" algn="l">
              <a:lnSpc>
                <a:spcPct val="94000"/>
              </a:lnSpc>
              <a:spcBef>
                <a:spcPts val="500"/>
              </a:spcBef>
              <a:spcAft>
                <a:spcPts val="0"/>
              </a:spcAft>
              <a:buClr>
                <a:schemeClr val="dk2"/>
              </a:buClr>
              <a:buSzPts val="1800"/>
              <a:buChar char="–"/>
              <a:defRPr/>
            </a:lvl2pPr>
            <a:lvl3pPr indent="-342900" lvl="2" marL="1371600" algn="l">
              <a:lnSpc>
                <a:spcPct val="94000"/>
              </a:lnSpc>
              <a:spcBef>
                <a:spcPts val="500"/>
              </a:spcBef>
              <a:spcAft>
                <a:spcPts val="0"/>
              </a:spcAft>
              <a:buClr>
                <a:schemeClr val="dk2"/>
              </a:buClr>
              <a:buSzPts val="1800"/>
              <a:buChar char="■"/>
              <a:defRPr/>
            </a:lvl3pPr>
            <a:lvl4pPr indent="-342900" lvl="3" marL="1828800" algn="l">
              <a:lnSpc>
                <a:spcPct val="94000"/>
              </a:lnSpc>
              <a:spcBef>
                <a:spcPts val="500"/>
              </a:spcBef>
              <a:spcAft>
                <a:spcPts val="0"/>
              </a:spcAft>
              <a:buClr>
                <a:schemeClr val="dk2"/>
              </a:buClr>
              <a:buSzPts val="1800"/>
              <a:buChar char="–"/>
              <a:defRPr/>
            </a:lvl4pPr>
            <a:lvl5pPr indent="-342900" lvl="4" marL="2286000" algn="l">
              <a:lnSpc>
                <a:spcPct val="94000"/>
              </a:lnSpc>
              <a:spcBef>
                <a:spcPts val="500"/>
              </a:spcBef>
              <a:spcAft>
                <a:spcPts val="0"/>
              </a:spcAft>
              <a:buClr>
                <a:schemeClr val="dk2"/>
              </a:buClr>
              <a:buSzPts val="1800"/>
              <a:buChar char="■"/>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29" name="Google Shape;29;p45"/>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5"/>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5"/>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2" name="Shape 32"/>
        <p:cNvGrpSpPr/>
        <p:nvPr/>
      </p:nvGrpSpPr>
      <p:grpSpPr>
        <a:xfrm>
          <a:off x="0" y="0"/>
          <a:ext cx="0" cy="0"/>
          <a:chOff x="0" y="0"/>
          <a:chExt cx="0" cy="0"/>
        </a:xfrm>
      </p:grpSpPr>
      <p:sp>
        <p:nvSpPr>
          <p:cNvPr id="33" name="Google Shape;33;p46"/>
          <p:cNvSpPr txBox="1"/>
          <p:nvPr>
            <p:ph type="title"/>
          </p:nvPr>
        </p:nvSpPr>
        <p:spPr>
          <a:xfrm>
            <a:off x="573769" y="1301361"/>
            <a:ext cx="7209728" cy="2852737"/>
          </a:xfrm>
          <a:prstGeom prst="rect">
            <a:avLst/>
          </a:prstGeom>
          <a:noFill/>
          <a:ln>
            <a:noFill/>
          </a:ln>
        </p:spPr>
        <p:txBody>
          <a:bodyPr anchorCtr="0" anchor="b" bIns="45700" lIns="91425" spcFirstLastPara="1" rIns="91425" wrap="square" tIns="45700">
            <a:normAutofit/>
          </a:bodyPr>
          <a:lstStyle>
            <a:lvl1pPr lvl="0" algn="r">
              <a:lnSpc>
                <a:spcPct val="89000"/>
              </a:lnSpc>
              <a:spcBef>
                <a:spcPts val="0"/>
              </a:spcBef>
              <a:spcAft>
                <a:spcPts val="0"/>
              </a:spcAft>
              <a:buClr>
                <a:schemeClr val="accent1"/>
              </a:buClr>
              <a:buSzPts val="6000"/>
              <a:buFont typeface="Libre Franklin"/>
              <a:buNone/>
              <a:defRPr sz="60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6"/>
          <p:cNvSpPr txBox="1"/>
          <p:nvPr>
            <p:ph idx="1" type="body"/>
          </p:nvPr>
        </p:nvSpPr>
        <p:spPr>
          <a:xfrm>
            <a:off x="573769" y="4216328"/>
            <a:ext cx="7209728" cy="1143324"/>
          </a:xfrm>
          <a:prstGeom prst="rect">
            <a:avLst/>
          </a:prstGeom>
          <a:noFill/>
          <a:ln>
            <a:noFill/>
          </a:ln>
        </p:spPr>
        <p:txBody>
          <a:bodyPr anchorCtr="0" anchor="t" bIns="45700" lIns="91425" spcFirstLastPara="1" rIns="91425" wrap="square" tIns="45700">
            <a:normAutofit/>
          </a:bodyPr>
          <a:lstStyle>
            <a:lvl1pPr indent="-228600" lvl="0" marL="457200" algn="r">
              <a:lnSpc>
                <a:spcPct val="112000"/>
              </a:lnSpc>
              <a:spcBef>
                <a:spcPts val="0"/>
              </a:spcBef>
              <a:spcAft>
                <a:spcPts val="0"/>
              </a:spcAft>
              <a:buClr>
                <a:schemeClr val="dk2"/>
              </a:buClr>
              <a:buSzPts val="1800"/>
              <a:buNone/>
              <a:defRPr sz="1800">
                <a:solidFill>
                  <a:schemeClr val="dk2"/>
                </a:solidFill>
              </a:defRPr>
            </a:lvl1pPr>
            <a:lvl2pPr indent="-228600" lvl="1" marL="914400" algn="l">
              <a:lnSpc>
                <a:spcPct val="94000"/>
              </a:lnSpc>
              <a:spcBef>
                <a:spcPts val="500"/>
              </a:spcBef>
              <a:spcAft>
                <a:spcPts val="0"/>
              </a:spcAft>
              <a:buClr>
                <a:srgbClr val="888888"/>
              </a:buClr>
              <a:buSzPts val="1500"/>
              <a:buNone/>
              <a:defRPr sz="1500">
                <a:solidFill>
                  <a:srgbClr val="888888"/>
                </a:solidFill>
              </a:defRPr>
            </a:lvl2pPr>
            <a:lvl3pPr indent="-228600" lvl="2" marL="1371600" algn="l">
              <a:lnSpc>
                <a:spcPct val="94000"/>
              </a:lnSpc>
              <a:spcBef>
                <a:spcPts val="500"/>
              </a:spcBef>
              <a:spcAft>
                <a:spcPts val="0"/>
              </a:spcAft>
              <a:buClr>
                <a:srgbClr val="888888"/>
              </a:buClr>
              <a:buSzPts val="1350"/>
              <a:buNone/>
              <a:defRPr sz="1350">
                <a:solidFill>
                  <a:srgbClr val="888888"/>
                </a:solidFill>
              </a:defRPr>
            </a:lvl3pPr>
            <a:lvl4pPr indent="-228600" lvl="3" marL="1828800" algn="l">
              <a:lnSpc>
                <a:spcPct val="94000"/>
              </a:lnSpc>
              <a:spcBef>
                <a:spcPts val="500"/>
              </a:spcBef>
              <a:spcAft>
                <a:spcPts val="0"/>
              </a:spcAft>
              <a:buClr>
                <a:srgbClr val="888888"/>
              </a:buClr>
              <a:buSzPts val="1200"/>
              <a:buNone/>
              <a:defRPr sz="1200">
                <a:solidFill>
                  <a:srgbClr val="888888"/>
                </a:solidFill>
              </a:defRPr>
            </a:lvl4pPr>
            <a:lvl5pPr indent="-228600" lvl="4" marL="2286000" algn="l">
              <a:lnSpc>
                <a:spcPct val="94000"/>
              </a:lnSpc>
              <a:spcBef>
                <a:spcPts val="500"/>
              </a:spcBef>
              <a:spcAft>
                <a:spcPts val="0"/>
              </a:spcAft>
              <a:buClr>
                <a:srgbClr val="888888"/>
              </a:buClr>
              <a:buSzPts val="1200"/>
              <a:buNone/>
              <a:defRPr sz="1200">
                <a:solidFill>
                  <a:srgbClr val="888888"/>
                </a:solidFill>
              </a:defRPr>
            </a:lvl5pPr>
            <a:lvl6pPr indent="-228600" lvl="5" marL="2743200" algn="l">
              <a:lnSpc>
                <a:spcPct val="94000"/>
              </a:lnSpc>
              <a:spcBef>
                <a:spcPts val="500"/>
              </a:spcBef>
              <a:spcAft>
                <a:spcPts val="0"/>
              </a:spcAft>
              <a:buClr>
                <a:srgbClr val="888888"/>
              </a:buClr>
              <a:buSzPts val="1200"/>
              <a:buNone/>
              <a:defRPr sz="1200">
                <a:solidFill>
                  <a:srgbClr val="888888"/>
                </a:solidFill>
              </a:defRPr>
            </a:lvl6pPr>
            <a:lvl7pPr indent="-228600" lvl="6" marL="3200400" algn="l">
              <a:lnSpc>
                <a:spcPct val="94000"/>
              </a:lnSpc>
              <a:spcBef>
                <a:spcPts val="500"/>
              </a:spcBef>
              <a:spcAft>
                <a:spcPts val="0"/>
              </a:spcAft>
              <a:buClr>
                <a:srgbClr val="888888"/>
              </a:buClr>
              <a:buSzPts val="1200"/>
              <a:buNone/>
              <a:defRPr sz="1200">
                <a:solidFill>
                  <a:srgbClr val="888888"/>
                </a:solidFill>
              </a:defRPr>
            </a:lvl7pPr>
            <a:lvl8pPr indent="-228600" lvl="7" marL="3657600" algn="l">
              <a:lnSpc>
                <a:spcPct val="94000"/>
              </a:lnSpc>
              <a:spcBef>
                <a:spcPts val="500"/>
              </a:spcBef>
              <a:spcAft>
                <a:spcPts val="0"/>
              </a:spcAft>
              <a:buClr>
                <a:srgbClr val="888888"/>
              </a:buClr>
              <a:buSzPts val="1200"/>
              <a:buNone/>
              <a:defRPr sz="1200">
                <a:solidFill>
                  <a:srgbClr val="888888"/>
                </a:solidFill>
              </a:defRPr>
            </a:lvl8pPr>
            <a:lvl9pPr indent="-228600" lvl="8" marL="4114800" algn="l">
              <a:lnSpc>
                <a:spcPct val="94000"/>
              </a:lnSpc>
              <a:spcBef>
                <a:spcPts val="500"/>
              </a:spcBef>
              <a:spcAft>
                <a:spcPts val="200"/>
              </a:spcAft>
              <a:buClr>
                <a:srgbClr val="888888"/>
              </a:buClr>
              <a:buSzPts val="1200"/>
              <a:buNone/>
              <a:defRPr sz="1200">
                <a:solidFill>
                  <a:srgbClr val="888888"/>
                </a:solidFill>
              </a:defRPr>
            </a:lvl9pPr>
          </a:lstStyle>
          <a:p/>
        </p:txBody>
      </p:sp>
      <p:sp>
        <p:nvSpPr>
          <p:cNvPr id="35" name="Google Shape;35;p46"/>
          <p:cNvSpPr txBox="1"/>
          <p:nvPr>
            <p:ph idx="10" type="dt"/>
          </p:nvPr>
        </p:nvSpPr>
        <p:spPr>
          <a:xfrm>
            <a:off x="554181" y="6453386"/>
            <a:ext cx="1216807"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6"/>
          <p:cNvSpPr txBox="1"/>
          <p:nvPr>
            <p:ph idx="11" type="ftr"/>
          </p:nvPr>
        </p:nvSpPr>
        <p:spPr>
          <a:xfrm>
            <a:off x="1938234" y="6453386"/>
            <a:ext cx="5267533" cy="40461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6"/>
          <p:cNvSpPr txBox="1"/>
          <p:nvPr>
            <p:ph idx="12" type="sldNum"/>
          </p:nvPr>
        </p:nvSpPr>
        <p:spPr>
          <a:xfrm>
            <a:off x="737301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dk2"/>
                </a:solidFill>
                <a:latin typeface="Libre Franklin"/>
                <a:ea typeface="Libre Franklin"/>
                <a:cs typeface="Libre Franklin"/>
                <a:sym typeface="Libre Franklin"/>
              </a:defRPr>
            </a:lvl1pPr>
            <a:lvl2pPr indent="0" lvl="1" marL="0" algn="r">
              <a:spcBef>
                <a:spcPts val="0"/>
              </a:spcBef>
              <a:buNone/>
              <a:defRPr sz="1000">
                <a:solidFill>
                  <a:schemeClr val="dk2"/>
                </a:solidFill>
                <a:latin typeface="Libre Franklin"/>
                <a:ea typeface="Libre Franklin"/>
                <a:cs typeface="Libre Franklin"/>
                <a:sym typeface="Libre Franklin"/>
              </a:defRPr>
            </a:lvl2pPr>
            <a:lvl3pPr indent="0" lvl="2" marL="0" algn="r">
              <a:spcBef>
                <a:spcPts val="0"/>
              </a:spcBef>
              <a:buNone/>
              <a:defRPr sz="1000">
                <a:solidFill>
                  <a:schemeClr val="dk2"/>
                </a:solidFill>
                <a:latin typeface="Libre Franklin"/>
                <a:ea typeface="Libre Franklin"/>
                <a:cs typeface="Libre Franklin"/>
                <a:sym typeface="Libre Franklin"/>
              </a:defRPr>
            </a:lvl3pPr>
            <a:lvl4pPr indent="0" lvl="3" marL="0" algn="r">
              <a:spcBef>
                <a:spcPts val="0"/>
              </a:spcBef>
              <a:buNone/>
              <a:defRPr sz="1000">
                <a:solidFill>
                  <a:schemeClr val="dk2"/>
                </a:solidFill>
                <a:latin typeface="Libre Franklin"/>
                <a:ea typeface="Libre Franklin"/>
                <a:cs typeface="Libre Franklin"/>
                <a:sym typeface="Libre Franklin"/>
              </a:defRPr>
            </a:lvl4pPr>
            <a:lvl5pPr indent="0" lvl="4" marL="0" algn="r">
              <a:spcBef>
                <a:spcPts val="0"/>
              </a:spcBef>
              <a:buNone/>
              <a:defRPr sz="1000">
                <a:solidFill>
                  <a:schemeClr val="dk2"/>
                </a:solidFill>
                <a:latin typeface="Libre Franklin"/>
                <a:ea typeface="Libre Franklin"/>
                <a:cs typeface="Libre Franklin"/>
                <a:sym typeface="Libre Franklin"/>
              </a:defRPr>
            </a:lvl5pPr>
            <a:lvl6pPr indent="0" lvl="5" marL="0" algn="r">
              <a:spcBef>
                <a:spcPts val="0"/>
              </a:spcBef>
              <a:buNone/>
              <a:defRPr sz="1000">
                <a:solidFill>
                  <a:schemeClr val="dk2"/>
                </a:solidFill>
                <a:latin typeface="Libre Franklin"/>
                <a:ea typeface="Libre Franklin"/>
                <a:cs typeface="Libre Franklin"/>
                <a:sym typeface="Libre Franklin"/>
              </a:defRPr>
            </a:lvl6pPr>
            <a:lvl7pPr indent="0" lvl="6" marL="0" algn="r">
              <a:spcBef>
                <a:spcPts val="0"/>
              </a:spcBef>
              <a:buNone/>
              <a:defRPr sz="1000">
                <a:solidFill>
                  <a:schemeClr val="dk2"/>
                </a:solidFill>
                <a:latin typeface="Libre Franklin"/>
                <a:ea typeface="Libre Franklin"/>
                <a:cs typeface="Libre Franklin"/>
                <a:sym typeface="Libre Franklin"/>
              </a:defRPr>
            </a:lvl7pPr>
            <a:lvl8pPr indent="0" lvl="7" marL="0" algn="r">
              <a:spcBef>
                <a:spcPts val="0"/>
              </a:spcBef>
              <a:buNone/>
              <a:defRPr sz="1000">
                <a:solidFill>
                  <a:schemeClr val="dk2"/>
                </a:solidFill>
                <a:latin typeface="Libre Franklin"/>
                <a:ea typeface="Libre Franklin"/>
                <a:cs typeface="Libre Franklin"/>
                <a:sym typeface="Libre Franklin"/>
              </a:defRPr>
            </a:lvl8pPr>
            <a:lvl9pPr indent="0" lvl="8" marL="0" algn="r">
              <a:spcBef>
                <a:spcPts val="0"/>
              </a:spcBef>
              <a:buNone/>
              <a:defRPr sz="10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46"/>
          <p:cNvSpPr/>
          <p:nvPr/>
        </p:nvSpPr>
        <p:spPr>
          <a:xfrm>
            <a:off x="6113972" y="1685652"/>
            <a:ext cx="2456260" cy="4408488"/>
          </a:xfrm>
          <a:custGeom>
            <a:rect b="b" l="l" r="r" t="t"/>
            <a:pathLst>
              <a:path extrusionOk="0" h="5554" w="4125">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
        <p:nvSpPr>
          <p:cNvPr id="39" name="Google Shape;39;p46" title="Crop Mark"/>
          <p:cNvSpPr/>
          <p:nvPr/>
        </p:nvSpPr>
        <p:spPr>
          <a:xfrm>
            <a:off x="6113972" y="1685652"/>
            <a:ext cx="2456260" cy="4408488"/>
          </a:xfrm>
          <a:custGeom>
            <a:rect b="b" l="l" r="r" t="t"/>
            <a:pathLst>
              <a:path extrusionOk="0" h="5554" w="4125">
                <a:moveTo>
                  <a:pt x="3614" y="0"/>
                </a:moveTo>
                <a:lnTo>
                  <a:pt x="4125" y="0"/>
                </a:lnTo>
                <a:lnTo>
                  <a:pt x="4125" y="5554"/>
                </a:lnTo>
                <a:lnTo>
                  <a:pt x="0" y="5554"/>
                </a:lnTo>
                <a:lnTo>
                  <a:pt x="0" y="5074"/>
                </a:lnTo>
                <a:lnTo>
                  <a:pt x="3614" y="5074"/>
                </a:lnTo>
                <a:lnTo>
                  <a:pt x="3614" y="0"/>
                </a:lnTo>
                <a:close/>
              </a:path>
            </a:pathLst>
          </a:custGeom>
          <a:solidFill>
            <a:schemeClr val="accen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47"/>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7"/>
          <p:cNvSpPr txBox="1"/>
          <p:nvPr>
            <p:ph idx="1" type="body"/>
          </p:nvPr>
        </p:nvSpPr>
        <p:spPr>
          <a:xfrm>
            <a:off x="1028700" y="2286000"/>
            <a:ext cx="3335840" cy="3581401"/>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43" name="Google Shape;43;p47"/>
          <p:cNvSpPr txBox="1"/>
          <p:nvPr>
            <p:ph idx="2" type="body"/>
          </p:nvPr>
        </p:nvSpPr>
        <p:spPr>
          <a:xfrm>
            <a:off x="4894052" y="2286000"/>
            <a:ext cx="3335840" cy="3581401"/>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44" name="Google Shape;44;p47"/>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47"/>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47"/>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48"/>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48"/>
          <p:cNvSpPr txBox="1"/>
          <p:nvPr>
            <p:ph idx="1" type="body"/>
          </p:nvPr>
        </p:nvSpPr>
        <p:spPr>
          <a:xfrm>
            <a:off x="1028700" y="2340230"/>
            <a:ext cx="3335840"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2400"/>
              <a:buNone/>
              <a:defRPr b="0" sz="2400">
                <a:solidFill>
                  <a:schemeClr val="dk2"/>
                </a:solidFill>
              </a:defRPr>
            </a:lvl1pPr>
            <a:lvl2pPr indent="-228600" lvl="1" marL="914400" algn="l">
              <a:lnSpc>
                <a:spcPct val="94000"/>
              </a:lnSpc>
              <a:spcBef>
                <a:spcPts val="500"/>
              </a:spcBef>
              <a:spcAft>
                <a:spcPts val="0"/>
              </a:spcAft>
              <a:buClr>
                <a:schemeClr val="dk2"/>
              </a:buClr>
              <a:buSzPts val="1500"/>
              <a:buNone/>
              <a:defRPr b="1" sz="1500"/>
            </a:lvl2pPr>
            <a:lvl3pPr indent="-228600" lvl="2" marL="1371600" algn="l">
              <a:lnSpc>
                <a:spcPct val="94000"/>
              </a:lnSpc>
              <a:spcBef>
                <a:spcPts val="500"/>
              </a:spcBef>
              <a:spcAft>
                <a:spcPts val="0"/>
              </a:spcAft>
              <a:buClr>
                <a:schemeClr val="dk2"/>
              </a:buClr>
              <a:buSzPts val="1350"/>
              <a:buNone/>
              <a:defRPr b="1" sz="1350"/>
            </a:lvl3pPr>
            <a:lvl4pPr indent="-228600" lvl="3" marL="1828800" algn="l">
              <a:lnSpc>
                <a:spcPct val="94000"/>
              </a:lnSpc>
              <a:spcBef>
                <a:spcPts val="500"/>
              </a:spcBef>
              <a:spcAft>
                <a:spcPts val="0"/>
              </a:spcAft>
              <a:buClr>
                <a:schemeClr val="dk2"/>
              </a:buClr>
              <a:buSzPts val="1200"/>
              <a:buNone/>
              <a:defRPr b="1" sz="1200"/>
            </a:lvl4pPr>
            <a:lvl5pPr indent="-228600" lvl="4" marL="2286000" algn="l">
              <a:lnSpc>
                <a:spcPct val="94000"/>
              </a:lnSpc>
              <a:spcBef>
                <a:spcPts val="500"/>
              </a:spcBef>
              <a:spcAft>
                <a:spcPts val="0"/>
              </a:spcAft>
              <a:buClr>
                <a:schemeClr val="dk2"/>
              </a:buClr>
              <a:buSzPts val="1200"/>
              <a:buNone/>
              <a:defRPr b="1" sz="1200"/>
            </a:lvl5pPr>
            <a:lvl6pPr indent="-228600" lvl="5" marL="2743200" algn="l">
              <a:lnSpc>
                <a:spcPct val="94000"/>
              </a:lnSpc>
              <a:spcBef>
                <a:spcPts val="500"/>
              </a:spcBef>
              <a:spcAft>
                <a:spcPts val="0"/>
              </a:spcAft>
              <a:buClr>
                <a:schemeClr val="dk2"/>
              </a:buClr>
              <a:buSzPts val="1200"/>
              <a:buNone/>
              <a:defRPr b="1" sz="1200"/>
            </a:lvl6pPr>
            <a:lvl7pPr indent="-228600" lvl="6" marL="3200400" algn="l">
              <a:lnSpc>
                <a:spcPct val="94000"/>
              </a:lnSpc>
              <a:spcBef>
                <a:spcPts val="500"/>
              </a:spcBef>
              <a:spcAft>
                <a:spcPts val="0"/>
              </a:spcAft>
              <a:buClr>
                <a:schemeClr val="dk2"/>
              </a:buClr>
              <a:buSzPts val="1200"/>
              <a:buNone/>
              <a:defRPr b="1" sz="1200"/>
            </a:lvl7pPr>
            <a:lvl8pPr indent="-228600" lvl="7" marL="3657600" algn="l">
              <a:lnSpc>
                <a:spcPct val="94000"/>
              </a:lnSpc>
              <a:spcBef>
                <a:spcPts val="500"/>
              </a:spcBef>
              <a:spcAft>
                <a:spcPts val="0"/>
              </a:spcAft>
              <a:buClr>
                <a:schemeClr val="dk2"/>
              </a:buClr>
              <a:buSzPts val="1200"/>
              <a:buNone/>
              <a:defRPr b="1" sz="1200"/>
            </a:lvl8pPr>
            <a:lvl9pPr indent="-228600" lvl="8" marL="4114800" algn="l">
              <a:lnSpc>
                <a:spcPct val="94000"/>
              </a:lnSpc>
              <a:spcBef>
                <a:spcPts val="500"/>
              </a:spcBef>
              <a:spcAft>
                <a:spcPts val="200"/>
              </a:spcAft>
              <a:buClr>
                <a:schemeClr val="dk2"/>
              </a:buClr>
              <a:buSzPts val="1200"/>
              <a:buNone/>
              <a:defRPr b="1" sz="1200"/>
            </a:lvl9pPr>
          </a:lstStyle>
          <a:p/>
        </p:txBody>
      </p:sp>
      <p:sp>
        <p:nvSpPr>
          <p:cNvPr id="50" name="Google Shape;50;p48"/>
          <p:cNvSpPr txBox="1"/>
          <p:nvPr>
            <p:ph idx="2" type="body"/>
          </p:nvPr>
        </p:nvSpPr>
        <p:spPr>
          <a:xfrm>
            <a:off x="1028700" y="3305208"/>
            <a:ext cx="3335839" cy="2562193"/>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51" name="Google Shape;51;p48"/>
          <p:cNvSpPr txBox="1"/>
          <p:nvPr>
            <p:ph idx="3" type="body"/>
          </p:nvPr>
        </p:nvSpPr>
        <p:spPr>
          <a:xfrm>
            <a:off x="4893760" y="2349754"/>
            <a:ext cx="3335840" cy="823912"/>
          </a:xfrm>
          <a:prstGeom prst="rect">
            <a:avLst/>
          </a:prstGeom>
          <a:noFill/>
          <a:ln>
            <a:noFill/>
          </a:ln>
        </p:spPr>
        <p:txBody>
          <a:bodyPr anchorCtr="0" anchor="b" bIns="45700" lIns="91425" spcFirstLastPara="1" rIns="91425" wrap="square" tIns="45700">
            <a:noAutofit/>
          </a:bodyPr>
          <a:lstStyle>
            <a:lvl1pPr indent="-228600" lvl="0" marL="457200" algn="l">
              <a:lnSpc>
                <a:spcPct val="84000"/>
              </a:lnSpc>
              <a:spcBef>
                <a:spcPts val="0"/>
              </a:spcBef>
              <a:spcAft>
                <a:spcPts val="0"/>
              </a:spcAft>
              <a:buClr>
                <a:schemeClr val="dk2"/>
              </a:buClr>
              <a:buSzPts val="2400"/>
              <a:buNone/>
              <a:defRPr b="0" sz="2400">
                <a:solidFill>
                  <a:schemeClr val="dk2"/>
                </a:solidFill>
              </a:defRPr>
            </a:lvl1pPr>
            <a:lvl2pPr indent="-228600" lvl="1" marL="914400" algn="l">
              <a:lnSpc>
                <a:spcPct val="94000"/>
              </a:lnSpc>
              <a:spcBef>
                <a:spcPts val="500"/>
              </a:spcBef>
              <a:spcAft>
                <a:spcPts val="0"/>
              </a:spcAft>
              <a:buClr>
                <a:schemeClr val="dk2"/>
              </a:buClr>
              <a:buSzPts val="1500"/>
              <a:buNone/>
              <a:defRPr b="1" sz="1500"/>
            </a:lvl2pPr>
            <a:lvl3pPr indent="-228600" lvl="2" marL="1371600" algn="l">
              <a:lnSpc>
                <a:spcPct val="94000"/>
              </a:lnSpc>
              <a:spcBef>
                <a:spcPts val="500"/>
              </a:spcBef>
              <a:spcAft>
                <a:spcPts val="0"/>
              </a:spcAft>
              <a:buClr>
                <a:schemeClr val="dk2"/>
              </a:buClr>
              <a:buSzPts val="1350"/>
              <a:buNone/>
              <a:defRPr b="1" sz="1350"/>
            </a:lvl3pPr>
            <a:lvl4pPr indent="-228600" lvl="3" marL="1828800" algn="l">
              <a:lnSpc>
                <a:spcPct val="94000"/>
              </a:lnSpc>
              <a:spcBef>
                <a:spcPts val="500"/>
              </a:spcBef>
              <a:spcAft>
                <a:spcPts val="0"/>
              </a:spcAft>
              <a:buClr>
                <a:schemeClr val="dk2"/>
              </a:buClr>
              <a:buSzPts val="1200"/>
              <a:buNone/>
              <a:defRPr b="1" sz="1200"/>
            </a:lvl4pPr>
            <a:lvl5pPr indent="-228600" lvl="4" marL="2286000" algn="l">
              <a:lnSpc>
                <a:spcPct val="94000"/>
              </a:lnSpc>
              <a:spcBef>
                <a:spcPts val="500"/>
              </a:spcBef>
              <a:spcAft>
                <a:spcPts val="0"/>
              </a:spcAft>
              <a:buClr>
                <a:schemeClr val="dk2"/>
              </a:buClr>
              <a:buSzPts val="1200"/>
              <a:buNone/>
              <a:defRPr b="1" sz="1200"/>
            </a:lvl5pPr>
            <a:lvl6pPr indent="-228600" lvl="5" marL="2743200" algn="l">
              <a:lnSpc>
                <a:spcPct val="94000"/>
              </a:lnSpc>
              <a:spcBef>
                <a:spcPts val="500"/>
              </a:spcBef>
              <a:spcAft>
                <a:spcPts val="0"/>
              </a:spcAft>
              <a:buClr>
                <a:schemeClr val="dk2"/>
              </a:buClr>
              <a:buSzPts val="1200"/>
              <a:buNone/>
              <a:defRPr b="1" sz="1200"/>
            </a:lvl6pPr>
            <a:lvl7pPr indent="-228600" lvl="6" marL="3200400" algn="l">
              <a:lnSpc>
                <a:spcPct val="94000"/>
              </a:lnSpc>
              <a:spcBef>
                <a:spcPts val="500"/>
              </a:spcBef>
              <a:spcAft>
                <a:spcPts val="0"/>
              </a:spcAft>
              <a:buClr>
                <a:schemeClr val="dk2"/>
              </a:buClr>
              <a:buSzPts val="1200"/>
              <a:buNone/>
              <a:defRPr b="1" sz="1200"/>
            </a:lvl7pPr>
            <a:lvl8pPr indent="-228600" lvl="7" marL="3657600" algn="l">
              <a:lnSpc>
                <a:spcPct val="94000"/>
              </a:lnSpc>
              <a:spcBef>
                <a:spcPts val="500"/>
              </a:spcBef>
              <a:spcAft>
                <a:spcPts val="0"/>
              </a:spcAft>
              <a:buClr>
                <a:schemeClr val="dk2"/>
              </a:buClr>
              <a:buSzPts val="1200"/>
              <a:buNone/>
              <a:defRPr b="1" sz="1200"/>
            </a:lvl8pPr>
            <a:lvl9pPr indent="-228600" lvl="8" marL="4114800" algn="l">
              <a:lnSpc>
                <a:spcPct val="94000"/>
              </a:lnSpc>
              <a:spcBef>
                <a:spcPts val="500"/>
              </a:spcBef>
              <a:spcAft>
                <a:spcPts val="200"/>
              </a:spcAft>
              <a:buClr>
                <a:schemeClr val="dk2"/>
              </a:buClr>
              <a:buSzPts val="1200"/>
              <a:buNone/>
              <a:defRPr b="1" sz="1200"/>
            </a:lvl9pPr>
          </a:lstStyle>
          <a:p/>
        </p:txBody>
      </p:sp>
      <p:sp>
        <p:nvSpPr>
          <p:cNvPr id="52" name="Google Shape;52;p48"/>
          <p:cNvSpPr txBox="1"/>
          <p:nvPr>
            <p:ph idx="4" type="body"/>
          </p:nvPr>
        </p:nvSpPr>
        <p:spPr>
          <a:xfrm>
            <a:off x="4893760" y="3305208"/>
            <a:ext cx="3335840" cy="2562193"/>
          </a:xfrm>
          <a:prstGeom prst="rect">
            <a:avLst/>
          </a:prstGeom>
          <a:noFill/>
          <a:ln>
            <a:noFill/>
          </a:ln>
        </p:spPr>
        <p:txBody>
          <a:bodyPr anchorCtr="0" anchor="t" bIns="45700" lIns="91425" spcFirstLastPara="1" rIns="91425" wrap="square" tIns="45700">
            <a:normAutofit/>
          </a:bodyPr>
          <a:lstStyle>
            <a:lvl1pPr indent="-355600" lvl="0" marL="457200" algn="l">
              <a:lnSpc>
                <a:spcPct val="94000"/>
              </a:lnSpc>
              <a:spcBef>
                <a:spcPts val="1000"/>
              </a:spcBef>
              <a:spcAft>
                <a:spcPts val="0"/>
              </a:spcAft>
              <a:buClr>
                <a:schemeClr val="dk2"/>
              </a:buClr>
              <a:buSzPts val="2000"/>
              <a:buChar char="■"/>
              <a:defRPr>
                <a:solidFill>
                  <a:schemeClr val="dk2"/>
                </a:solidFill>
              </a:defRPr>
            </a:lvl1pPr>
            <a:lvl2pPr indent="-355600" lvl="1" marL="914400" algn="l">
              <a:lnSpc>
                <a:spcPct val="94000"/>
              </a:lnSpc>
              <a:spcBef>
                <a:spcPts val="500"/>
              </a:spcBef>
              <a:spcAft>
                <a:spcPts val="0"/>
              </a:spcAft>
              <a:buClr>
                <a:schemeClr val="dk2"/>
              </a:buClr>
              <a:buSzPts val="2000"/>
              <a:buChar char="–"/>
              <a:defRPr>
                <a:solidFill>
                  <a:schemeClr val="dk2"/>
                </a:solidFill>
              </a:defRPr>
            </a:lvl2pPr>
            <a:lvl3pPr indent="-342900" lvl="2" marL="1371600" algn="l">
              <a:lnSpc>
                <a:spcPct val="94000"/>
              </a:lnSpc>
              <a:spcBef>
                <a:spcPts val="500"/>
              </a:spcBef>
              <a:spcAft>
                <a:spcPts val="0"/>
              </a:spcAft>
              <a:buClr>
                <a:schemeClr val="dk2"/>
              </a:buClr>
              <a:buSzPts val="1800"/>
              <a:buChar char="■"/>
              <a:defRPr>
                <a:solidFill>
                  <a:schemeClr val="dk2"/>
                </a:solidFill>
              </a:defRPr>
            </a:lvl3pPr>
            <a:lvl4pPr indent="-342900" lvl="3" marL="1828800" algn="l">
              <a:lnSpc>
                <a:spcPct val="94000"/>
              </a:lnSpc>
              <a:spcBef>
                <a:spcPts val="500"/>
              </a:spcBef>
              <a:spcAft>
                <a:spcPts val="0"/>
              </a:spcAft>
              <a:buClr>
                <a:schemeClr val="dk2"/>
              </a:buClr>
              <a:buSzPts val="1800"/>
              <a:buChar char="–"/>
              <a:defRPr>
                <a:solidFill>
                  <a:schemeClr val="dk2"/>
                </a:solidFill>
              </a:defRPr>
            </a:lvl4pPr>
            <a:lvl5pPr indent="-330200" lvl="4" marL="2286000" algn="l">
              <a:lnSpc>
                <a:spcPct val="94000"/>
              </a:lnSpc>
              <a:spcBef>
                <a:spcPts val="500"/>
              </a:spcBef>
              <a:spcAft>
                <a:spcPts val="0"/>
              </a:spcAft>
              <a:buClr>
                <a:schemeClr val="dk2"/>
              </a:buClr>
              <a:buSzPts val="1600"/>
              <a:buChar char="■"/>
              <a:defRPr>
                <a:solidFill>
                  <a:schemeClr val="dk2"/>
                </a:solidFill>
              </a:defRPr>
            </a:lvl5pPr>
            <a:lvl6pPr indent="-342900" lvl="5" marL="2743200" algn="l">
              <a:lnSpc>
                <a:spcPct val="94000"/>
              </a:lnSpc>
              <a:spcBef>
                <a:spcPts val="500"/>
              </a:spcBef>
              <a:spcAft>
                <a:spcPts val="0"/>
              </a:spcAft>
              <a:buClr>
                <a:schemeClr val="dk2"/>
              </a:buClr>
              <a:buSzPts val="1800"/>
              <a:buChar char="–"/>
              <a:defRPr/>
            </a:lvl6pPr>
            <a:lvl7pPr indent="-342900" lvl="6" marL="3200400" algn="l">
              <a:lnSpc>
                <a:spcPct val="94000"/>
              </a:lnSpc>
              <a:spcBef>
                <a:spcPts val="500"/>
              </a:spcBef>
              <a:spcAft>
                <a:spcPts val="0"/>
              </a:spcAft>
              <a:buClr>
                <a:schemeClr val="dk2"/>
              </a:buClr>
              <a:buSzPts val="1800"/>
              <a:buChar char="■"/>
              <a:defRPr/>
            </a:lvl7pPr>
            <a:lvl8pPr indent="-342900" lvl="7" marL="3657600" algn="l">
              <a:lnSpc>
                <a:spcPct val="94000"/>
              </a:lnSpc>
              <a:spcBef>
                <a:spcPts val="500"/>
              </a:spcBef>
              <a:spcAft>
                <a:spcPts val="0"/>
              </a:spcAft>
              <a:buClr>
                <a:schemeClr val="dk2"/>
              </a:buClr>
              <a:buSzPts val="1800"/>
              <a:buChar char="–"/>
              <a:defRPr/>
            </a:lvl8pPr>
            <a:lvl9pPr indent="-342900" lvl="8" marL="4114800" algn="l">
              <a:lnSpc>
                <a:spcPct val="94000"/>
              </a:lnSpc>
              <a:spcBef>
                <a:spcPts val="500"/>
              </a:spcBef>
              <a:spcAft>
                <a:spcPts val="200"/>
              </a:spcAft>
              <a:buClr>
                <a:schemeClr val="dk2"/>
              </a:buClr>
              <a:buSzPts val="1800"/>
              <a:buChar char="■"/>
              <a:defRPr/>
            </a:lvl9pPr>
          </a:lstStyle>
          <a:p/>
        </p:txBody>
      </p:sp>
      <p:sp>
        <p:nvSpPr>
          <p:cNvPr id="53" name="Google Shape;53;p48"/>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8"/>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8"/>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49"/>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49"/>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9"/>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9"/>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50"/>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0"/>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0"/>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5" name="Shape 65"/>
        <p:cNvGrpSpPr/>
        <p:nvPr/>
      </p:nvGrpSpPr>
      <p:grpSpPr>
        <a:xfrm>
          <a:off x="0" y="0"/>
          <a:ext cx="0" cy="0"/>
          <a:chOff x="0" y="0"/>
          <a:chExt cx="0" cy="0"/>
        </a:xfrm>
      </p:grpSpPr>
      <p:sp>
        <p:nvSpPr>
          <p:cNvPr id="66" name="Google Shape;66;p51" title="Background Shape"/>
          <p:cNvSpPr/>
          <p:nvPr/>
        </p:nvSpPr>
        <p:spPr>
          <a:xfrm>
            <a:off x="0" y="376"/>
            <a:ext cx="397764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51"/>
          <p:cNvSpPr txBox="1"/>
          <p:nvPr>
            <p:ph type="title"/>
          </p:nvPr>
        </p:nvSpPr>
        <p:spPr>
          <a:xfrm>
            <a:off x="542925" y="685800"/>
            <a:ext cx="2891790" cy="2157884"/>
          </a:xfrm>
          <a:prstGeom prst="rect">
            <a:avLst/>
          </a:prstGeom>
          <a:noFill/>
          <a:ln>
            <a:noFill/>
          </a:ln>
        </p:spPr>
        <p:txBody>
          <a:bodyPr anchorCtr="0" anchor="t" bIns="45700" lIns="91425" spcFirstLastPara="1" rIns="91425" wrap="square" tIns="45700">
            <a:noAutofit/>
          </a:bodyPr>
          <a:lstStyle>
            <a:lvl1pPr lvl="0" algn="l">
              <a:lnSpc>
                <a:spcPct val="84000"/>
              </a:lnSpc>
              <a:spcBef>
                <a:spcPts val="0"/>
              </a:spcBef>
              <a:spcAft>
                <a:spcPts val="0"/>
              </a:spcAft>
              <a:buClr>
                <a:schemeClr val="dk2"/>
              </a:buClr>
              <a:buSzPts val="4400"/>
              <a:buFont typeface="Libre Franklin"/>
              <a:buNone/>
              <a:defRPr sz="4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51"/>
          <p:cNvSpPr txBox="1"/>
          <p:nvPr>
            <p:ph idx="1" type="body"/>
          </p:nvPr>
        </p:nvSpPr>
        <p:spPr>
          <a:xfrm>
            <a:off x="4692015" y="685801"/>
            <a:ext cx="3909060" cy="5175250"/>
          </a:xfrm>
          <a:prstGeom prst="rect">
            <a:avLst/>
          </a:prstGeom>
          <a:noFill/>
          <a:ln>
            <a:noFill/>
          </a:ln>
        </p:spPr>
        <p:txBody>
          <a:bodyPr anchorCtr="0" anchor="t" bIns="45700" lIns="91425" spcFirstLastPara="1" rIns="91425" wrap="square" tIns="45700">
            <a:normAutofit/>
          </a:bodyPr>
          <a:lstStyle>
            <a:lvl1pPr indent="-323850" lvl="0" marL="457200" algn="l">
              <a:lnSpc>
                <a:spcPct val="94000"/>
              </a:lnSpc>
              <a:spcBef>
                <a:spcPts val="1000"/>
              </a:spcBef>
              <a:spcAft>
                <a:spcPts val="0"/>
              </a:spcAft>
              <a:buClr>
                <a:schemeClr val="dk2"/>
              </a:buClr>
              <a:buSzPts val="1500"/>
              <a:buChar char="■"/>
              <a:defRPr sz="1500"/>
            </a:lvl1pPr>
            <a:lvl2pPr indent="-323850" lvl="1" marL="914400" algn="l">
              <a:lnSpc>
                <a:spcPct val="94000"/>
              </a:lnSpc>
              <a:spcBef>
                <a:spcPts val="500"/>
              </a:spcBef>
              <a:spcAft>
                <a:spcPts val="0"/>
              </a:spcAft>
              <a:buClr>
                <a:schemeClr val="dk2"/>
              </a:buClr>
              <a:buSzPts val="1500"/>
              <a:buChar char="–"/>
              <a:defRPr sz="1500"/>
            </a:lvl2pPr>
            <a:lvl3pPr indent="-314325" lvl="2" marL="1371600" algn="l">
              <a:lnSpc>
                <a:spcPct val="94000"/>
              </a:lnSpc>
              <a:spcBef>
                <a:spcPts val="500"/>
              </a:spcBef>
              <a:spcAft>
                <a:spcPts val="0"/>
              </a:spcAft>
              <a:buClr>
                <a:schemeClr val="dk2"/>
              </a:buClr>
              <a:buSzPts val="1350"/>
              <a:buChar char="■"/>
              <a:defRPr sz="1350"/>
            </a:lvl3pPr>
            <a:lvl4pPr indent="-314325" lvl="3" marL="1828800" algn="l">
              <a:lnSpc>
                <a:spcPct val="94000"/>
              </a:lnSpc>
              <a:spcBef>
                <a:spcPts val="500"/>
              </a:spcBef>
              <a:spcAft>
                <a:spcPts val="0"/>
              </a:spcAft>
              <a:buClr>
                <a:schemeClr val="dk2"/>
              </a:buClr>
              <a:buSzPts val="1350"/>
              <a:buChar char="–"/>
              <a:defRPr sz="1350"/>
            </a:lvl4pPr>
            <a:lvl5pPr indent="-304800" lvl="4" marL="2286000" algn="l">
              <a:lnSpc>
                <a:spcPct val="94000"/>
              </a:lnSpc>
              <a:spcBef>
                <a:spcPts val="500"/>
              </a:spcBef>
              <a:spcAft>
                <a:spcPts val="0"/>
              </a:spcAft>
              <a:buClr>
                <a:schemeClr val="dk2"/>
              </a:buClr>
              <a:buSzPts val="1200"/>
              <a:buChar char="■"/>
              <a:defRPr sz="1200"/>
            </a:lvl5pPr>
            <a:lvl6pPr indent="-304800" lvl="5" marL="2743200" algn="l">
              <a:lnSpc>
                <a:spcPct val="94000"/>
              </a:lnSpc>
              <a:spcBef>
                <a:spcPts val="500"/>
              </a:spcBef>
              <a:spcAft>
                <a:spcPts val="0"/>
              </a:spcAft>
              <a:buClr>
                <a:schemeClr val="dk2"/>
              </a:buClr>
              <a:buSzPts val="1200"/>
              <a:buChar char="–"/>
              <a:defRPr sz="1200"/>
            </a:lvl6pPr>
            <a:lvl7pPr indent="-304800" lvl="6" marL="3200400" algn="l">
              <a:lnSpc>
                <a:spcPct val="94000"/>
              </a:lnSpc>
              <a:spcBef>
                <a:spcPts val="500"/>
              </a:spcBef>
              <a:spcAft>
                <a:spcPts val="0"/>
              </a:spcAft>
              <a:buClr>
                <a:schemeClr val="dk2"/>
              </a:buClr>
              <a:buSzPts val="1200"/>
              <a:buChar char="■"/>
              <a:defRPr sz="1200"/>
            </a:lvl7pPr>
            <a:lvl8pPr indent="-304800" lvl="7" marL="3657600" algn="l">
              <a:lnSpc>
                <a:spcPct val="94000"/>
              </a:lnSpc>
              <a:spcBef>
                <a:spcPts val="500"/>
              </a:spcBef>
              <a:spcAft>
                <a:spcPts val="0"/>
              </a:spcAft>
              <a:buClr>
                <a:schemeClr val="dk2"/>
              </a:buClr>
              <a:buSzPts val="1200"/>
              <a:buChar char="–"/>
              <a:defRPr sz="1200"/>
            </a:lvl8pPr>
            <a:lvl9pPr indent="-304800" lvl="8" marL="4114800" algn="l">
              <a:lnSpc>
                <a:spcPct val="94000"/>
              </a:lnSpc>
              <a:spcBef>
                <a:spcPts val="500"/>
              </a:spcBef>
              <a:spcAft>
                <a:spcPts val="200"/>
              </a:spcAft>
              <a:buClr>
                <a:schemeClr val="dk2"/>
              </a:buClr>
              <a:buSzPts val="1200"/>
              <a:buChar char="■"/>
              <a:defRPr sz="1200"/>
            </a:lvl9pPr>
          </a:lstStyle>
          <a:p/>
        </p:txBody>
      </p:sp>
      <p:sp>
        <p:nvSpPr>
          <p:cNvPr id="69" name="Google Shape;69;p51"/>
          <p:cNvSpPr txBox="1"/>
          <p:nvPr>
            <p:ph idx="2" type="body"/>
          </p:nvPr>
        </p:nvSpPr>
        <p:spPr>
          <a:xfrm>
            <a:off x="542925" y="2856344"/>
            <a:ext cx="2891790" cy="3011056"/>
          </a:xfrm>
          <a:prstGeom prst="rect">
            <a:avLst/>
          </a:prstGeom>
          <a:noFill/>
          <a:ln>
            <a:noFill/>
          </a:ln>
        </p:spPr>
        <p:txBody>
          <a:bodyPr anchorCtr="0" anchor="t" bIns="45700" lIns="91425" spcFirstLastPara="1" rIns="91425" wrap="square" tIns="45700">
            <a:normAutofit/>
          </a:bodyPr>
          <a:lstStyle>
            <a:lvl1pPr indent="-228600" lvl="0" marL="457200" algn="l">
              <a:lnSpc>
                <a:spcPct val="113000"/>
              </a:lnSpc>
              <a:spcBef>
                <a:spcPts val="0"/>
              </a:spcBef>
              <a:spcAft>
                <a:spcPts val="0"/>
              </a:spcAft>
              <a:buClr>
                <a:schemeClr val="dk2"/>
              </a:buClr>
              <a:buSzPts val="1600"/>
              <a:buNone/>
              <a:defRPr sz="1600"/>
            </a:lvl1pPr>
            <a:lvl2pPr indent="-228600" lvl="1" marL="914400" algn="l">
              <a:lnSpc>
                <a:spcPct val="94000"/>
              </a:lnSpc>
              <a:spcBef>
                <a:spcPts val="1500"/>
              </a:spcBef>
              <a:spcAft>
                <a:spcPts val="0"/>
              </a:spcAft>
              <a:buClr>
                <a:schemeClr val="dk2"/>
              </a:buClr>
              <a:buSzPts val="1050"/>
              <a:buNone/>
              <a:defRPr sz="1050"/>
            </a:lvl2pPr>
            <a:lvl3pPr indent="-228600" lvl="2" marL="1371600" algn="l">
              <a:lnSpc>
                <a:spcPct val="94000"/>
              </a:lnSpc>
              <a:spcBef>
                <a:spcPts val="500"/>
              </a:spcBef>
              <a:spcAft>
                <a:spcPts val="0"/>
              </a:spcAft>
              <a:buClr>
                <a:schemeClr val="dk2"/>
              </a:buClr>
              <a:buSzPts val="900"/>
              <a:buNone/>
              <a:defRPr sz="900"/>
            </a:lvl3pPr>
            <a:lvl4pPr indent="-228600" lvl="3" marL="1828800" algn="l">
              <a:lnSpc>
                <a:spcPct val="94000"/>
              </a:lnSpc>
              <a:spcBef>
                <a:spcPts val="500"/>
              </a:spcBef>
              <a:spcAft>
                <a:spcPts val="0"/>
              </a:spcAft>
              <a:buClr>
                <a:schemeClr val="dk2"/>
              </a:buClr>
              <a:buSzPts val="750"/>
              <a:buNone/>
              <a:defRPr sz="750"/>
            </a:lvl4pPr>
            <a:lvl5pPr indent="-228600" lvl="4" marL="2286000" algn="l">
              <a:lnSpc>
                <a:spcPct val="94000"/>
              </a:lnSpc>
              <a:spcBef>
                <a:spcPts val="500"/>
              </a:spcBef>
              <a:spcAft>
                <a:spcPts val="0"/>
              </a:spcAft>
              <a:buClr>
                <a:schemeClr val="dk2"/>
              </a:buClr>
              <a:buSzPts val="750"/>
              <a:buNone/>
              <a:defRPr sz="750"/>
            </a:lvl5pPr>
            <a:lvl6pPr indent="-228600" lvl="5" marL="2743200" algn="l">
              <a:lnSpc>
                <a:spcPct val="94000"/>
              </a:lnSpc>
              <a:spcBef>
                <a:spcPts val="500"/>
              </a:spcBef>
              <a:spcAft>
                <a:spcPts val="0"/>
              </a:spcAft>
              <a:buClr>
                <a:schemeClr val="dk2"/>
              </a:buClr>
              <a:buSzPts val="750"/>
              <a:buNone/>
              <a:defRPr sz="750"/>
            </a:lvl6pPr>
            <a:lvl7pPr indent="-228600" lvl="6" marL="3200400" algn="l">
              <a:lnSpc>
                <a:spcPct val="94000"/>
              </a:lnSpc>
              <a:spcBef>
                <a:spcPts val="500"/>
              </a:spcBef>
              <a:spcAft>
                <a:spcPts val="0"/>
              </a:spcAft>
              <a:buClr>
                <a:schemeClr val="dk2"/>
              </a:buClr>
              <a:buSzPts val="750"/>
              <a:buNone/>
              <a:defRPr sz="750"/>
            </a:lvl7pPr>
            <a:lvl8pPr indent="-228600" lvl="7" marL="3657600" algn="l">
              <a:lnSpc>
                <a:spcPct val="94000"/>
              </a:lnSpc>
              <a:spcBef>
                <a:spcPts val="500"/>
              </a:spcBef>
              <a:spcAft>
                <a:spcPts val="0"/>
              </a:spcAft>
              <a:buClr>
                <a:schemeClr val="dk2"/>
              </a:buClr>
              <a:buSzPts val="750"/>
              <a:buNone/>
              <a:defRPr sz="750"/>
            </a:lvl8pPr>
            <a:lvl9pPr indent="-228600" lvl="8" marL="4114800" algn="l">
              <a:lnSpc>
                <a:spcPct val="94000"/>
              </a:lnSpc>
              <a:spcBef>
                <a:spcPts val="500"/>
              </a:spcBef>
              <a:spcAft>
                <a:spcPts val="200"/>
              </a:spcAft>
              <a:buClr>
                <a:schemeClr val="dk2"/>
              </a:buClr>
              <a:buSzPts val="750"/>
              <a:buNone/>
              <a:defRPr sz="750"/>
            </a:lvl9pPr>
          </a:lstStyle>
          <a:p/>
        </p:txBody>
      </p:sp>
      <p:sp>
        <p:nvSpPr>
          <p:cNvPr id="70" name="Google Shape;70;p51"/>
          <p:cNvSpPr txBox="1"/>
          <p:nvPr>
            <p:ph idx="10" type="dt"/>
          </p:nvPr>
        </p:nvSpPr>
        <p:spPr>
          <a:xfrm>
            <a:off x="542925"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1"/>
          <p:cNvSpPr txBox="1"/>
          <p:nvPr>
            <p:ph idx="11" type="ftr"/>
          </p:nvPr>
        </p:nvSpPr>
        <p:spPr>
          <a:xfrm>
            <a:off x="1654459" y="6453386"/>
            <a:ext cx="1780256"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51"/>
          <p:cNvSpPr txBox="1"/>
          <p:nvPr>
            <p:ph idx="12" type="sldNum"/>
          </p:nvPr>
        </p:nvSpPr>
        <p:spPr>
          <a:xfrm>
            <a:off x="7412355"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dk2"/>
                </a:solidFill>
                <a:latin typeface="Libre Franklin"/>
                <a:ea typeface="Libre Franklin"/>
                <a:cs typeface="Libre Franklin"/>
                <a:sym typeface="Libre Franklin"/>
              </a:defRPr>
            </a:lvl1pPr>
            <a:lvl2pPr indent="0" lvl="1" marL="0" algn="r">
              <a:spcBef>
                <a:spcPts val="0"/>
              </a:spcBef>
              <a:buNone/>
              <a:defRPr sz="1000">
                <a:solidFill>
                  <a:schemeClr val="dk2"/>
                </a:solidFill>
                <a:latin typeface="Libre Franklin"/>
                <a:ea typeface="Libre Franklin"/>
                <a:cs typeface="Libre Franklin"/>
                <a:sym typeface="Libre Franklin"/>
              </a:defRPr>
            </a:lvl2pPr>
            <a:lvl3pPr indent="0" lvl="2" marL="0" algn="r">
              <a:spcBef>
                <a:spcPts val="0"/>
              </a:spcBef>
              <a:buNone/>
              <a:defRPr sz="1000">
                <a:solidFill>
                  <a:schemeClr val="dk2"/>
                </a:solidFill>
                <a:latin typeface="Libre Franklin"/>
                <a:ea typeface="Libre Franklin"/>
                <a:cs typeface="Libre Franklin"/>
                <a:sym typeface="Libre Franklin"/>
              </a:defRPr>
            </a:lvl3pPr>
            <a:lvl4pPr indent="0" lvl="3" marL="0" algn="r">
              <a:spcBef>
                <a:spcPts val="0"/>
              </a:spcBef>
              <a:buNone/>
              <a:defRPr sz="1000">
                <a:solidFill>
                  <a:schemeClr val="dk2"/>
                </a:solidFill>
                <a:latin typeface="Libre Franklin"/>
                <a:ea typeface="Libre Franklin"/>
                <a:cs typeface="Libre Franklin"/>
                <a:sym typeface="Libre Franklin"/>
              </a:defRPr>
            </a:lvl4pPr>
            <a:lvl5pPr indent="0" lvl="4" marL="0" algn="r">
              <a:spcBef>
                <a:spcPts val="0"/>
              </a:spcBef>
              <a:buNone/>
              <a:defRPr sz="1000">
                <a:solidFill>
                  <a:schemeClr val="dk2"/>
                </a:solidFill>
                <a:latin typeface="Libre Franklin"/>
                <a:ea typeface="Libre Franklin"/>
                <a:cs typeface="Libre Franklin"/>
                <a:sym typeface="Libre Franklin"/>
              </a:defRPr>
            </a:lvl5pPr>
            <a:lvl6pPr indent="0" lvl="5" marL="0" algn="r">
              <a:spcBef>
                <a:spcPts val="0"/>
              </a:spcBef>
              <a:buNone/>
              <a:defRPr sz="1000">
                <a:solidFill>
                  <a:schemeClr val="dk2"/>
                </a:solidFill>
                <a:latin typeface="Libre Franklin"/>
                <a:ea typeface="Libre Franklin"/>
                <a:cs typeface="Libre Franklin"/>
                <a:sym typeface="Libre Franklin"/>
              </a:defRPr>
            </a:lvl6pPr>
            <a:lvl7pPr indent="0" lvl="6" marL="0" algn="r">
              <a:spcBef>
                <a:spcPts val="0"/>
              </a:spcBef>
              <a:buNone/>
              <a:defRPr sz="1000">
                <a:solidFill>
                  <a:schemeClr val="dk2"/>
                </a:solidFill>
                <a:latin typeface="Libre Franklin"/>
                <a:ea typeface="Libre Franklin"/>
                <a:cs typeface="Libre Franklin"/>
                <a:sym typeface="Libre Franklin"/>
              </a:defRPr>
            </a:lvl7pPr>
            <a:lvl8pPr indent="0" lvl="7" marL="0" algn="r">
              <a:spcBef>
                <a:spcPts val="0"/>
              </a:spcBef>
              <a:buNone/>
              <a:defRPr sz="1000">
                <a:solidFill>
                  <a:schemeClr val="dk2"/>
                </a:solidFill>
                <a:latin typeface="Libre Franklin"/>
                <a:ea typeface="Libre Franklin"/>
                <a:cs typeface="Libre Franklin"/>
                <a:sym typeface="Libre Franklin"/>
              </a:defRPr>
            </a:lvl8pPr>
            <a:lvl9pPr indent="0" lvl="8" marL="0" algn="r">
              <a:spcBef>
                <a:spcPts val="0"/>
              </a:spcBef>
              <a:buNone/>
              <a:defRPr sz="10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51"/>
          <p:cNvSpPr/>
          <p:nvPr/>
        </p:nvSpPr>
        <p:spPr>
          <a:xfrm>
            <a:off x="3977640"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1" title="Divider Bar"/>
          <p:cNvSpPr/>
          <p:nvPr/>
        </p:nvSpPr>
        <p:spPr>
          <a:xfrm>
            <a:off x="3977640"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5" name="Shape 75"/>
        <p:cNvGrpSpPr/>
        <p:nvPr/>
      </p:nvGrpSpPr>
      <p:grpSpPr>
        <a:xfrm>
          <a:off x="0" y="0"/>
          <a:ext cx="0" cy="0"/>
          <a:chOff x="0" y="0"/>
          <a:chExt cx="0" cy="0"/>
        </a:xfrm>
      </p:grpSpPr>
      <p:sp>
        <p:nvSpPr>
          <p:cNvPr id="76" name="Google Shape;76;p52" title="Background Shape"/>
          <p:cNvSpPr/>
          <p:nvPr/>
        </p:nvSpPr>
        <p:spPr>
          <a:xfrm>
            <a:off x="0" y="376"/>
            <a:ext cx="3977640" cy="685762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2"/>
          <p:cNvSpPr txBox="1"/>
          <p:nvPr>
            <p:ph type="title"/>
          </p:nvPr>
        </p:nvSpPr>
        <p:spPr>
          <a:xfrm>
            <a:off x="542925" y="685800"/>
            <a:ext cx="2891790" cy="2157884"/>
          </a:xfrm>
          <a:prstGeom prst="rect">
            <a:avLst/>
          </a:prstGeom>
          <a:noFill/>
          <a:ln>
            <a:noFill/>
          </a:ln>
        </p:spPr>
        <p:txBody>
          <a:bodyPr anchorCtr="0" anchor="t" bIns="45700" lIns="91425" spcFirstLastPara="1" rIns="91425" wrap="square" tIns="45700">
            <a:normAutofit/>
          </a:bodyPr>
          <a:lstStyle>
            <a:lvl1pPr lvl="0" algn="l">
              <a:lnSpc>
                <a:spcPct val="84000"/>
              </a:lnSpc>
              <a:spcBef>
                <a:spcPts val="0"/>
              </a:spcBef>
              <a:spcAft>
                <a:spcPts val="0"/>
              </a:spcAft>
              <a:buClr>
                <a:schemeClr val="dk2"/>
              </a:buClr>
              <a:buSzPts val="4400"/>
              <a:buFont typeface="Libre Franklin"/>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52"/>
          <p:cNvSpPr/>
          <p:nvPr>
            <p:ph idx="2" type="pic"/>
          </p:nvPr>
        </p:nvSpPr>
        <p:spPr>
          <a:xfrm>
            <a:off x="4149090" y="1"/>
            <a:ext cx="4994910" cy="6857999"/>
          </a:xfrm>
          <a:prstGeom prst="rect">
            <a:avLst/>
          </a:prstGeom>
          <a:noFill/>
          <a:ln>
            <a:noFill/>
          </a:ln>
        </p:spPr>
      </p:sp>
      <p:sp>
        <p:nvSpPr>
          <p:cNvPr id="79" name="Google Shape;79;p52"/>
          <p:cNvSpPr txBox="1"/>
          <p:nvPr>
            <p:ph idx="1" type="body"/>
          </p:nvPr>
        </p:nvSpPr>
        <p:spPr>
          <a:xfrm>
            <a:off x="542925" y="2855968"/>
            <a:ext cx="2891790" cy="3011432"/>
          </a:xfrm>
          <a:prstGeom prst="rect">
            <a:avLst/>
          </a:prstGeom>
          <a:noFill/>
          <a:ln>
            <a:noFill/>
          </a:ln>
        </p:spPr>
        <p:txBody>
          <a:bodyPr anchorCtr="0" anchor="t" bIns="45700" lIns="91425" spcFirstLastPara="1" rIns="91425" wrap="square" tIns="45700">
            <a:normAutofit/>
          </a:bodyPr>
          <a:lstStyle>
            <a:lvl1pPr indent="-228600" lvl="0" marL="457200" algn="l">
              <a:lnSpc>
                <a:spcPct val="113000"/>
              </a:lnSpc>
              <a:spcBef>
                <a:spcPts val="0"/>
              </a:spcBef>
              <a:spcAft>
                <a:spcPts val="0"/>
              </a:spcAft>
              <a:buClr>
                <a:schemeClr val="dk2"/>
              </a:buClr>
              <a:buSzPts val="1600"/>
              <a:buNone/>
              <a:defRPr sz="1600"/>
            </a:lvl1pPr>
            <a:lvl2pPr indent="-228600" lvl="1" marL="914400" algn="l">
              <a:lnSpc>
                <a:spcPct val="94000"/>
              </a:lnSpc>
              <a:spcBef>
                <a:spcPts val="1500"/>
              </a:spcBef>
              <a:spcAft>
                <a:spcPts val="0"/>
              </a:spcAft>
              <a:buClr>
                <a:schemeClr val="dk2"/>
              </a:buClr>
              <a:buSzPts val="1050"/>
              <a:buNone/>
              <a:defRPr sz="1050"/>
            </a:lvl2pPr>
            <a:lvl3pPr indent="-228600" lvl="2" marL="1371600" algn="l">
              <a:lnSpc>
                <a:spcPct val="94000"/>
              </a:lnSpc>
              <a:spcBef>
                <a:spcPts val="500"/>
              </a:spcBef>
              <a:spcAft>
                <a:spcPts val="0"/>
              </a:spcAft>
              <a:buClr>
                <a:schemeClr val="dk2"/>
              </a:buClr>
              <a:buSzPts val="900"/>
              <a:buNone/>
              <a:defRPr sz="900"/>
            </a:lvl3pPr>
            <a:lvl4pPr indent="-228600" lvl="3" marL="1828800" algn="l">
              <a:lnSpc>
                <a:spcPct val="94000"/>
              </a:lnSpc>
              <a:spcBef>
                <a:spcPts val="500"/>
              </a:spcBef>
              <a:spcAft>
                <a:spcPts val="0"/>
              </a:spcAft>
              <a:buClr>
                <a:schemeClr val="dk2"/>
              </a:buClr>
              <a:buSzPts val="750"/>
              <a:buNone/>
              <a:defRPr sz="750"/>
            </a:lvl4pPr>
            <a:lvl5pPr indent="-228600" lvl="4" marL="2286000" algn="l">
              <a:lnSpc>
                <a:spcPct val="94000"/>
              </a:lnSpc>
              <a:spcBef>
                <a:spcPts val="500"/>
              </a:spcBef>
              <a:spcAft>
                <a:spcPts val="0"/>
              </a:spcAft>
              <a:buClr>
                <a:schemeClr val="dk2"/>
              </a:buClr>
              <a:buSzPts val="750"/>
              <a:buNone/>
              <a:defRPr sz="750"/>
            </a:lvl5pPr>
            <a:lvl6pPr indent="-228600" lvl="5" marL="2743200" algn="l">
              <a:lnSpc>
                <a:spcPct val="94000"/>
              </a:lnSpc>
              <a:spcBef>
                <a:spcPts val="500"/>
              </a:spcBef>
              <a:spcAft>
                <a:spcPts val="0"/>
              </a:spcAft>
              <a:buClr>
                <a:schemeClr val="dk2"/>
              </a:buClr>
              <a:buSzPts val="750"/>
              <a:buNone/>
              <a:defRPr sz="750"/>
            </a:lvl6pPr>
            <a:lvl7pPr indent="-228600" lvl="6" marL="3200400" algn="l">
              <a:lnSpc>
                <a:spcPct val="94000"/>
              </a:lnSpc>
              <a:spcBef>
                <a:spcPts val="500"/>
              </a:spcBef>
              <a:spcAft>
                <a:spcPts val="0"/>
              </a:spcAft>
              <a:buClr>
                <a:schemeClr val="dk2"/>
              </a:buClr>
              <a:buSzPts val="750"/>
              <a:buNone/>
              <a:defRPr sz="750"/>
            </a:lvl7pPr>
            <a:lvl8pPr indent="-228600" lvl="7" marL="3657600" algn="l">
              <a:lnSpc>
                <a:spcPct val="94000"/>
              </a:lnSpc>
              <a:spcBef>
                <a:spcPts val="500"/>
              </a:spcBef>
              <a:spcAft>
                <a:spcPts val="0"/>
              </a:spcAft>
              <a:buClr>
                <a:schemeClr val="dk2"/>
              </a:buClr>
              <a:buSzPts val="750"/>
              <a:buNone/>
              <a:defRPr sz="750"/>
            </a:lvl8pPr>
            <a:lvl9pPr indent="-228600" lvl="8" marL="4114800" algn="l">
              <a:lnSpc>
                <a:spcPct val="94000"/>
              </a:lnSpc>
              <a:spcBef>
                <a:spcPts val="500"/>
              </a:spcBef>
              <a:spcAft>
                <a:spcPts val="200"/>
              </a:spcAft>
              <a:buClr>
                <a:schemeClr val="dk2"/>
              </a:buClr>
              <a:buSzPts val="750"/>
              <a:buNone/>
              <a:defRPr sz="750"/>
            </a:lvl9pPr>
          </a:lstStyle>
          <a:p/>
        </p:txBody>
      </p:sp>
      <p:sp>
        <p:nvSpPr>
          <p:cNvPr id="80" name="Google Shape;80;p52"/>
          <p:cNvSpPr txBox="1"/>
          <p:nvPr>
            <p:ph idx="10" type="dt"/>
          </p:nvPr>
        </p:nvSpPr>
        <p:spPr>
          <a:xfrm>
            <a:off x="542925" y="6453386"/>
            <a:ext cx="903429"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52"/>
          <p:cNvSpPr txBox="1"/>
          <p:nvPr>
            <p:ph idx="11" type="ftr"/>
          </p:nvPr>
        </p:nvSpPr>
        <p:spPr>
          <a:xfrm>
            <a:off x="1654459" y="6453386"/>
            <a:ext cx="1780256" cy="40461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2"/>
          <p:cNvSpPr txBox="1"/>
          <p:nvPr>
            <p:ph idx="12" type="sldNum"/>
          </p:nvPr>
        </p:nvSpPr>
        <p:spPr>
          <a:xfrm>
            <a:off x="7412355" y="6453386"/>
            <a:ext cx="1197219" cy="40461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00">
                <a:solidFill>
                  <a:schemeClr val="dk2"/>
                </a:solidFill>
                <a:latin typeface="Libre Franklin"/>
                <a:ea typeface="Libre Franklin"/>
                <a:cs typeface="Libre Franklin"/>
                <a:sym typeface="Libre Franklin"/>
              </a:defRPr>
            </a:lvl1pPr>
            <a:lvl2pPr indent="0" lvl="1" marL="0" algn="r">
              <a:spcBef>
                <a:spcPts val="0"/>
              </a:spcBef>
              <a:buNone/>
              <a:defRPr sz="1000">
                <a:solidFill>
                  <a:schemeClr val="dk2"/>
                </a:solidFill>
                <a:latin typeface="Libre Franklin"/>
                <a:ea typeface="Libre Franklin"/>
                <a:cs typeface="Libre Franklin"/>
                <a:sym typeface="Libre Franklin"/>
              </a:defRPr>
            </a:lvl2pPr>
            <a:lvl3pPr indent="0" lvl="2" marL="0" algn="r">
              <a:spcBef>
                <a:spcPts val="0"/>
              </a:spcBef>
              <a:buNone/>
              <a:defRPr sz="1000">
                <a:solidFill>
                  <a:schemeClr val="dk2"/>
                </a:solidFill>
                <a:latin typeface="Libre Franklin"/>
                <a:ea typeface="Libre Franklin"/>
                <a:cs typeface="Libre Franklin"/>
                <a:sym typeface="Libre Franklin"/>
              </a:defRPr>
            </a:lvl3pPr>
            <a:lvl4pPr indent="0" lvl="3" marL="0" algn="r">
              <a:spcBef>
                <a:spcPts val="0"/>
              </a:spcBef>
              <a:buNone/>
              <a:defRPr sz="1000">
                <a:solidFill>
                  <a:schemeClr val="dk2"/>
                </a:solidFill>
                <a:latin typeface="Libre Franklin"/>
                <a:ea typeface="Libre Franklin"/>
                <a:cs typeface="Libre Franklin"/>
                <a:sym typeface="Libre Franklin"/>
              </a:defRPr>
            </a:lvl4pPr>
            <a:lvl5pPr indent="0" lvl="4" marL="0" algn="r">
              <a:spcBef>
                <a:spcPts val="0"/>
              </a:spcBef>
              <a:buNone/>
              <a:defRPr sz="1000">
                <a:solidFill>
                  <a:schemeClr val="dk2"/>
                </a:solidFill>
                <a:latin typeface="Libre Franklin"/>
                <a:ea typeface="Libre Franklin"/>
                <a:cs typeface="Libre Franklin"/>
                <a:sym typeface="Libre Franklin"/>
              </a:defRPr>
            </a:lvl5pPr>
            <a:lvl6pPr indent="0" lvl="5" marL="0" algn="r">
              <a:spcBef>
                <a:spcPts val="0"/>
              </a:spcBef>
              <a:buNone/>
              <a:defRPr sz="1000">
                <a:solidFill>
                  <a:schemeClr val="dk2"/>
                </a:solidFill>
                <a:latin typeface="Libre Franklin"/>
                <a:ea typeface="Libre Franklin"/>
                <a:cs typeface="Libre Franklin"/>
                <a:sym typeface="Libre Franklin"/>
              </a:defRPr>
            </a:lvl6pPr>
            <a:lvl7pPr indent="0" lvl="6" marL="0" algn="r">
              <a:spcBef>
                <a:spcPts val="0"/>
              </a:spcBef>
              <a:buNone/>
              <a:defRPr sz="1000">
                <a:solidFill>
                  <a:schemeClr val="dk2"/>
                </a:solidFill>
                <a:latin typeface="Libre Franklin"/>
                <a:ea typeface="Libre Franklin"/>
                <a:cs typeface="Libre Franklin"/>
                <a:sym typeface="Libre Franklin"/>
              </a:defRPr>
            </a:lvl7pPr>
            <a:lvl8pPr indent="0" lvl="7" marL="0" algn="r">
              <a:spcBef>
                <a:spcPts val="0"/>
              </a:spcBef>
              <a:buNone/>
              <a:defRPr sz="1000">
                <a:solidFill>
                  <a:schemeClr val="dk2"/>
                </a:solidFill>
                <a:latin typeface="Libre Franklin"/>
                <a:ea typeface="Libre Franklin"/>
                <a:cs typeface="Libre Franklin"/>
                <a:sym typeface="Libre Franklin"/>
              </a:defRPr>
            </a:lvl8pPr>
            <a:lvl9pPr indent="0" lvl="8" marL="0" algn="r">
              <a:spcBef>
                <a:spcPts val="0"/>
              </a:spcBef>
              <a:buNone/>
              <a:defRPr sz="10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83" name="Google Shape;83;p52"/>
          <p:cNvSpPr/>
          <p:nvPr/>
        </p:nvSpPr>
        <p:spPr>
          <a:xfrm>
            <a:off x="3977640"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52" title="Divider Bar"/>
          <p:cNvSpPr/>
          <p:nvPr/>
        </p:nvSpPr>
        <p:spPr>
          <a:xfrm>
            <a:off x="3977640"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lvl1pPr lvl="0" marR="0" rtl="0" algn="l">
              <a:lnSpc>
                <a:spcPct val="89000"/>
              </a:lnSpc>
              <a:spcBef>
                <a:spcPts val="0"/>
              </a:spcBef>
              <a:spcAft>
                <a:spcPts val="0"/>
              </a:spcAft>
              <a:buClr>
                <a:schemeClr val="dk2"/>
              </a:buClr>
              <a:buSzPts val="4400"/>
              <a:buFont typeface="Libre Franklin"/>
              <a:buNone/>
              <a:defRPr b="0" i="0" sz="4400" u="none" cap="none" strike="noStrik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3"/>
          <p:cNvSpPr txBox="1"/>
          <p:nvPr>
            <p:ph idx="1" type="body"/>
          </p:nvPr>
        </p:nvSpPr>
        <p:spPr>
          <a:xfrm>
            <a:off x="1028700" y="2286000"/>
            <a:ext cx="7200900" cy="3581400"/>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4000"/>
              </a:lnSpc>
              <a:spcBef>
                <a:spcPts val="1000"/>
              </a:spcBef>
              <a:spcAft>
                <a:spcPts val="0"/>
              </a:spcAft>
              <a:buClr>
                <a:schemeClr val="dk2"/>
              </a:buClr>
              <a:buSzPts val="2000"/>
              <a:buFont typeface="Libre Franklin"/>
              <a:buChar char="■"/>
              <a:defRPr b="0" i="0" sz="2000" u="none" cap="none" strike="noStrike">
                <a:solidFill>
                  <a:schemeClr val="dk2"/>
                </a:solidFill>
                <a:latin typeface="Libre Franklin"/>
                <a:ea typeface="Libre Franklin"/>
                <a:cs typeface="Libre Franklin"/>
                <a:sym typeface="Libre Franklin"/>
              </a:defRPr>
            </a:lvl1pPr>
            <a:lvl2pPr indent="-355600" lvl="1" marL="914400" marR="0" rtl="0" algn="l">
              <a:lnSpc>
                <a:spcPct val="94000"/>
              </a:lnSpc>
              <a:spcBef>
                <a:spcPts val="500"/>
              </a:spcBef>
              <a:spcAft>
                <a:spcPts val="0"/>
              </a:spcAft>
              <a:buClr>
                <a:schemeClr val="dk2"/>
              </a:buClr>
              <a:buSzPts val="2000"/>
              <a:buFont typeface="Libre Franklin"/>
              <a:buChar char="–"/>
              <a:defRPr b="0" i="1" sz="2000" u="none" cap="none" strike="noStrike">
                <a:solidFill>
                  <a:schemeClr val="dk2"/>
                </a:solidFill>
                <a:latin typeface="Libre Franklin"/>
                <a:ea typeface="Libre Franklin"/>
                <a:cs typeface="Libre Franklin"/>
                <a:sym typeface="Libre Franklin"/>
              </a:defRPr>
            </a:lvl2pPr>
            <a:lvl3pPr indent="-342900" lvl="2" marL="1371600" marR="0" rtl="0" algn="l">
              <a:lnSpc>
                <a:spcPct val="94000"/>
              </a:lnSpc>
              <a:spcBef>
                <a:spcPts val="500"/>
              </a:spcBef>
              <a:spcAft>
                <a:spcPts val="0"/>
              </a:spcAft>
              <a:buClr>
                <a:schemeClr val="dk2"/>
              </a:buClr>
              <a:buSzPts val="1800"/>
              <a:buFont typeface="Libre Franklin"/>
              <a:buChar char="■"/>
              <a:defRPr b="0" i="0" sz="1800" u="none" cap="none" strike="noStrike">
                <a:solidFill>
                  <a:schemeClr val="dk2"/>
                </a:solidFill>
                <a:latin typeface="Libre Franklin"/>
                <a:ea typeface="Libre Franklin"/>
                <a:cs typeface="Libre Franklin"/>
                <a:sym typeface="Libre Franklin"/>
              </a:defRPr>
            </a:lvl3pPr>
            <a:lvl4pPr indent="-342900" lvl="3" marL="1828800" marR="0" rtl="0" algn="l">
              <a:lnSpc>
                <a:spcPct val="94000"/>
              </a:lnSpc>
              <a:spcBef>
                <a:spcPts val="500"/>
              </a:spcBef>
              <a:spcAft>
                <a:spcPts val="0"/>
              </a:spcAft>
              <a:buClr>
                <a:schemeClr val="dk2"/>
              </a:buClr>
              <a:buSzPts val="1800"/>
              <a:buFont typeface="Libre Franklin"/>
              <a:buChar char="–"/>
              <a:defRPr b="0" i="1" sz="1800" u="none" cap="none" strike="noStrike">
                <a:solidFill>
                  <a:schemeClr val="dk2"/>
                </a:solidFill>
                <a:latin typeface="Libre Franklin"/>
                <a:ea typeface="Libre Franklin"/>
                <a:cs typeface="Libre Franklin"/>
                <a:sym typeface="Libre Franklin"/>
              </a:defRPr>
            </a:lvl4pPr>
            <a:lvl5pPr indent="-330200" lvl="4" marL="2286000" marR="0" rtl="0" algn="l">
              <a:lnSpc>
                <a:spcPct val="94000"/>
              </a:lnSpc>
              <a:spcBef>
                <a:spcPts val="500"/>
              </a:spcBef>
              <a:spcAft>
                <a:spcPts val="0"/>
              </a:spcAft>
              <a:buClr>
                <a:schemeClr val="dk2"/>
              </a:buClr>
              <a:buSzPts val="1600"/>
              <a:buFont typeface="Libre Franklin"/>
              <a:buChar char="■"/>
              <a:defRPr b="0" i="0" sz="1600" u="none" cap="none" strike="noStrike">
                <a:solidFill>
                  <a:schemeClr val="dk2"/>
                </a:solidFill>
                <a:latin typeface="Libre Franklin"/>
                <a:ea typeface="Libre Franklin"/>
                <a:cs typeface="Libre Franklin"/>
                <a:sym typeface="Libre Franklin"/>
              </a:defRPr>
            </a:lvl5pPr>
            <a:lvl6pPr indent="-330200" lvl="5" marL="2743200" marR="0" rtl="0" algn="l">
              <a:lnSpc>
                <a:spcPct val="94000"/>
              </a:lnSpc>
              <a:spcBef>
                <a:spcPts val="500"/>
              </a:spcBef>
              <a:spcAft>
                <a:spcPts val="0"/>
              </a:spcAft>
              <a:buClr>
                <a:schemeClr val="dk2"/>
              </a:buClr>
              <a:buSzPts val="1600"/>
              <a:buFont typeface="Libre Franklin"/>
              <a:buChar char="–"/>
              <a:defRPr b="0" i="1" sz="1600" u="none" cap="none" strike="noStrike">
                <a:solidFill>
                  <a:schemeClr val="dk2"/>
                </a:solidFill>
                <a:latin typeface="Libre Franklin"/>
                <a:ea typeface="Libre Franklin"/>
                <a:cs typeface="Libre Franklin"/>
                <a:sym typeface="Libre Franklin"/>
              </a:defRPr>
            </a:lvl6pPr>
            <a:lvl7pPr indent="-317500" lvl="6" marL="3200400" marR="0" rtl="0" algn="l">
              <a:lnSpc>
                <a:spcPct val="94000"/>
              </a:lnSpc>
              <a:spcBef>
                <a:spcPts val="500"/>
              </a:spcBef>
              <a:spcAft>
                <a:spcPts val="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7pPr>
            <a:lvl8pPr indent="-317500" lvl="7" marL="3657600" marR="0" rtl="0" algn="l">
              <a:lnSpc>
                <a:spcPct val="94000"/>
              </a:lnSpc>
              <a:spcBef>
                <a:spcPts val="500"/>
              </a:spcBef>
              <a:spcAft>
                <a:spcPts val="0"/>
              </a:spcAft>
              <a:buClr>
                <a:schemeClr val="dk2"/>
              </a:buClr>
              <a:buSzPts val="1400"/>
              <a:buFont typeface="Libre Franklin"/>
              <a:buChar char="–"/>
              <a:defRPr b="0" i="1" sz="1400" u="none" cap="none" strike="noStrike">
                <a:solidFill>
                  <a:schemeClr val="dk2"/>
                </a:solidFill>
                <a:latin typeface="Libre Franklin"/>
                <a:ea typeface="Libre Franklin"/>
                <a:cs typeface="Libre Franklin"/>
                <a:sym typeface="Libre Franklin"/>
              </a:defRPr>
            </a:lvl8pPr>
            <a:lvl9pPr indent="-317500" lvl="8" marL="4114800" marR="0" rtl="0" algn="l">
              <a:lnSpc>
                <a:spcPct val="94000"/>
              </a:lnSpc>
              <a:spcBef>
                <a:spcPts val="500"/>
              </a:spcBef>
              <a:spcAft>
                <a:spcPts val="200"/>
              </a:spcAft>
              <a:buClr>
                <a:schemeClr val="dk2"/>
              </a:buClr>
              <a:buSzPts val="1400"/>
              <a:buFont typeface="Libre Franklin"/>
              <a:buChar char="■"/>
              <a:defRPr b="0" i="0" sz="1400" u="none" cap="none" strike="noStrike">
                <a:solidFill>
                  <a:schemeClr val="dk2"/>
                </a:solidFill>
                <a:latin typeface="Libre Franklin"/>
                <a:ea typeface="Libre Franklin"/>
                <a:cs typeface="Libre Franklin"/>
                <a:sym typeface="Libre Franklin"/>
              </a:defRPr>
            </a:lvl9pPr>
          </a:lstStyle>
          <a:p/>
        </p:txBody>
      </p:sp>
      <p:sp>
        <p:nvSpPr>
          <p:cNvPr id="12" name="Google Shape;12;p43"/>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43"/>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dk2"/>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43"/>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dk2"/>
                </a:solidFill>
                <a:latin typeface="Libre Franklin"/>
                <a:ea typeface="Libre Franklin"/>
                <a:cs typeface="Libre Franklin"/>
                <a:sym typeface="Libre Franklin"/>
              </a:defRPr>
            </a:lvl1pPr>
            <a:lvl2pPr indent="0" lvl="1" marL="0" marR="0" rtl="0" algn="r">
              <a:spcBef>
                <a:spcPts val="0"/>
              </a:spcBef>
              <a:buNone/>
              <a:defRPr b="0" i="0" sz="1000" u="none" cap="none" strike="noStrike">
                <a:solidFill>
                  <a:schemeClr val="dk2"/>
                </a:solidFill>
                <a:latin typeface="Libre Franklin"/>
                <a:ea typeface="Libre Franklin"/>
                <a:cs typeface="Libre Franklin"/>
                <a:sym typeface="Libre Franklin"/>
              </a:defRPr>
            </a:lvl2pPr>
            <a:lvl3pPr indent="0" lvl="2" marL="0" marR="0" rtl="0" algn="r">
              <a:spcBef>
                <a:spcPts val="0"/>
              </a:spcBef>
              <a:buNone/>
              <a:defRPr b="0" i="0" sz="1000" u="none" cap="none" strike="noStrike">
                <a:solidFill>
                  <a:schemeClr val="dk2"/>
                </a:solidFill>
                <a:latin typeface="Libre Franklin"/>
                <a:ea typeface="Libre Franklin"/>
                <a:cs typeface="Libre Franklin"/>
                <a:sym typeface="Libre Franklin"/>
              </a:defRPr>
            </a:lvl3pPr>
            <a:lvl4pPr indent="0" lvl="3" marL="0" marR="0" rtl="0" algn="r">
              <a:spcBef>
                <a:spcPts val="0"/>
              </a:spcBef>
              <a:buNone/>
              <a:defRPr b="0" i="0" sz="1000" u="none" cap="none" strike="noStrike">
                <a:solidFill>
                  <a:schemeClr val="dk2"/>
                </a:solidFill>
                <a:latin typeface="Libre Franklin"/>
                <a:ea typeface="Libre Franklin"/>
                <a:cs typeface="Libre Franklin"/>
                <a:sym typeface="Libre Franklin"/>
              </a:defRPr>
            </a:lvl4pPr>
            <a:lvl5pPr indent="0" lvl="4" marL="0" marR="0" rtl="0" algn="r">
              <a:spcBef>
                <a:spcPts val="0"/>
              </a:spcBef>
              <a:buNone/>
              <a:defRPr b="0" i="0" sz="1000" u="none" cap="none" strike="noStrike">
                <a:solidFill>
                  <a:schemeClr val="dk2"/>
                </a:solidFill>
                <a:latin typeface="Libre Franklin"/>
                <a:ea typeface="Libre Franklin"/>
                <a:cs typeface="Libre Franklin"/>
                <a:sym typeface="Libre Franklin"/>
              </a:defRPr>
            </a:lvl5pPr>
            <a:lvl6pPr indent="0" lvl="5" marL="0" marR="0" rtl="0" algn="r">
              <a:spcBef>
                <a:spcPts val="0"/>
              </a:spcBef>
              <a:buNone/>
              <a:defRPr b="0" i="0" sz="1000" u="none" cap="none" strike="noStrike">
                <a:solidFill>
                  <a:schemeClr val="dk2"/>
                </a:solidFill>
                <a:latin typeface="Libre Franklin"/>
                <a:ea typeface="Libre Franklin"/>
                <a:cs typeface="Libre Franklin"/>
                <a:sym typeface="Libre Franklin"/>
              </a:defRPr>
            </a:lvl6pPr>
            <a:lvl7pPr indent="0" lvl="6" marL="0" marR="0" rtl="0" algn="r">
              <a:spcBef>
                <a:spcPts val="0"/>
              </a:spcBef>
              <a:buNone/>
              <a:defRPr b="0" i="0" sz="1000" u="none" cap="none" strike="noStrike">
                <a:solidFill>
                  <a:schemeClr val="dk2"/>
                </a:solidFill>
                <a:latin typeface="Libre Franklin"/>
                <a:ea typeface="Libre Franklin"/>
                <a:cs typeface="Libre Franklin"/>
                <a:sym typeface="Libre Franklin"/>
              </a:defRPr>
            </a:lvl7pPr>
            <a:lvl8pPr indent="0" lvl="7" marL="0" marR="0" rtl="0" algn="r">
              <a:spcBef>
                <a:spcPts val="0"/>
              </a:spcBef>
              <a:buNone/>
              <a:defRPr b="0" i="0" sz="1000" u="none" cap="none" strike="noStrike">
                <a:solidFill>
                  <a:schemeClr val="dk2"/>
                </a:solidFill>
                <a:latin typeface="Libre Franklin"/>
                <a:ea typeface="Libre Franklin"/>
                <a:cs typeface="Libre Franklin"/>
                <a:sym typeface="Libre Franklin"/>
              </a:defRPr>
            </a:lvl8pPr>
            <a:lvl9pPr indent="0" lvl="8" marL="0" marR="0" rtl="0" algn="r">
              <a:spcBef>
                <a:spcPts val="0"/>
              </a:spcBef>
              <a:buNone/>
              <a:defRPr b="0" i="0" sz="10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43"/>
          <p:cNvSpPr/>
          <p:nvPr/>
        </p:nvSpPr>
        <p:spPr>
          <a:xfrm>
            <a:off x="358571"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3" title="Side bar"/>
          <p:cNvSpPr/>
          <p:nvPr/>
        </p:nvSpPr>
        <p:spPr>
          <a:xfrm>
            <a:off x="358571" y="376"/>
            <a:ext cx="17145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368">
          <p15:clr>
            <a:srgbClr val="F26B43"/>
          </p15:clr>
        </p15:guide>
        <p15:guide id="2" pos="6912">
          <p15:clr>
            <a:srgbClr val="F26B43"/>
          </p15:clr>
        </p15:guide>
        <p15:guide id="3" pos="936">
          <p15:clr>
            <a:srgbClr val="F26B43"/>
          </p15:clr>
        </p15:guide>
        <p15:guide id="4" pos="864">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2.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jpg"/><Relationship Id="rId4" Type="http://schemas.openxmlformats.org/officeDocument/2006/relationships/image" Target="../media/image41.png"/><Relationship Id="rId5" Type="http://schemas.openxmlformats.org/officeDocument/2006/relationships/image" Target="../media/image35.png"/><Relationship Id="rId6"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g"/><Relationship Id="rId4" Type="http://schemas.openxmlformats.org/officeDocument/2006/relationships/image" Target="../media/image15.jpg"/><Relationship Id="rId5" Type="http://schemas.openxmlformats.org/officeDocument/2006/relationships/image" Target="../media/image42.png"/><Relationship Id="rId6" Type="http://schemas.openxmlformats.org/officeDocument/2006/relationships/image" Target="../media/image38.jpg"/><Relationship Id="rId7" Type="http://schemas.openxmlformats.org/officeDocument/2006/relationships/image" Target="../media/image8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8.png"/><Relationship Id="rId4"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0.png"/><Relationship Id="rId4" Type="http://schemas.openxmlformats.org/officeDocument/2006/relationships/image" Target="../media/image68.jpg"/><Relationship Id="rId5"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4.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7.jpg"/><Relationship Id="rId4" Type="http://schemas.openxmlformats.org/officeDocument/2006/relationships/image" Target="../media/image2.jp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png"/><Relationship Id="rId4" Type="http://schemas.openxmlformats.org/officeDocument/2006/relationships/image" Target="../media/image8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png"/><Relationship Id="rId4" Type="http://schemas.openxmlformats.org/officeDocument/2006/relationships/image" Target="../media/image8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youtube.com/watch?v=1s0dO_h7q7Q" TargetMode="External"/><Relationship Id="rId4" Type="http://schemas.openxmlformats.org/officeDocument/2006/relationships/hyperlink" Target="https://www.youtube.com/watch?v=Sng1oV_uDz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72.jpg"/><Relationship Id="rId4" Type="http://schemas.openxmlformats.org/officeDocument/2006/relationships/image" Target="../media/image7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6.jpg"/><Relationship Id="rId4" Type="http://schemas.openxmlformats.org/officeDocument/2006/relationships/image" Target="../media/image15.jpg"/><Relationship Id="rId5"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1.jpg"/><Relationship Id="rId4" Type="http://schemas.openxmlformats.org/officeDocument/2006/relationships/hyperlink" Target="https://www.youtube.com/watch?v=meiU6TxysCg&amp;t=158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8.jpg"/><Relationship Id="rId4" Type="http://schemas.openxmlformats.org/officeDocument/2006/relationships/image" Target="../media/image73.jpg"/><Relationship Id="rId5"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1.jpg"/><Relationship Id="rId5" Type="http://schemas.openxmlformats.org/officeDocument/2006/relationships/image" Target="../media/image16.png"/><Relationship Id="rId6" Type="http://schemas.openxmlformats.org/officeDocument/2006/relationships/image" Target="../media/image10.jpg"/><Relationship Id="rId7" Type="http://schemas.openxmlformats.org/officeDocument/2006/relationships/image" Target="../media/image14.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
          <p:cNvPicPr preferRelativeResize="0"/>
          <p:nvPr/>
        </p:nvPicPr>
        <p:blipFill rotWithShape="1">
          <a:blip r:embed="rId3">
            <a:alphaModFix/>
          </a:blip>
          <a:srcRect b="0" l="0" r="0" t="0"/>
          <a:stretch/>
        </p:blipFill>
        <p:spPr>
          <a:xfrm>
            <a:off x="5033495" y="477596"/>
            <a:ext cx="2711956" cy="2815179"/>
          </a:xfrm>
          <a:prstGeom prst="rect">
            <a:avLst/>
          </a:prstGeom>
          <a:noFill/>
          <a:ln>
            <a:noFill/>
          </a:ln>
        </p:spPr>
      </p:pic>
      <p:sp>
        <p:nvSpPr>
          <p:cNvPr id="103" name="Google Shape;103;p1"/>
          <p:cNvSpPr txBox="1"/>
          <p:nvPr>
            <p:ph type="ctrTitle"/>
          </p:nvPr>
        </p:nvSpPr>
        <p:spPr>
          <a:xfrm>
            <a:off x="975045" y="988423"/>
            <a:ext cx="6270922" cy="2098226"/>
          </a:xfrm>
          <a:prstGeom prst="rect">
            <a:avLst/>
          </a:prstGeom>
          <a:noFill/>
          <a:ln>
            <a:noFill/>
          </a:ln>
        </p:spPr>
        <p:txBody>
          <a:bodyPr anchorCtr="0" anchor="b" bIns="45700" lIns="91425" spcFirstLastPara="1" rIns="91425" wrap="square" tIns="45700">
            <a:noAutofit/>
          </a:bodyPr>
          <a:lstStyle/>
          <a:p>
            <a:pPr indent="0" lvl="0" marL="0" rtl="0" algn="l">
              <a:lnSpc>
                <a:spcPct val="89000"/>
              </a:lnSpc>
              <a:spcBef>
                <a:spcPts val="0"/>
              </a:spcBef>
              <a:spcAft>
                <a:spcPts val="0"/>
              </a:spcAft>
              <a:buClr>
                <a:schemeClr val="dk2"/>
              </a:buClr>
              <a:buSzPts val="5400"/>
              <a:buFont typeface="Libre Franklin"/>
              <a:buNone/>
            </a:pPr>
            <a:r>
              <a:rPr lang="en-US" sz="5400"/>
              <a:t>COGNITIVE PSYCHOLOGY</a:t>
            </a:r>
            <a:endParaRPr/>
          </a:p>
        </p:txBody>
      </p:sp>
      <p:sp>
        <p:nvSpPr>
          <p:cNvPr id="104" name="Google Shape;104;p1"/>
          <p:cNvSpPr txBox="1"/>
          <p:nvPr/>
        </p:nvSpPr>
        <p:spPr>
          <a:xfrm>
            <a:off x="1156163" y="4214439"/>
            <a:ext cx="6831673" cy="1655138"/>
          </a:xfrm>
          <a:prstGeom prst="rect">
            <a:avLst/>
          </a:prstGeom>
          <a:noFill/>
          <a:ln>
            <a:noFill/>
          </a:ln>
        </p:spPr>
        <p:txBody>
          <a:bodyPr anchorCtr="0" anchor="t" bIns="45700" lIns="91425" spcFirstLastPara="1" rIns="91425" wrap="square" tIns="45700">
            <a:normAutofit/>
          </a:bodyPr>
          <a:lstStyle/>
          <a:p>
            <a:pPr indent="0" lvl="0" marL="0" marR="0" rtl="0" algn="l">
              <a:lnSpc>
                <a:spcPct val="112000"/>
              </a:lnSpc>
              <a:spcBef>
                <a:spcPts val="0"/>
              </a:spcBef>
              <a:spcAft>
                <a:spcPts val="0"/>
              </a:spcAft>
              <a:buClr>
                <a:srgbClr val="0E57C4"/>
              </a:buClr>
              <a:buSzPts val="1800"/>
              <a:buFont typeface="Libre Franklin"/>
              <a:buNone/>
            </a:pPr>
            <a:r>
              <a:rPr b="1" i="0" lang="en-US" sz="1800" u="none" cap="none" strike="noStrike">
                <a:solidFill>
                  <a:srgbClr val="0E57C4"/>
                </a:solidFill>
                <a:latin typeface="Libre Franklin"/>
                <a:ea typeface="Libre Franklin"/>
                <a:cs typeface="Libre Franklin"/>
                <a:sym typeface="Libre Franklin"/>
              </a:rPr>
              <a:t>PSYC 4100</a:t>
            </a:r>
            <a:endParaRPr/>
          </a:p>
          <a:p>
            <a:pPr indent="0" lvl="0" marL="0" marR="0" rtl="0" algn="l">
              <a:lnSpc>
                <a:spcPct val="112000"/>
              </a:lnSpc>
              <a:spcBef>
                <a:spcPts val="0"/>
              </a:spcBef>
              <a:spcAft>
                <a:spcPts val="0"/>
              </a:spcAft>
              <a:buClr>
                <a:srgbClr val="0E57C4"/>
              </a:buClr>
              <a:buSzPts val="1800"/>
              <a:buFont typeface="Libre Franklin"/>
              <a:buNone/>
            </a:pPr>
            <a:r>
              <a:rPr b="1" i="0" lang="en-US" sz="1800" u="none" cap="none" strike="noStrike">
                <a:solidFill>
                  <a:srgbClr val="0E57C4"/>
                </a:solidFill>
                <a:latin typeface="Libre Franklin"/>
                <a:ea typeface="Libre Franklin"/>
                <a:cs typeface="Libre Franklin"/>
                <a:sym typeface="Libre Franklin"/>
              </a:rPr>
              <a:t>MW: 12:30– 1:45 CLASSROOM SOUTH 106</a:t>
            </a:r>
            <a:endParaRPr/>
          </a:p>
          <a:p>
            <a:pPr indent="0" lvl="0" marL="0" marR="0" rtl="0" algn="l">
              <a:lnSpc>
                <a:spcPct val="112000"/>
              </a:lnSpc>
              <a:spcBef>
                <a:spcPts val="0"/>
              </a:spcBef>
              <a:spcAft>
                <a:spcPts val="0"/>
              </a:spcAft>
              <a:buClr>
                <a:schemeClr val="lt2"/>
              </a:buClr>
              <a:buSzPts val="1800"/>
              <a:buFont typeface="Libre Franklin"/>
              <a:buNone/>
            </a:pPr>
            <a:r>
              <a:t/>
            </a:r>
            <a:endParaRPr b="1" i="0" sz="1800" u="none" cap="none" strike="noStrike">
              <a:solidFill>
                <a:srgbClr val="0E57C4"/>
              </a:solidFill>
              <a:latin typeface="Libre Franklin"/>
              <a:ea typeface="Libre Franklin"/>
              <a:cs typeface="Libre Franklin"/>
              <a:sym typeface="Libre Franklin"/>
            </a:endParaRPr>
          </a:p>
          <a:p>
            <a:pPr indent="0" lvl="0" marL="0" marR="0" rtl="0" algn="l">
              <a:lnSpc>
                <a:spcPct val="112000"/>
              </a:lnSpc>
              <a:spcBef>
                <a:spcPts val="0"/>
              </a:spcBef>
              <a:spcAft>
                <a:spcPts val="0"/>
              </a:spcAft>
              <a:buClr>
                <a:srgbClr val="0E57C4"/>
              </a:buClr>
              <a:buSzPts val="1800"/>
              <a:buFont typeface="Libre Franklin"/>
              <a:buNone/>
            </a:pPr>
            <a:r>
              <a:rPr b="1" lang="en-US" sz="1800">
                <a:solidFill>
                  <a:srgbClr val="0E57C4"/>
                </a:solidFill>
                <a:latin typeface="Libre Franklin"/>
                <a:ea typeface="Libre Franklin"/>
                <a:cs typeface="Libre Franklin"/>
                <a:sym typeface="Libre Franklin"/>
              </a:rPr>
              <a:t>Matthew Babb</a:t>
            </a:r>
            <a:endParaRPr/>
          </a:p>
          <a:p>
            <a:pPr indent="0" lvl="0" marL="0" marR="0" rtl="0" algn="l">
              <a:lnSpc>
                <a:spcPct val="112000"/>
              </a:lnSpc>
              <a:spcBef>
                <a:spcPts val="0"/>
              </a:spcBef>
              <a:spcAft>
                <a:spcPts val="0"/>
              </a:spcAft>
              <a:buClr>
                <a:srgbClr val="0E57C4"/>
              </a:buClr>
              <a:buSzPts val="1800"/>
              <a:buFont typeface="Libre Franklin"/>
              <a:buNone/>
            </a:pPr>
            <a:r>
              <a:rPr b="1" i="0" lang="en-US" sz="1800" u="none" cap="none" strike="noStrike">
                <a:solidFill>
                  <a:srgbClr val="0E57C4"/>
                </a:solidFill>
                <a:latin typeface="Libre Franklin"/>
                <a:ea typeface="Libre Franklin"/>
                <a:cs typeface="Libre Franklin"/>
                <a:sym typeface="Libre Franklin"/>
              </a:rPr>
              <a:t>OFFICE: URBAN LIFE 1209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1"/>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183" name="Google Shape;183;p11"/>
          <p:cNvSpPr txBox="1"/>
          <p:nvPr>
            <p:ph idx="1" type="body"/>
          </p:nvPr>
        </p:nvSpPr>
        <p:spPr>
          <a:xfrm>
            <a:off x="1028700" y="1984917"/>
            <a:ext cx="7200900" cy="4451742"/>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2.   Ontogeny (development)</a:t>
            </a:r>
            <a:endParaRPr/>
          </a:p>
        </p:txBody>
      </p:sp>
      <p:pic>
        <p:nvPicPr>
          <p:cNvPr descr="A group of people dancing&#10;&#10;Description automatically generated with medium confidence" id="184" name="Google Shape;184;p11"/>
          <p:cNvPicPr preferRelativeResize="0"/>
          <p:nvPr/>
        </p:nvPicPr>
        <p:blipFill rotWithShape="1">
          <a:blip r:embed="rId3">
            <a:alphaModFix/>
          </a:blip>
          <a:srcRect b="0" l="0" r="0" t="0"/>
          <a:stretch/>
        </p:blipFill>
        <p:spPr>
          <a:xfrm>
            <a:off x="1387929" y="3978676"/>
            <a:ext cx="6958694" cy="2507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2"/>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191" name="Google Shape;191;p12"/>
          <p:cNvSpPr txBox="1"/>
          <p:nvPr>
            <p:ph idx="1" type="body"/>
          </p:nvPr>
        </p:nvSpPr>
        <p:spPr>
          <a:xfrm>
            <a:off x="1028700" y="1984917"/>
            <a:ext cx="7200900" cy="4451742"/>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2.   Ontogeny (development)</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3.   Adaptive value (function)</a:t>
            </a:r>
            <a:endParaRPr/>
          </a:p>
          <a:p>
            <a:pPr indent="0" lvl="0" marL="0" rtl="0" algn="l">
              <a:lnSpc>
                <a:spcPct val="94000"/>
              </a:lnSpc>
              <a:spcBef>
                <a:spcPts val="1200"/>
              </a:spcBef>
              <a:spcAft>
                <a:spcPts val="0"/>
              </a:spcAft>
              <a:buClr>
                <a:schemeClr val="dk2"/>
              </a:buClr>
              <a:buSzPts val="2400"/>
              <a:buNone/>
            </a:pPr>
            <a:r>
              <a:t/>
            </a:r>
            <a:endParaRPr sz="2400"/>
          </a:p>
        </p:txBody>
      </p:sp>
      <p:pic>
        <p:nvPicPr>
          <p:cNvPr descr="A monkey on a tree branch&#10;&#10;Description automatically generated with medium confidence" id="192" name="Google Shape;192;p12"/>
          <p:cNvPicPr preferRelativeResize="0"/>
          <p:nvPr/>
        </p:nvPicPr>
        <p:blipFill rotWithShape="1">
          <a:blip r:embed="rId3">
            <a:alphaModFix/>
          </a:blip>
          <a:srcRect b="0" l="0" r="0" t="0"/>
          <a:stretch/>
        </p:blipFill>
        <p:spPr>
          <a:xfrm>
            <a:off x="5676899" y="4555672"/>
            <a:ext cx="3208564" cy="2139042"/>
          </a:xfrm>
          <a:prstGeom prst="rect">
            <a:avLst/>
          </a:prstGeom>
          <a:noFill/>
          <a:ln>
            <a:noFill/>
          </a:ln>
        </p:spPr>
      </p:pic>
      <p:pic>
        <p:nvPicPr>
          <p:cNvPr descr="Question Mark with solid fill" id="193" name="Google Shape;193;p12"/>
          <p:cNvPicPr preferRelativeResize="0"/>
          <p:nvPr/>
        </p:nvPicPr>
        <p:blipFill rotWithShape="1">
          <a:blip r:embed="rId4">
            <a:alphaModFix/>
          </a:blip>
          <a:srcRect b="0" l="0" r="0" t="0"/>
          <a:stretch/>
        </p:blipFill>
        <p:spPr>
          <a:xfrm>
            <a:off x="7542568" y="4555672"/>
            <a:ext cx="1145464" cy="11454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3"/>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200" name="Google Shape;200;p13"/>
          <p:cNvSpPr txBox="1"/>
          <p:nvPr>
            <p:ph idx="1" type="body"/>
          </p:nvPr>
        </p:nvSpPr>
        <p:spPr>
          <a:xfrm>
            <a:off x="1028700" y="1984917"/>
            <a:ext cx="7200900" cy="4451742"/>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0" lvl="1" marL="530352" rtl="0" algn="l">
              <a:lnSpc>
                <a:spcPct val="94000"/>
              </a:lnSpc>
              <a:spcBef>
                <a:spcPts val="700"/>
              </a:spcBef>
              <a:spcAft>
                <a:spcPts val="0"/>
              </a:spcAft>
              <a:buClr>
                <a:schemeClr val="dk2"/>
              </a:buClr>
              <a:buSzPts val="2400"/>
              <a:buNone/>
            </a:pPr>
            <a:r>
              <a:t/>
            </a:r>
            <a:endParaRPr sz="2400"/>
          </a:p>
          <a:p>
            <a:pPr indent="0" lvl="1" marL="530352" rtl="0" algn="l">
              <a:lnSpc>
                <a:spcPct val="94000"/>
              </a:lnSpc>
              <a:spcBef>
                <a:spcPts val="700"/>
              </a:spcBef>
              <a:spcAft>
                <a:spcPts val="0"/>
              </a:spcAft>
              <a:buClr>
                <a:schemeClr val="dk2"/>
              </a:buClr>
              <a:buSzPts val="2400"/>
              <a:buNone/>
            </a:pPr>
            <a:r>
              <a:rPr i="0" lang="en-US" sz="2400"/>
              <a:t>2.   Ontogeny (development)</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3.   Adaptive value (function)</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4.   Phylogeny (evolution)</a:t>
            </a:r>
            <a:endParaRPr/>
          </a:p>
        </p:txBody>
      </p:sp>
      <p:pic>
        <p:nvPicPr>
          <p:cNvPr descr="Close-up of an eye&#10;&#10;Description automatically generated" id="201" name="Google Shape;201;p13"/>
          <p:cNvPicPr preferRelativeResize="0"/>
          <p:nvPr/>
        </p:nvPicPr>
        <p:blipFill rotWithShape="1">
          <a:blip r:embed="rId3">
            <a:alphaModFix/>
          </a:blip>
          <a:srcRect b="0" l="0" r="0" t="0"/>
          <a:stretch/>
        </p:blipFill>
        <p:spPr>
          <a:xfrm>
            <a:off x="7113513" y="5107283"/>
            <a:ext cx="1722658" cy="1230086"/>
          </a:xfrm>
          <a:prstGeom prst="rect">
            <a:avLst/>
          </a:prstGeom>
          <a:noFill/>
          <a:ln>
            <a:noFill/>
          </a:ln>
        </p:spPr>
      </p:pic>
      <p:pic>
        <p:nvPicPr>
          <p:cNvPr descr="Close up of an eye&#10;&#10;Description automatically generated with medium confidence" id="202" name="Google Shape;202;p13"/>
          <p:cNvPicPr preferRelativeResize="0"/>
          <p:nvPr/>
        </p:nvPicPr>
        <p:blipFill rotWithShape="1">
          <a:blip r:embed="rId4">
            <a:alphaModFix/>
          </a:blip>
          <a:srcRect b="0" l="0" r="0" t="0"/>
          <a:stretch/>
        </p:blipFill>
        <p:spPr>
          <a:xfrm>
            <a:off x="5079072" y="5107283"/>
            <a:ext cx="1937386" cy="12300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4"/>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209" name="Google Shape;209;p14"/>
          <p:cNvSpPr txBox="1"/>
          <p:nvPr>
            <p:ph idx="1" type="body"/>
          </p:nvPr>
        </p:nvSpPr>
        <p:spPr>
          <a:xfrm>
            <a:off x="1028700" y="1984917"/>
            <a:ext cx="7200900" cy="4451742"/>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0" lvl="1" marL="530352" rtl="0" algn="l">
              <a:lnSpc>
                <a:spcPct val="94000"/>
              </a:lnSpc>
              <a:spcBef>
                <a:spcPts val="700"/>
              </a:spcBef>
              <a:spcAft>
                <a:spcPts val="0"/>
              </a:spcAft>
              <a:buClr>
                <a:schemeClr val="dk2"/>
              </a:buClr>
              <a:buSzPts val="2400"/>
              <a:buNone/>
            </a:pPr>
            <a:r>
              <a:t/>
            </a:r>
            <a:endParaRPr sz="2400"/>
          </a:p>
          <a:p>
            <a:pPr indent="0" lvl="1" marL="530352" rtl="0" algn="l">
              <a:lnSpc>
                <a:spcPct val="94000"/>
              </a:lnSpc>
              <a:spcBef>
                <a:spcPts val="700"/>
              </a:spcBef>
              <a:spcAft>
                <a:spcPts val="0"/>
              </a:spcAft>
              <a:buClr>
                <a:schemeClr val="dk2"/>
              </a:buClr>
              <a:buSzPts val="2400"/>
              <a:buNone/>
            </a:pPr>
            <a:r>
              <a:rPr i="0" lang="en-US" sz="2400"/>
              <a:t>2.   Ontogeny (development)</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3.   Adaptive value (function)</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4.   Phylogeny (evolution)</a:t>
            </a:r>
            <a:endParaRPr/>
          </a:p>
        </p:txBody>
      </p:sp>
      <p:sp>
        <p:nvSpPr>
          <p:cNvPr id="210" name="Google Shape;210;p14"/>
          <p:cNvSpPr/>
          <p:nvPr/>
        </p:nvSpPr>
        <p:spPr>
          <a:xfrm>
            <a:off x="5155720" y="2790645"/>
            <a:ext cx="828136" cy="638355"/>
          </a:xfrm>
          <a:prstGeom prst="rightArrow">
            <a:avLst>
              <a:gd fmla="val 50000" name="adj1"/>
              <a:gd fmla="val 50000" name="adj2"/>
            </a:avLst>
          </a:prstGeom>
          <a:solidFill>
            <a:schemeClr val="accent1"/>
          </a:solid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11" name="Google Shape;211;p14"/>
          <p:cNvSpPr txBox="1"/>
          <p:nvPr/>
        </p:nvSpPr>
        <p:spPr>
          <a:xfrm>
            <a:off x="6156385" y="2486758"/>
            <a:ext cx="2829465"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2"/>
                </a:solidFill>
                <a:latin typeface="Libre Franklin"/>
                <a:ea typeface="Libre Franklin"/>
                <a:cs typeface="Libre Franklin"/>
                <a:sym typeface="Libre Franklin"/>
              </a:rPr>
              <a:t>Proximate: </a:t>
            </a:r>
            <a:r>
              <a:rPr b="0" i="0" lang="en-US" sz="2400" u="none" cap="none" strike="noStrike">
                <a:solidFill>
                  <a:schemeClr val="dk1"/>
                </a:solidFill>
                <a:latin typeface="Libre Franklin"/>
                <a:ea typeface="Libre Franklin"/>
                <a:cs typeface="Libre Franklin"/>
                <a:sym typeface="Libre Franklin"/>
              </a:rPr>
              <a:t>explanation in terms of immediate factors</a:t>
            </a:r>
            <a:endParaRPr b="1" sz="2400">
              <a:solidFill>
                <a:schemeClr val="dk2"/>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10465c1bac1_0_74"/>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Proximate Questions</a:t>
            </a:r>
            <a:endParaRPr/>
          </a:p>
        </p:txBody>
      </p:sp>
      <p:sp>
        <p:nvSpPr>
          <p:cNvPr id="218" name="Google Shape;218;g10465c1bac1_0_74"/>
          <p:cNvSpPr txBox="1"/>
          <p:nvPr>
            <p:ph idx="1" type="body"/>
          </p:nvPr>
        </p:nvSpPr>
        <p:spPr>
          <a:xfrm>
            <a:off x="1028700" y="1984917"/>
            <a:ext cx="7200900" cy="4451700"/>
          </a:xfrm>
          <a:prstGeom prst="rect">
            <a:avLst/>
          </a:prstGeom>
          <a:noFill/>
          <a:ln>
            <a:noFill/>
          </a:ln>
        </p:spPr>
        <p:txBody>
          <a:bodyPr anchorCtr="0" anchor="t" bIns="45700" lIns="91425" spcFirstLastPara="1" rIns="91425" wrap="square" tIns="45700">
            <a:normAutofit/>
          </a:bodyPr>
          <a:lstStyle/>
          <a:p>
            <a:pPr indent="-381000" lvl="0" marL="457200" rtl="0" algn="l">
              <a:lnSpc>
                <a:spcPct val="150000"/>
              </a:lnSpc>
              <a:spcBef>
                <a:spcPts val="700"/>
              </a:spcBef>
              <a:spcAft>
                <a:spcPts val="0"/>
              </a:spcAft>
              <a:buSzPts val="2400"/>
              <a:buChar char="●"/>
            </a:pPr>
            <a:r>
              <a:rPr i="0" lang="en-US" sz="2400"/>
              <a:t>Mechanism and Ontongeny</a:t>
            </a:r>
            <a:endParaRPr i="0" sz="2400"/>
          </a:p>
          <a:p>
            <a:pPr indent="-381000" lvl="0" marL="457200" rtl="0" algn="l">
              <a:lnSpc>
                <a:spcPct val="150000"/>
              </a:lnSpc>
              <a:spcBef>
                <a:spcPts val="0"/>
              </a:spcBef>
              <a:spcAft>
                <a:spcPts val="0"/>
              </a:spcAft>
              <a:buSzPts val="2400"/>
              <a:buChar char="●"/>
            </a:pPr>
            <a:r>
              <a:rPr lang="en-US" sz="2400"/>
              <a:t>Explain phenomenon in terms of i</a:t>
            </a:r>
            <a:r>
              <a:rPr lang="en-US" sz="2400" u="sng"/>
              <a:t>mmediate factors</a:t>
            </a:r>
            <a:endParaRPr sz="2400" u="sng"/>
          </a:p>
          <a:p>
            <a:pPr indent="-381000" lvl="0" marL="457200" rtl="0" algn="l">
              <a:lnSpc>
                <a:spcPct val="150000"/>
              </a:lnSpc>
              <a:spcBef>
                <a:spcPts val="0"/>
              </a:spcBef>
              <a:spcAft>
                <a:spcPts val="0"/>
              </a:spcAft>
              <a:buSzPts val="2400"/>
              <a:buChar char="●"/>
            </a:pPr>
            <a:r>
              <a:rPr lang="en-US" sz="2400"/>
              <a:t>Immediate mechanism for why a behavior is expressed</a:t>
            </a:r>
            <a:endParaRPr sz="2400"/>
          </a:p>
          <a:p>
            <a:pPr indent="-381000" lvl="0" marL="457200" rtl="0" algn="l">
              <a:lnSpc>
                <a:spcPct val="150000"/>
              </a:lnSpc>
              <a:spcBef>
                <a:spcPts val="0"/>
              </a:spcBef>
              <a:spcAft>
                <a:spcPts val="0"/>
              </a:spcAft>
              <a:buSzPts val="2400"/>
              <a:buChar char="●"/>
            </a:pPr>
            <a:r>
              <a:rPr lang="en-US" sz="2400"/>
              <a:t>Examine organisms at the </a:t>
            </a:r>
            <a:r>
              <a:rPr lang="en-US" sz="2400" u="sng"/>
              <a:t>individual level</a:t>
            </a:r>
            <a:r>
              <a:rPr i="0" lang="en-US" sz="2400" u="sng"/>
              <a:t> </a:t>
            </a:r>
            <a:endParaRPr u="sng"/>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10465c1bac1_0_64"/>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225" name="Google Shape;225;g10465c1bac1_0_64"/>
          <p:cNvSpPr txBox="1"/>
          <p:nvPr>
            <p:ph idx="1" type="body"/>
          </p:nvPr>
        </p:nvSpPr>
        <p:spPr>
          <a:xfrm>
            <a:off x="1028700" y="1984917"/>
            <a:ext cx="7200900" cy="44517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0" lvl="1" marL="530352" rtl="0" algn="l">
              <a:lnSpc>
                <a:spcPct val="94000"/>
              </a:lnSpc>
              <a:spcBef>
                <a:spcPts val="700"/>
              </a:spcBef>
              <a:spcAft>
                <a:spcPts val="0"/>
              </a:spcAft>
              <a:buClr>
                <a:schemeClr val="dk2"/>
              </a:buClr>
              <a:buSzPts val="2400"/>
              <a:buNone/>
            </a:pPr>
            <a:r>
              <a:t/>
            </a:r>
            <a:endParaRPr sz="2400"/>
          </a:p>
          <a:p>
            <a:pPr indent="0" lvl="1" marL="530352" rtl="0" algn="l">
              <a:lnSpc>
                <a:spcPct val="94000"/>
              </a:lnSpc>
              <a:spcBef>
                <a:spcPts val="700"/>
              </a:spcBef>
              <a:spcAft>
                <a:spcPts val="0"/>
              </a:spcAft>
              <a:buClr>
                <a:schemeClr val="dk2"/>
              </a:buClr>
              <a:buSzPts val="2400"/>
              <a:buNone/>
            </a:pPr>
            <a:r>
              <a:rPr i="0" lang="en-US" sz="2400"/>
              <a:t>2.   Ontogeny (development)</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3.   Adaptive value (function)</a:t>
            </a:r>
            <a:endParaRPr/>
          </a:p>
          <a:p>
            <a:pPr indent="-304800" lvl="0" marL="457200" rtl="0" algn="l">
              <a:lnSpc>
                <a:spcPct val="94000"/>
              </a:lnSpc>
              <a:spcBef>
                <a:spcPts val="1200"/>
              </a:spcBef>
              <a:spcAft>
                <a:spcPts val="0"/>
              </a:spcAft>
              <a:buClr>
                <a:schemeClr val="dk2"/>
              </a:buClr>
              <a:buSzPts val="2400"/>
              <a:buFont typeface="Libre Franklin"/>
              <a:buNone/>
            </a:pPr>
            <a:r>
              <a:t/>
            </a:r>
            <a:endParaRPr sz="2400"/>
          </a:p>
          <a:p>
            <a:pPr indent="0" lvl="1" marL="530352" rtl="0" algn="l">
              <a:lnSpc>
                <a:spcPct val="94000"/>
              </a:lnSpc>
              <a:spcBef>
                <a:spcPts val="700"/>
              </a:spcBef>
              <a:spcAft>
                <a:spcPts val="0"/>
              </a:spcAft>
              <a:buClr>
                <a:schemeClr val="dk2"/>
              </a:buClr>
              <a:buSzPts val="2400"/>
              <a:buNone/>
            </a:pPr>
            <a:r>
              <a:rPr i="0" lang="en-US" sz="2400"/>
              <a:t>4.   Phylogeny (evolution)</a:t>
            </a:r>
            <a:endParaRPr/>
          </a:p>
        </p:txBody>
      </p:sp>
      <p:sp>
        <p:nvSpPr>
          <p:cNvPr id="226" name="Google Shape;226;g10465c1bac1_0_64"/>
          <p:cNvSpPr/>
          <p:nvPr/>
        </p:nvSpPr>
        <p:spPr>
          <a:xfrm>
            <a:off x="5155720" y="2790645"/>
            <a:ext cx="828000" cy="638400"/>
          </a:xfrm>
          <a:prstGeom prst="rightArrow">
            <a:avLst>
              <a:gd fmla="val 50000" name="adj1"/>
              <a:gd fmla="val 50000" name="adj2"/>
            </a:avLst>
          </a:prstGeom>
          <a:solidFill>
            <a:schemeClr val="accent1"/>
          </a:solid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27" name="Google Shape;227;g10465c1bac1_0_64"/>
          <p:cNvSpPr/>
          <p:nvPr/>
        </p:nvSpPr>
        <p:spPr>
          <a:xfrm>
            <a:off x="5328249" y="4767532"/>
            <a:ext cx="828000" cy="638400"/>
          </a:xfrm>
          <a:prstGeom prst="rightArrow">
            <a:avLst>
              <a:gd fmla="val 50000" name="adj1"/>
              <a:gd fmla="val 50000" name="adj2"/>
            </a:avLst>
          </a:prstGeom>
          <a:solidFill>
            <a:schemeClr val="accent1"/>
          </a:solid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28" name="Google Shape;228;g10465c1bac1_0_64"/>
          <p:cNvSpPr txBox="1"/>
          <p:nvPr/>
        </p:nvSpPr>
        <p:spPr>
          <a:xfrm>
            <a:off x="6156385" y="2486758"/>
            <a:ext cx="28296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800" u="none" cap="none" strike="noStrike">
                <a:solidFill>
                  <a:schemeClr val="dk2"/>
                </a:solidFill>
                <a:latin typeface="Libre Franklin"/>
                <a:ea typeface="Libre Franklin"/>
                <a:cs typeface="Libre Franklin"/>
                <a:sym typeface="Libre Franklin"/>
              </a:rPr>
              <a:t>Proximate: </a:t>
            </a:r>
            <a:r>
              <a:rPr b="0" i="0" lang="en-US" sz="2400" u="none" cap="none" strike="noStrike">
                <a:solidFill>
                  <a:schemeClr val="dk1"/>
                </a:solidFill>
                <a:latin typeface="Libre Franklin"/>
                <a:ea typeface="Libre Franklin"/>
                <a:cs typeface="Libre Franklin"/>
                <a:sym typeface="Libre Franklin"/>
              </a:rPr>
              <a:t>explanation in terms of immediate factors</a:t>
            </a:r>
            <a:endParaRPr b="1" sz="2400">
              <a:solidFill>
                <a:schemeClr val="dk2"/>
              </a:solidFill>
              <a:latin typeface="Libre Franklin"/>
              <a:ea typeface="Libre Franklin"/>
              <a:cs typeface="Libre Franklin"/>
              <a:sym typeface="Libre Franklin"/>
            </a:endParaRPr>
          </a:p>
        </p:txBody>
      </p:sp>
      <p:sp>
        <p:nvSpPr>
          <p:cNvPr id="229" name="Google Shape;229;g10465c1bac1_0_64"/>
          <p:cNvSpPr txBox="1"/>
          <p:nvPr/>
        </p:nvSpPr>
        <p:spPr>
          <a:xfrm>
            <a:off x="6314535" y="4595179"/>
            <a:ext cx="2829600" cy="200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2"/>
                </a:solidFill>
                <a:latin typeface="Libre Franklin"/>
                <a:ea typeface="Libre Franklin"/>
                <a:cs typeface="Libre Franklin"/>
                <a:sym typeface="Libre Franklin"/>
              </a:rPr>
              <a:t>Ultimate: </a:t>
            </a:r>
            <a:r>
              <a:rPr lang="en-US" sz="2400">
                <a:solidFill>
                  <a:schemeClr val="dk1"/>
                </a:solidFill>
                <a:latin typeface="Libre Franklin"/>
                <a:ea typeface="Libre Franklin"/>
                <a:cs typeface="Libre Franklin"/>
                <a:sym typeface="Libre Franklin"/>
              </a:rPr>
              <a:t>explanation in terms of the processes and forces of evolution</a:t>
            </a:r>
            <a:endParaRPr b="1" sz="2400">
              <a:solidFill>
                <a:schemeClr val="dk2"/>
              </a:solidFill>
              <a:latin typeface="Libre Franklin"/>
              <a:ea typeface="Libre Franklin"/>
              <a:cs typeface="Libre Franklin"/>
              <a:sym typeface="Libre Frankl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0465c1bac1_0_82"/>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Ultimate Questions</a:t>
            </a:r>
            <a:endParaRPr/>
          </a:p>
        </p:txBody>
      </p:sp>
      <p:sp>
        <p:nvSpPr>
          <p:cNvPr id="236" name="Google Shape;236;g10465c1bac1_0_82"/>
          <p:cNvSpPr txBox="1"/>
          <p:nvPr>
            <p:ph idx="1" type="body"/>
          </p:nvPr>
        </p:nvSpPr>
        <p:spPr>
          <a:xfrm>
            <a:off x="1028700" y="1984917"/>
            <a:ext cx="7200900" cy="4451700"/>
          </a:xfrm>
          <a:prstGeom prst="rect">
            <a:avLst/>
          </a:prstGeom>
          <a:noFill/>
          <a:ln>
            <a:noFill/>
          </a:ln>
        </p:spPr>
        <p:txBody>
          <a:bodyPr anchorCtr="0" anchor="t" bIns="45700" lIns="91425" spcFirstLastPara="1" rIns="91425" wrap="square" tIns="45700">
            <a:normAutofit/>
          </a:bodyPr>
          <a:lstStyle/>
          <a:p>
            <a:pPr indent="-381000" lvl="0" marL="457200" rtl="0" algn="l">
              <a:lnSpc>
                <a:spcPct val="150000"/>
              </a:lnSpc>
              <a:spcBef>
                <a:spcPts val="700"/>
              </a:spcBef>
              <a:spcAft>
                <a:spcPts val="0"/>
              </a:spcAft>
              <a:buSzPts val="2400"/>
              <a:buChar char="●"/>
            </a:pPr>
            <a:r>
              <a:rPr lang="en-US" sz="2400"/>
              <a:t>Adaptive Value and Phylogeny</a:t>
            </a:r>
            <a:endParaRPr i="0" sz="2400"/>
          </a:p>
          <a:p>
            <a:pPr indent="-381000" lvl="0" marL="457200" rtl="0" algn="l">
              <a:lnSpc>
                <a:spcPct val="150000"/>
              </a:lnSpc>
              <a:spcBef>
                <a:spcPts val="0"/>
              </a:spcBef>
              <a:spcAft>
                <a:spcPts val="0"/>
              </a:spcAft>
              <a:buSzPts val="2400"/>
              <a:buChar char="●"/>
            </a:pPr>
            <a:r>
              <a:rPr lang="en-US" sz="2400"/>
              <a:t>Explain how a phenomenon came to be in terms of </a:t>
            </a:r>
            <a:r>
              <a:rPr lang="en-US" sz="2400" u="sng"/>
              <a:t>evolutionary fitness</a:t>
            </a:r>
            <a:endParaRPr sz="2400" u="sng"/>
          </a:p>
          <a:p>
            <a:pPr indent="-381000" lvl="0" marL="457200" rtl="0" algn="l">
              <a:lnSpc>
                <a:spcPct val="150000"/>
              </a:lnSpc>
              <a:spcBef>
                <a:spcPts val="0"/>
              </a:spcBef>
              <a:spcAft>
                <a:spcPts val="0"/>
              </a:spcAft>
              <a:buSzPts val="2400"/>
              <a:buChar char="●"/>
            </a:pPr>
            <a:r>
              <a:rPr lang="en-US" sz="2400"/>
              <a:t>Longer perspective in terms of time</a:t>
            </a:r>
            <a:endParaRPr sz="2400"/>
          </a:p>
          <a:p>
            <a:pPr indent="-381000" lvl="0" marL="457200" rtl="0" algn="l">
              <a:lnSpc>
                <a:spcPct val="150000"/>
              </a:lnSpc>
              <a:spcBef>
                <a:spcPts val="0"/>
              </a:spcBef>
              <a:spcAft>
                <a:spcPts val="0"/>
              </a:spcAft>
              <a:buSzPts val="2400"/>
              <a:buChar char="●"/>
            </a:pPr>
            <a:r>
              <a:rPr lang="en-US" sz="2400"/>
              <a:t>When and why a </a:t>
            </a:r>
            <a:r>
              <a:rPr lang="en-US" sz="2400"/>
              <a:t>cognitive</a:t>
            </a:r>
            <a:r>
              <a:rPr lang="en-US" sz="2400"/>
              <a:t> process evolved in an organism and related species</a:t>
            </a:r>
            <a:endParaRPr sz="2400"/>
          </a:p>
          <a:p>
            <a:pPr indent="-381000" lvl="0" marL="457200" rtl="0" algn="l">
              <a:lnSpc>
                <a:spcPct val="150000"/>
              </a:lnSpc>
              <a:spcBef>
                <a:spcPts val="0"/>
              </a:spcBef>
              <a:spcAft>
                <a:spcPts val="0"/>
              </a:spcAft>
              <a:buSzPts val="2400"/>
              <a:buChar char="●"/>
            </a:pPr>
            <a:r>
              <a:rPr lang="en-US" sz="2400"/>
              <a:t>Organisms at the </a:t>
            </a:r>
            <a:r>
              <a:rPr lang="en-US" sz="2400" u="sng"/>
              <a:t>population level</a:t>
            </a:r>
            <a:endParaRPr sz="2400" u="sng"/>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cxnSp>
        <p:nvCxnSpPr>
          <p:cNvPr id="242" name="Google Shape;242;p15"/>
          <p:cNvCxnSpPr/>
          <p:nvPr/>
        </p:nvCxnSpPr>
        <p:spPr>
          <a:xfrm>
            <a:off x="898725" y="3562625"/>
            <a:ext cx="1688700" cy="0"/>
          </a:xfrm>
          <a:prstGeom prst="straightConnector1">
            <a:avLst/>
          </a:prstGeom>
          <a:noFill/>
          <a:ln cap="flat" cmpd="sng" w="38100">
            <a:solidFill>
              <a:schemeClr val="dk2"/>
            </a:solidFill>
            <a:prstDash val="solid"/>
            <a:round/>
            <a:headEnd len="med" w="med" type="none"/>
            <a:tailEnd len="med" w="med" type="none"/>
          </a:ln>
        </p:spPr>
      </p:cxnSp>
      <p:cxnSp>
        <p:nvCxnSpPr>
          <p:cNvPr id="243" name="Google Shape;243;p15"/>
          <p:cNvCxnSpPr/>
          <p:nvPr/>
        </p:nvCxnSpPr>
        <p:spPr>
          <a:xfrm>
            <a:off x="2558175" y="2769625"/>
            <a:ext cx="29100" cy="2247000"/>
          </a:xfrm>
          <a:prstGeom prst="straightConnector1">
            <a:avLst/>
          </a:prstGeom>
          <a:noFill/>
          <a:ln cap="flat" cmpd="sng" w="38100">
            <a:solidFill>
              <a:schemeClr val="dk2"/>
            </a:solidFill>
            <a:prstDash val="solid"/>
            <a:round/>
            <a:headEnd len="med" w="med" type="none"/>
            <a:tailEnd len="med" w="med" type="none"/>
          </a:ln>
        </p:spPr>
      </p:cxnSp>
      <p:cxnSp>
        <p:nvCxnSpPr>
          <p:cNvPr id="244" name="Google Shape;244;p15"/>
          <p:cNvCxnSpPr/>
          <p:nvPr/>
        </p:nvCxnSpPr>
        <p:spPr>
          <a:xfrm flipH="1" rot="10800000">
            <a:off x="2602225" y="4987100"/>
            <a:ext cx="5184000" cy="14700"/>
          </a:xfrm>
          <a:prstGeom prst="straightConnector1">
            <a:avLst/>
          </a:prstGeom>
          <a:noFill/>
          <a:ln cap="flat" cmpd="sng" w="38100">
            <a:solidFill>
              <a:schemeClr val="dk2"/>
            </a:solidFill>
            <a:prstDash val="solid"/>
            <a:round/>
            <a:headEnd len="med" w="med" type="none"/>
            <a:tailEnd len="med" w="med" type="none"/>
          </a:ln>
        </p:spPr>
      </p:cxnSp>
      <p:cxnSp>
        <p:nvCxnSpPr>
          <p:cNvPr id="245" name="Google Shape;245;p15"/>
          <p:cNvCxnSpPr/>
          <p:nvPr/>
        </p:nvCxnSpPr>
        <p:spPr>
          <a:xfrm>
            <a:off x="2558175" y="2769625"/>
            <a:ext cx="1688700" cy="0"/>
          </a:xfrm>
          <a:prstGeom prst="straightConnector1">
            <a:avLst/>
          </a:prstGeom>
          <a:noFill/>
          <a:ln cap="flat" cmpd="sng" w="38100">
            <a:solidFill>
              <a:schemeClr val="dk2"/>
            </a:solidFill>
            <a:prstDash val="solid"/>
            <a:round/>
            <a:headEnd len="med" w="med" type="none"/>
            <a:tailEnd len="med" w="med" type="none"/>
          </a:ln>
        </p:spPr>
      </p:cxnSp>
      <p:cxnSp>
        <p:nvCxnSpPr>
          <p:cNvPr id="246" name="Google Shape;246;p15"/>
          <p:cNvCxnSpPr/>
          <p:nvPr/>
        </p:nvCxnSpPr>
        <p:spPr>
          <a:xfrm>
            <a:off x="4246875" y="2002400"/>
            <a:ext cx="1688700" cy="0"/>
          </a:xfrm>
          <a:prstGeom prst="straightConnector1">
            <a:avLst/>
          </a:prstGeom>
          <a:noFill/>
          <a:ln cap="flat" cmpd="sng" w="38100">
            <a:solidFill>
              <a:schemeClr val="dk2"/>
            </a:solidFill>
            <a:prstDash val="solid"/>
            <a:round/>
            <a:headEnd len="med" w="med" type="none"/>
            <a:tailEnd len="med" w="med" type="none"/>
          </a:ln>
        </p:spPr>
      </p:cxnSp>
      <p:cxnSp>
        <p:nvCxnSpPr>
          <p:cNvPr id="247" name="Google Shape;247;p15"/>
          <p:cNvCxnSpPr/>
          <p:nvPr/>
        </p:nvCxnSpPr>
        <p:spPr>
          <a:xfrm>
            <a:off x="5935575" y="1068100"/>
            <a:ext cx="1688700" cy="0"/>
          </a:xfrm>
          <a:prstGeom prst="straightConnector1">
            <a:avLst/>
          </a:prstGeom>
          <a:noFill/>
          <a:ln cap="flat" cmpd="sng" w="38100">
            <a:solidFill>
              <a:schemeClr val="dk2"/>
            </a:solidFill>
            <a:prstDash val="solid"/>
            <a:round/>
            <a:headEnd len="med" w="med" type="none"/>
            <a:tailEnd len="med" w="med" type="none"/>
          </a:ln>
        </p:spPr>
      </p:cxnSp>
      <p:cxnSp>
        <p:nvCxnSpPr>
          <p:cNvPr id="248" name="Google Shape;248;p15"/>
          <p:cNvCxnSpPr/>
          <p:nvPr/>
        </p:nvCxnSpPr>
        <p:spPr>
          <a:xfrm>
            <a:off x="4246875" y="2002400"/>
            <a:ext cx="3900" cy="2038200"/>
          </a:xfrm>
          <a:prstGeom prst="straightConnector1">
            <a:avLst/>
          </a:prstGeom>
          <a:noFill/>
          <a:ln cap="flat" cmpd="sng" w="38100">
            <a:solidFill>
              <a:schemeClr val="dk2"/>
            </a:solidFill>
            <a:prstDash val="solid"/>
            <a:round/>
            <a:headEnd len="med" w="med" type="none"/>
            <a:tailEnd len="med" w="med" type="none"/>
          </a:ln>
        </p:spPr>
      </p:cxnSp>
      <p:cxnSp>
        <p:nvCxnSpPr>
          <p:cNvPr id="249" name="Google Shape;249;p15"/>
          <p:cNvCxnSpPr/>
          <p:nvPr/>
        </p:nvCxnSpPr>
        <p:spPr>
          <a:xfrm>
            <a:off x="5935575" y="1068100"/>
            <a:ext cx="29400" cy="1383900"/>
          </a:xfrm>
          <a:prstGeom prst="straightConnector1">
            <a:avLst/>
          </a:prstGeom>
          <a:noFill/>
          <a:ln cap="flat" cmpd="sng" w="38100">
            <a:solidFill>
              <a:schemeClr val="dk2"/>
            </a:solidFill>
            <a:prstDash val="solid"/>
            <a:round/>
            <a:headEnd len="med" w="med" type="none"/>
            <a:tailEnd len="med" w="med" type="none"/>
          </a:ln>
        </p:spPr>
      </p:cxnSp>
      <p:cxnSp>
        <p:nvCxnSpPr>
          <p:cNvPr id="250" name="Google Shape;250;p15"/>
          <p:cNvCxnSpPr/>
          <p:nvPr/>
        </p:nvCxnSpPr>
        <p:spPr>
          <a:xfrm>
            <a:off x="4276275" y="3386300"/>
            <a:ext cx="3465900" cy="0"/>
          </a:xfrm>
          <a:prstGeom prst="straightConnector1">
            <a:avLst/>
          </a:prstGeom>
          <a:noFill/>
          <a:ln cap="flat" cmpd="sng" w="38100">
            <a:solidFill>
              <a:schemeClr val="dk2"/>
            </a:solidFill>
            <a:prstDash val="solid"/>
            <a:round/>
            <a:headEnd len="med" w="med" type="none"/>
            <a:tailEnd len="med" w="med" type="none"/>
          </a:ln>
        </p:spPr>
      </p:cxnSp>
      <p:cxnSp>
        <p:nvCxnSpPr>
          <p:cNvPr id="251" name="Google Shape;251;p15"/>
          <p:cNvCxnSpPr/>
          <p:nvPr/>
        </p:nvCxnSpPr>
        <p:spPr>
          <a:xfrm>
            <a:off x="5964975" y="2452000"/>
            <a:ext cx="1703700" cy="9300"/>
          </a:xfrm>
          <a:prstGeom prst="straightConnector1">
            <a:avLst/>
          </a:prstGeom>
          <a:noFill/>
          <a:ln cap="flat" cmpd="sng" w="38100">
            <a:solidFill>
              <a:schemeClr val="dk2"/>
            </a:solidFill>
            <a:prstDash val="solid"/>
            <a:round/>
            <a:headEnd len="med" w="med" type="none"/>
            <a:tailEnd len="med" w="med" type="none"/>
          </a:ln>
        </p:spPr>
      </p:cxnSp>
      <p:sp>
        <p:nvSpPr>
          <p:cNvPr id="252" name="Google Shape;252;p15"/>
          <p:cNvSpPr txBox="1"/>
          <p:nvPr/>
        </p:nvSpPr>
        <p:spPr>
          <a:xfrm>
            <a:off x="7801175" y="4794350"/>
            <a:ext cx="13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ibre Franklin"/>
                <a:ea typeface="Libre Franklin"/>
                <a:cs typeface="Libre Franklin"/>
                <a:sym typeface="Libre Franklin"/>
              </a:rPr>
              <a:t>Domestic Cat</a:t>
            </a:r>
            <a:endParaRPr>
              <a:latin typeface="Libre Franklin"/>
              <a:ea typeface="Libre Franklin"/>
              <a:cs typeface="Libre Franklin"/>
              <a:sym typeface="Libre Franklin"/>
            </a:endParaRPr>
          </a:p>
        </p:txBody>
      </p:sp>
      <p:sp>
        <p:nvSpPr>
          <p:cNvPr id="253" name="Google Shape;253;p15"/>
          <p:cNvSpPr txBox="1"/>
          <p:nvPr/>
        </p:nvSpPr>
        <p:spPr>
          <a:xfrm>
            <a:off x="7742175" y="3186200"/>
            <a:ext cx="13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ibre Franklin"/>
                <a:ea typeface="Libre Franklin"/>
                <a:cs typeface="Libre Franklin"/>
                <a:sym typeface="Libre Franklin"/>
              </a:rPr>
              <a:t>Tiger</a:t>
            </a:r>
            <a:endParaRPr>
              <a:latin typeface="Libre Franklin"/>
              <a:ea typeface="Libre Franklin"/>
              <a:cs typeface="Libre Franklin"/>
              <a:sym typeface="Libre Franklin"/>
            </a:endParaRPr>
          </a:p>
        </p:txBody>
      </p:sp>
      <p:sp>
        <p:nvSpPr>
          <p:cNvPr id="254" name="Google Shape;254;p15"/>
          <p:cNvSpPr txBox="1"/>
          <p:nvPr/>
        </p:nvSpPr>
        <p:spPr>
          <a:xfrm>
            <a:off x="7624275" y="2256550"/>
            <a:ext cx="13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ibre Franklin"/>
                <a:ea typeface="Libre Franklin"/>
                <a:cs typeface="Libre Franklin"/>
                <a:sym typeface="Libre Franklin"/>
              </a:rPr>
              <a:t>Leopard</a:t>
            </a:r>
            <a:endParaRPr>
              <a:latin typeface="Libre Franklin"/>
              <a:ea typeface="Libre Franklin"/>
              <a:cs typeface="Libre Franklin"/>
              <a:sym typeface="Libre Franklin"/>
            </a:endParaRPr>
          </a:p>
        </p:txBody>
      </p:sp>
      <p:sp>
        <p:nvSpPr>
          <p:cNvPr id="255" name="Google Shape;255;p15"/>
          <p:cNvSpPr txBox="1"/>
          <p:nvPr/>
        </p:nvSpPr>
        <p:spPr>
          <a:xfrm>
            <a:off x="7624275" y="868000"/>
            <a:ext cx="13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ibre Franklin"/>
                <a:ea typeface="Libre Franklin"/>
                <a:cs typeface="Libre Franklin"/>
                <a:sym typeface="Libre Franklin"/>
              </a:rPr>
              <a:t>Lion</a:t>
            </a:r>
            <a:endParaRPr>
              <a:latin typeface="Libre Franklin"/>
              <a:ea typeface="Libre Franklin"/>
              <a:cs typeface="Libre Franklin"/>
              <a:sym typeface="Libre Franklin"/>
            </a:endParaRPr>
          </a:p>
        </p:txBody>
      </p:sp>
      <p:sp>
        <p:nvSpPr>
          <p:cNvPr id="256" name="Google Shape;256;p15"/>
          <p:cNvSpPr/>
          <p:nvPr/>
        </p:nvSpPr>
        <p:spPr>
          <a:xfrm>
            <a:off x="675525" y="3445150"/>
            <a:ext cx="223200" cy="2349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7" name="Google Shape;257;p15"/>
          <p:cNvCxnSpPr/>
          <p:nvPr/>
        </p:nvCxnSpPr>
        <p:spPr>
          <a:xfrm>
            <a:off x="1791600" y="5971025"/>
            <a:ext cx="5668500" cy="14700"/>
          </a:xfrm>
          <a:prstGeom prst="straightConnector1">
            <a:avLst/>
          </a:prstGeom>
          <a:noFill/>
          <a:ln cap="flat" cmpd="sng" w="38100">
            <a:solidFill>
              <a:schemeClr val="dk2"/>
            </a:solidFill>
            <a:prstDash val="solid"/>
            <a:round/>
            <a:headEnd len="med" w="med" type="none"/>
            <a:tailEnd len="med" w="med" type="triangle"/>
          </a:ln>
        </p:spPr>
      </p:cxnSp>
      <p:sp>
        <p:nvSpPr>
          <p:cNvPr id="258" name="Google Shape;258;p15"/>
          <p:cNvSpPr txBox="1"/>
          <p:nvPr/>
        </p:nvSpPr>
        <p:spPr>
          <a:xfrm>
            <a:off x="443025" y="5778275"/>
            <a:ext cx="134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Libre Franklin"/>
                <a:ea typeface="Libre Franklin"/>
                <a:cs typeface="Libre Franklin"/>
                <a:sym typeface="Libre Franklin"/>
              </a:rPr>
              <a:t>Ancestor</a:t>
            </a:r>
            <a:endParaRPr>
              <a:latin typeface="Libre Franklin"/>
              <a:ea typeface="Libre Franklin"/>
              <a:cs typeface="Libre Franklin"/>
              <a:sym typeface="Libre Franklin"/>
            </a:endParaRPr>
          </a:p>
        </p:txBody>
      </p:sp>
      <p:sp>
        <p:nvSpPr>
          <p:cNvPr id="259" name="Google Shape;259;p15"/>
          <p:cNvSpPr txBox="1"/>
          <p:nvPr/>
        </p:nvSpPr>
        <p:spPr>
          <a:xfrm>
            <a:off x="7558200" y="5778275"/>
            <a:ext cx="158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Libre Franklin"/>
                <a:ea typeface="Libre Franklin"/>
                <a:cs typeface="Libre Franklin"/>
                <a:sym typeface="Libre Franklin"/>
              </a:rPr>
              <a:t>Current Species</a:t>
            </a:r>
            <a:endParaRPr>
              <a:latin typeface="Libre Franklin"/>
              <a:ea typeface="Libre Franklin"/>
              <a:cs typeface="Libre Franklin"/>
              <a:sym typeface="Libre Franklin"/>
            </a:endParaRPr>
          </a:p>
        </p:txBody>
      </p:sp>
      <p:sp>
        <p:nvSpPr>
          <p:cNvPr id="260" name="Google Shape;260;p15"/>
          <p:cNvSpPr/>
          <p:nvPr/>
        </p:nvSpPr>
        <p:spPr>
          <a:xfrm>
            <a:off x="4149975" y="2652175"/>
            <a:ext cx="223200" cy="2349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5838675" y="1884950"/>
            <a:ext cx="223200" cy="2349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2" name="Google Shape;262;p15"/>
          <p:cNvCxnSpPr/>
          <p:nvPr/>
        </p:nvCxnSpPr>
        <p:spPr>
          <a:xfrm>
            <a:off x="4246875" y="4017875"/>
            <a:ext cx="1688700" cy="0"/>
          </a:xfrm>
          <a:prstGeom prst="straightConnector1">
            <a:avLst/>
          </a:prstGeom>
          <a:noFill/>
          <a:ln cap="flat" cmpd="sng" w="38100">
            <a:solidFill>
              <a:schemeClr val="dk2"/>
            </a:solidFill>
            <a:prstDash val="solid"/>
            <a:round/>
            <a:headEnd len="med" w="med" type="none"/>
            <a:tailEnd len="med" w="med" type="none"/>
          </a:ln>
        </p:spPr>
      </p:cxnSp>
      <p:sp>
        <p:nvSpPr>
          <p:cNvPr id="263" name="Google Shape;263;p15"/>
          <p:cNvSpPr/>
          <p:nvPr/>
        </p:nvSpPr>
        <p:spPr>
          <a:xfrm>
            <a:off x="5838675" y="3927988"/>
            <a:ext cx="223200" cy="234900"/>
          </a:xfrm>
          <a:prstGeom prst="ellipse">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15"/>
          <p:cNvPicPr preferRelativeResize="0"/>
          <p:nvPr/>
        </p:nvPicPr>
        <p:blipFill>
          <a:blip r:embed="rId3">
            <a:alphaModFix/>
          </a:blip>
          <a:stretch>
            <a:fillRect/>
          </a:stretch>
        </p:blipFill>
        <p:spPr>
          <a:xfrm>
            <a:off x="5838675" y="3565463"/>
            <a:ext cx="1242475" cy="124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5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cxnSp>
        <p:nvCxnSpPr>
          <p:cNvPr id="270" name="Google Shape;270;g10465c1bac1_0_27"/>
          <p:cNvCxnSpPr/>
          <p:nvPr/>
        </p:nvCxnSpPr>
        <p:spPr>
          <a:xfrm>
            <a:off x="2441400" y="5976825"/>
            <a:ext cx="2950800" cy="27000"/>
          </a:xfrm>
          <a:prstGeom prst="straightConnector1">
            <a:avLst/>
          </a:prstGeom>
          <a:noFill/>
          <a:ln cap="flat" cmpd="sng" w="38100">
            <a:solidFill>
              <a:schemeClr val="dk2"/>
            </a:solidFill>
            <a:prstDash val="solid"/>
            <a:round/>
            <a:headEnd len="med" w="med" type="none"/>
            <a:tailEnd len="med" w="med" type="triangle"/>
          </a:ln>
        </p:spPr>
      </p:cxnSp>
      <p:sp>
        <p:nvSpPr>
          <p:cNvPr id="271" name="Google Shape;271;g10465c1bac1_0_27"/>
          <p:cNvSpPr txBox="1"/>
          <p:nvPr/>
        </p:nvSpPr>
        <p:spPr>
          <a:xfrm>
            <a:off x="896050" y="5778275"/>
            <a:ext cx="1342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Libre Franklin"/>
                <a:ea typeface="Libre Franklin"/>
                <a:cs typeface="Libre Franklin"/>
                <a:sym typeface="Libre Franklin"/>
              </a:rPr>
              <a:t>Ancestor</a:t>
            </a:r>
            <a:endParaRPr>
              <a:latin typeface="Libre Franklin"/>
              <a:ea typeface="Libre Franklin"/>
              <a:cs typeface="Libre Franklin"/>
              <a:sym typeface="Libre Franklin"/>
            </a:endParaRPr>
          </a:p>
        </p:txBody>
      </p:sp>
      <p:sp>
        <p:nvSpPr>
          <p:cNvPr id="272" name="Google Shape;272;g10465c1bac1_0_27"/>
          <p:cNvSpPr txBox="1"/>
          <p:nvPr/>
        </p:nvSpPr>
        <p:spPr>
          <a:xfrm>
            <a:off x="5483275" y="5790225"/>
            <a:ext cx="1585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Libre Franklin"/>
                <a:ea typeface="Libre Franklin"/>
                <a:cs typeface="Libre Franklin"/>
                <a:sym typeface="Libre Franklin"/>
              </a:rPr>
              <a:t>Current Species</a:t>
            </a:r>
            <a:endParaRPr>
              <a:latin typeface="Libre Franklin"/>
              <a:ea typeface="Libre Franklin"/>
              <a:cs typeface="Libre Franklin"/>
              <a:sym typeface="Libre Franklin"/>
            </a:endParaRPr>
          </a:p>
        </p:txBody>
      </p:sp>
      <p:pic>
        <p:nvPicPr>
          <p:cNvPr id="273" name="Google Shape;273;g10465c1bac1_0_27"/>
          <p:cNvPicPr preferRelativeResize="0"/>
          <p:nvPr/>
        </p:nvPicPr>
        <p:blipFill>
          <a:blip r:embed="rId3">
            <a:alphaModFix/>
          </a:blip>
          <a:stretch>
            <a:fillRect/>
          </a:stretch>
        </p:blipFill>
        <p:spPr>
          <a:xfrm>
            <a:off x="2238850" y="112050"/>
            <a:ext cx="4774012" cy="5666226"/>
          </a:xfrm>
          <a:prstGeom prst="rect">
            <a:avLst/>
          </a:prstGeom>
          <a:noFill/>
          <a:ln>
            <a:noFill/>
          </a:ln>
        </p:spPr>
      </p:pic>
      <p:sp>
        <p:nvSpPr>
          <p:cNvPr id="274" name="Google Shape;274;g10465c1bac1_0_27"/>
          <p:cNvSpPr/>
          <p:nvPr/>
        </p:nvSpPr>
        <p:spPr>
          <a:xfrm>
            <a:off x="4960950" y="4198200"/>
            <a:ext cx="1845900" cy="1669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10465c1bac1_0_27"/>
          <p:cNvSpPr/>
          <p:nvPr/>
        </p:nvSpPr>
        <p:spPr>
          <a:xfrm>
            <a:off x="4572000" y="3429000"/>
            <a:ext cx="2196300" cy="23292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10465c1bac1_0_27"/>
          <p:cNvSpPr/>
          <p:nvPr/>
        </p:nvSpPr>
        <p:spPr>
          <a:xfrm>
            <a:off x="4896550" y="4662263"/>
            <a:ext cx="223200" cy="234900"/>
          </a:xfrm>
          <a:prstGeom prst="ellipse">
            <a:avLst/>
          </a:prstGeom>
          <a:solidFill>
            <a:srgbClr val="FF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000"/>
                                        <p:tgtEl>
                                          <p:spTgt spid="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Diagram, schematic&#10;&#10;Description automatically generated" id="282" name="Google Shape;282;g102c7e233ac_0_0"/>
          <p:cNvPicPr preferRelativeResize="0"/>
          <p:nvPr/>
        </p:nvPicPr>
        <p:blipFill rotWithShape="1">
          <a:blip r:embed="rId3">
            <a:alphaModFix/>
          </a:blip>
          <a:srcRect b="0" l="0" r="0" t="0"/>
          <a:stretch/>
        </p:blipFill>
        <p:spPr>
          <a:xfrm>
            <a:off x="1677881" y="315685"/>
            <a:ext cx="6898581" cy="6226630"/>
          </a:xfrm>
          <a:prstGeom prst="rect">
            <a:avLst/>
          </a:prstGeom>
          <a:noFill/>
          <a:ln>
            <a:noFill/>
          </a:ln>
        </p:spPr>
      </p:pic>
      <p:pic>
        <p:nvPicPr>
          <p:cNvPr descr="Checkmark with solid fill" id="283" name="Google Shape;283;g102c7e233ac_0_0"/>
          <p:cNvPicPr preferRelativeResize="0"/>
          <p:nvPr/>
        </p:nvPicPr>
        <p:blipFill rotWithShape="1">
          <a:blip r:embed="rId4">
            <a:alphaModFix/>
          </a:blip>
          <a:srcRect b="0" l="0" r="0" t="0"/>
          <a:stretch/>
        </p:blipFill>
        <p:spPr>
          <a:xfrm>
            <a:off x="7369628" y="239484"/>
            <a:ext cx="598715" cy="598715"/>
          </a:xfrm>
          <a:prstGeom prst="rect">
            <a:avLst/>
          </a:prstGeom>
          <a:noFill/>
          <a:ln>
            <a:noFill/>
          </a:ln>
        </p:spPr>
      </p:pic>
      <p:pic>
        <p:nvPicPr>
          <p:cNvPr descr="Checkmark with solid fill" id="284" name="Google Shape;284;g102c7e233ac_0_0"/>
          <p:cNvPicPr preferRelativeResize="0"/>
          <p:nvPr/>
        </p:nvPicPr>
        <p:blipFill rotWithShape="1">
          <a:blip r:embed="rId4">
            <a:alphaModFix/>
          </a:blip>
          <a:srcRect b="0" l="0" r="0" t="0"/>
          <a:stretch/>
        </p:blipFill>
        <p:spPr>
          <a:xfrm>
            <a:off x="6596742" y="538841"/>
            <a:ext cx="598715" cy="598715"/>
          </a:xfrm>
          <a:prstGeom prst="rect">
            <a:avLst/>
          </a:prstGeom>
          <a:noFill/>
          <a:ln>
            <a:noFill/>
          </a:ln>
        </p:spPr>
      </p:pic>
      <p:pic>
        <p:nvPicPr>
          <p:cNvPr descr="Checkmark with solid fill" id="285" name="Google Shape;285;g102c7e233ac_0_0"/>
          <p:cNvPicPr preferRelativeResize="0"/>
          <p:nvPr/>
        </p:nvPicPr>
        <p:blipFill rotWithShape="1">
          <a:blip r:embed="rId4">
            <a:alphaModFix/>
          </a:blip>
          <a:srcRect b="0" l="0" r="0" t="0"/>
          <a:stretch/>
        </p:blipFill>
        <p:spPr>
          <a:xfrm>
            <a:off x="7369627" y="1616527"/>
            <a:ext cx="598715" cy="598715"/>
          </a:xfrm>
          <a:prstGeom prst="rect">
            <a:avLst/>
          </a:prstGeom>
          <a:noFill/>
          <a:ln>
            <a:noFill/>
          </a:ln>
        </p:spPr>
      </p:pic>
      <p:pic>
        <p:nvPicPr>
          <p:cNvPr descr="Close with solid fill" id="286" name="Google Shape;286;g102c7e233ac_0_0"/>
          <p:cNvPicPr preferRelativeResize="0"/>
          <p:nvPr/>
        </p:nvPicPr>
        <p:blipFill rotWithShape="1">
          <a:blip r:embed="rId5">
            <a:alphaModFix/>
          </a:blip>
          <a:srcRect b="0" l="0" r="0" t="0"/>
          <a:stretch/>
        </p:blipFill>
        <p:spPr>
          <a:xfrm>
            <a:off x="6462150" y="2073725"/>
            <a:ext cx="598716" cy="598716"/>
          </a:xfrm>
          <a:prstGeom prst="rect">
            <a:avLst/>
          </a:prstGeom>
          <a:noFill/>
          <a:ln>
            <a:noFill/>
          </a:ln>
        </p:spPr>
      </p:pic>
      <p:sp>
        <p:nvSpPr>
          <p:cNvPr id="287" name="Google Shape;287;g102c7e233ac_0_0"/>
          <p:cNvSpPr/>
          <p:nvPr/>
        </p:nvSpPr>
        <p:spPr>
          <a:xfrm>
            <a:off x="5127171" y="538841"/>
            <a:ext cx="1219200" cy="243600"/>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8" name="Google Shape;288;g102c7e233ac_0_0"/>
          <p:cNvSpPr/>
          <p:nvPr/>
        </p:nvSpPr>
        <p:spPr>
          <a:xfrm>
            <a:off x="5127171" y="858521"/>
            <a:ext cx="1219200" cy="243600"/>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9" name="Google Shape;289;g102c7e233ac_0_0"/>
          <p:cNvSpPr/>
          <p:nvPr/>
        </p:nvSpPr>
        <p:spPr>
          <a:xfrm>
            <a:off x="5132641" y="1874881"/>
            <a:ext cx="1219200" cy="243600"/>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90" name="Google Shape;290;g102c7e233ac_0_0"/>
          <p:cNvSpPr/>
          <p:nvPr/>
        </p:nvSpPr>
        <p:spPr>
          <a:xfrm>
            <a:off x="5132641" y="2194561"/>
            <a:ext cx="1219200" cy="243600"/>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Attendance </a:t>
            </a:r>
            <a:endParaRPr/>
          </a:p>
        </p:txBody>
      </p:sp>
      <p:pic>
        <p:nvPicPr>
          <p:cNvPr descr="Qr code&#10;&#10;Description automatically generated" id="110" name="Google Shape;110;p2"/>
          <p:cNvPicPr preferRelativeResize="0"/>
          <p:nvPr/>
        </p:nvPicPr>
        <p:blipFill rotWithShape="1">
          <a:blip r:embed="rId3">
            <a:alphaModFix/>
          </a:blip>
          <a:srcRect b="0" l="0" r="0" t="0"/>
          <a:stretch/>
        </p:blipFill>
        <p:spPr>
          <a:xfrm>
            <a:off x="2663687" y="1545536"/>
            <a:ext cx="4432852" cy="44328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Diagram, schematic&#10;&#10;Description automatically generated" id="296" name="Google Shape;296;p16"/>
          <p:cNvPicPr preferRelativeResize="0"/>
          <p:nvPr/>
        </p:nvPicPr>
        <p:blipFill rotWithShape="1">
          <a:blip r:embed="rId3">
            <a:alphaModFix/>
          </a:blip>
          <a:srcRect b="50000" l="0" r="0" t="0"/>
          <a:stretch/>
        </p:blipFill>
        <p:spPr>
          <a:xfrm>
            <a:off x="286074" y="1428931"/>
            <a:ext cx="8863630" cy="4000138"/>
          </a:xfrm>
          <a:prstGeom prst="rect">
            <a:avLst/>
          </a:prstGeom>
          <a:noFill/>
          <a:ln>
            <a:noFill/>
          </a:ln>
        </p:spPr>
      </p:pic>
      <p:pic>
        <p:nvPicPr>
          <p:cNvPr descr="Checkmark with solid fill" id="297" name="Google Shape;297;p16"/>
          <p:cNvPicPr preferRelativeResize="0"/>
          <p:nvPr/>
        </p:nvPicPr>
        <p:blipFill rotWithShape="1">
          <a:blip r:embed="rId4">
            <a:alphaModFix/>
          </a:blip>
          <a:srcRect b="0" l="0" r="0" t="0"/>
          <a:stretch/>
        </p:blipFill>
        <p:spPr>
          <a:xfrm>
            <a:off x="7703381" y="1292373"/>
            <a:ext cx="769258" cy="769258"/>
          </a:xfrm>
          <a:prstGeom prst="rect">
            <a:avLst/>
          </a:prstGeom>
          <a:noFill/>
          <a:ln>
            <a:noFill/>
          </a:ln>
        </p:spPr>
      </p:pic>
      <p:pic>
        <p:nvPicPr>
          <p:cNvPr descr="Checkmark with solid fill" id="298" name="Google Shape;298;p16"/>
          <p:cNvPicPr preferRelativeResize="0"/>
          <p:nvPr/>
        </p:nvPicPr>
        <p:blipFill rotWithShape="1">
          <a:blip r:embed="rId4">
            <a:alphaModFix/>
          </a:blip>
          <a:srcRect b="0" l="0" r="0" t="0"/>
          <a:stretch/>
        </p:blipFill>
        <p:spPr>
          <a:xfrm>
            <a:off x="6596514" y="1640528"/>
            <a:ext cx="769258" cy="769258"/>
          </a:xfrm>
          <a:prstGeom prst="rect">
            <a:avLst/>
          </a:prstGeom>
          <a:noFill/>
          <a:ln>
            <a:noFill/>
          </a:ln>
        </p:spPr>
      </p:pic>
      <p:pic>
        <p:nvPicPr>
          <p:cNvPr descr="Checkmark with solid fill" id="299" name="Google Shape;299;p16"/>
          <p:cNvPicPr preferRelativeResize="0"/>
          <p:nvPr/>
        </p:nvPicPr>
        <p:blipFill rotWithShape="1">
          <a:blip r:embed="rId4">
            <a:alphaModFix/>
          </a:blip>
          <a:srcRect b="0" l="0" r="0" t="0"/>
          <a:stretch/>
        </p:blipFill>
        <p:spPr>
          <a:xfrm>
            <a:off x="7799344" y="3044371"/>
            <a:ext cx="769258" cy="769258"/>
          </a:xfrm>
          <a:prstGeom prst="rect">
            <a:avLst/>
          </a:prstGeom>
          <a:noFill/>
          <a:ln>
            <a:noFill/>
          </a:ln>
        </p:spPr>
      </p:pic>
      <p:pic>
        <p:nvPicPr>
          <p:cNvPr descr="Close with solid fill" id="300" name="Google Shape;300;p16"/>
          <p:cNvPicPr preferRelativeResize="0"/>
          <p:nvPr/>
        </p:nvPicPr>
        <p:blipFill rotWithShape="1">
          <a:blip r:embed="rId5">
            <a:alphaModFix/>
          </a:blip>
          <a:srcRect b="0" l="0" r="0" t="0"/>
          <a:stretch/>
        </p:blipFill>
        <p:spPr>
          <a:xfrm>
            <a:off x="6519400" y="3553999"/>
            <a:ext cx="769259" cy="769259"/>
          </a:xfrm>
          <a:prstGeom prst="rect">
            <a:avLst/>
          </a:prstGeom>
          <a:noFill/>
          <a:ln>
            <a:noFill/>
          </a:ln>
        </p:spPr>
      </p:pic>
      <p:sp>
        <p:nvSpPr>
          <p:cNvPr id="301" name="Google Shape;301;p16"/>
          <p:cNvSpPr/>
          <p:nvPr/>
        </p:nvSpPr>
        <p:spPr>
          <a:xfrm>
            <a:off x="4833272" y="3429000"/>
            <a:ext cx="1362597" cy="312834"/>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2" name="Google Shape;302;p16"/>
          <p:cNvSpPr/>
          <p:nvPr/>
        </p:nvSpPr>
        <p:spPr>
          <a:xfrm>
            <a:off x="4717889" y="1673704"/>
            <a:ext cx="1362597" cy="312834"/>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3" name="Google Shape;303;p16"/>
          <p:cNvSpPr/>
          <p:nvPr/>
        </p:nvSpPr>
        <p:spPr>
          <a:xfrm>
            <a:off x="4961140" y="3004342"/>
            <a:ext cx="1362597" cy="312834"/>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4" name="Google Shape;304;p16"/>
          <p:cNvSpPr/>
          <p:nvPr/>
        </p:nvSpPr>
        <p:spPr>
          <a:xfrm>
            <a:off x="4808492" y="3854863"/>
            <a:ext cx="1362597" cy="312834"/>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05" name="Google Shape;305;p16"/>
          <p:cNvSpPr txBox="1"/>
          <p:nvPr/>
        </p:nvSpPr>
        <p:spPr>
          <a:xfrm>
            <a:off x="2820286" y="1086530"/>
            <a:ext cx="4258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1</a:t>
            </a:r>
            <a:endParaRPr/>
          </a:p>
        </p:txBody>
      </p:sp>
      <p:sp>
        <p:nvSpPr>
          <p:cNvPr id="306" name="Google Shape;306;p16"/>
          <p:cNvSpPr txBox="1"/>
          <p:nvPr/>
        </p:nvSpPr>
        <p:spPr>
          <a:xfrm>
            <a:off x="2162857" y="1455862"/>
            <a:ext cx="4258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2</a:t>
            </a:r>
            <a:endParaRPr/>
          </a:p>
        </p:txBody>
      </p:sp>
      <p:sp>
        <p:nvSpPr>
          <p:cNvPr id="307" name="Google Shape;307;p16"/>
          <p:cNvSpPr txBox="1"/>
          <p:nvPr/>
        </p:nvSpPr>
        <p:spPr>
          <a:xfrm>
            <a:off x="1854777" y="1937739"/>
            <a:ext cx="4258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3</a:t>
            </a:r>
            <a:endParaRPr/>
          </a:p>
        </p:txBody>
      </p:sp>
      <p:sp>
        <p:nvSpPr>
          <p:cNvPr id="308" name="Google Shape;308;p16"/>
          <p:cNvSpPr txBox="1"/>
          <p:nvPr/>
        </p:nvSpPr>
        <p:spPr>
          <a:xfrm>
            <a:off x="1473777" y="2533548"/>
            <a:ext cx="42581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Libre Franklin"/>
                <a:ea typeface="Libre Franklin"/>
                <a:cs typeface="Libre Franklin"/>
                <a:sym typeface="Libre Franklin"/>
              </a:rPr>
              <a:t>4</a:t>
            </a:r>
            <a:endParaRPr/>
          </a:p>
        </p:txBody>
      </p:sp>
      <p:cxnSp>
        <p:nvCxnSpPr>
          <p:cNvPr id="309" name="Google Shape;309;p16"/>
          <p:cNvCxnSpPr/>
          <p:nvPr/>
        </p:nvCxnSpPr>
        <p:spPr>
          <a:xfrm>
            <a:off x="3163364" y="1407917"/>
            <a:ext cx="1425963" cy="570559"/>
          </a:xfrm>
          <a:prstGeom prst="straightConnector1">
            <a:avLst/>
          </a:prstGeom>
          <a:noFill/>
          <a:ln cap="flat" cmpd="sng" w="34925">
            <a:solidFill>
              <a:schemeClr val="dk1"/>
            </a:solidFill>
            <a:prstDash val="solid"/>
            <a:round/>
            <a:headEnd len="sm" w="sm" type="none"/>
            <a:tailEnd len="sm" w="sm" type="none"/>
          </a:ln>
        </p:spPr>
      </p:cxnSp>
      <p:cxnSp>
        <p:nvCxnSpPr>
          <p:cNvPr id="310" name="Google Shape;310;p16"/>
          <p:cNvCxnSpPr/>
          <p:nvPr/>
        </p:nvCxnSpPr>
        <p:spPr>
          <a:xfrm>
            <a:off x="2421295" y="1735569"/>
            <a:ext cx="1914214" cy="755260"/>
          </a:xfrm>
          <a:prstGeom prst="straightConnector1">
            <a:avLst/>
          </a:prstGeom>
          <a:noFill/>
          <a:ln cap="flat" cmpd="sng" w="34925">
            <a:solidFill>
              <a:schemeClr val="dk1"/>
            </a:solidFill>
            <a:prstDash val="solid"/>
            <a:round/>
            <a:headEnd len="sm" w="sm" type="none"/>
            <a:tailEnd len="sm" w="sm" type="none"/>
          </a:ln>
        </p:spPr>
      </p:cxnSp>
      <p:cxnSp>
        <p:nvCxnSpPr>
          <p:cNvPr id="311" name="Google Shape;311;p16"/>
          <p:cNvCxnSpPr/>
          <p:nvPr/>
        </p:nvCxnSpPr>
        <p:spPr>
          <a:xfrm>
            <a:off x="2100578" y="2202204"/>
            <a:ext cx="2166967" cy="802138"/>
          </a:xfrm>
          <a:prstGeom prst="straightConnector1">
            <a:avLst/>
          </a:prstGeom>
          <a:noFill/>
          <a:ln cap="flat" cmpd="sng" w="34925">
            <a:solidFill>
              <a:schemeClr val="dk1"/>
            </a:solidFill>
            <a:prstDash val="solid"/>
            <a:round/>
            <a:headEnd len="sm" w="sm" type="none"/>
            <a:tailEnd len="sm" w="sm" type="none"/>
          </a:ln>
        </p:spPr>
      </p:cxnSp>
      <p:cxnSp>
        <p:nvCxnSpPr>
          <p:cNvPr id="312" name="Google Shape;312;p16"/>
          <p:cNvCxnSpPr/>
          <p:nvPr/>
        </p:nvCxnSpPr>
        <p:spPr>
          <a:xfrm>
            <a:off x="1707598" y="2765734"/>
            <a:ext cx="2071819" cy="766963"/>
          </a:xfrm>
          <a:prstGeom prst="straightConnector1">
            <a:avLst/>
          </a:prstGeom>
          <a:noFill/>
          <a:ln cap="flat" cmpd="sng" w="34925">
            <a:solidFill>
              <a:schemeClr val="dk1"/>
            </a:solidFill>
            <a:prstDash val="solid"/>
            <a:round/>
            <a:headEnd len="sm" w="sm" type="none"/>
            <a:tailEnd len="sm" w="sm" type="none"/>
          </a:ln>
        </p:spPr>
      </p:cxnSp>
      <p:pic>
        <p:nvPicPr>
          <p:cNvPr descr="Checkmark with solid fill" id="313" name="Google Shape;313;p16"/>
          <p:cNvPicPr preferRelativeResize="0"/>
          <p:nvPr/>
        </p:nvPicPr>
        <p:blipFill rotWithShape="1">
          <a:blip r:embed="rId4">
            <a:alphaModFix/>
          </a:blip>
          <a:srcRect b="0" l="0" r="0" t="0"/>
          <a:stretch/>
        </p:blipFill>
        <p:spPr>
          <a:xfrm>
            <a:off x="7791197" y="2186630"/>
            <a:ext cx="769258" cy="769258"/>
          </a:xfrm>
          <a:prstGeom prst="rect">
            <a:avLst/>
          </a:prstGeom>
          <a:noFill/>
          <a:ln>
            <a:noFill/>
          </a:ln>
        </p:spPr>
      </p:pic>
      <p:pic>
        <p:nvPicPr>
          <p:cNvPr descr="Checkmark with solid fill" id="314" name="Google Shape;314;p16"/>
          <p:cNvPicPr preferRelativeResize="0"/>
          <p:nvPr/>
        </p:nvPicPr>
        <p:blipFill rotWithShape="1">
          <a:blip r:embed="rId4">
            <a:alphaModFix/>
          </a:blip>
          <a:srcRect b="0" l="0" r="0" t="0"/>
          <a:stretch/>
        </p:blipFill>
        <p:spPr>
          <a:xfrm>
            <a:off x="6777975" y="2659742"/>
            <a:ext cx="769258" cy="769258"/>
          </a:xfrm>
          <a:prstGeom prst="rect">
            <a:avLst/>
          </a:prstGeom>
          <a:noFill/>
          <a:ln>
            <a:noFill/>
          </a:ln>
        </p:spPr>
      </p:pic>
      <p:sp>
        <p:nvSpPr>
          <p:cNvPr id="315" name="Google Shape;315;p16"/>
          <p:cNvSpPr/>
          <p:nvPr/>
        </p:nvSpPr>
        <p:spPr>
          <a:xfrm>
            <a:off x="4808492" y="2148212"/>
            <a:ext cx="1362597" cy="312834"/>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16" name="Google Shape;316;p16"/>
          <p:cNvSpPr/>
          <p:nvPr/>
        </p:nvSpPr>
        <p:spPr>
          <a:xfrm>
            <a:off x="4927250" y="2593396"/>
            <a:ext cx="1362597" cy="312834"/>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descr="Diagram, schematic&#10;&#10;Description automatically generated" id="322" name="Google Shape;322;p17"/>
          <p:cNvPicPr preferRelativeResize="0"/>
          <p:nvPr/>
        </p:nvPicPr>
        <p:blipFill rotWithShape="1">
          <a:blip r:embed="rId3">
            <a:alphaModFix/>
          </a:blip>
          <a:srcRect b="0" l="0" r="0" t="0"/>
          <a:stretch/>
        </p:blipFill>
        <p:spPr>
          <a:xfrm>
            <a:off x="1677881" y="315685"/>
            <a:ext cx="6898580" cy="6226629"/>
          </a:xfrm>
          <a:prstGeom prst="rect">
            <a:avLst/>
          </a:prstGeom>
          <a:noFill/>
          <a:ln>
            <a:noFill/>
          </a:ln>
        </p:spPr>
      </p:pic>
      <p:pic>
        <p:nvPicPr>
          <p:cNvPr descr="Checkmark with solid fill" id="323" name="Google Shape;323;p17"/>
          <p:cNvPicPr preferRelativeResize="0"/>
          <p:nvPr/>
        </p:nvPicPr>
        <p:blipFill rotWithShape="1">
          <a:blip r:embed="rId4">
            <a:alphaModFix/>
          </a:blip>
          <a:srcRect b="0" l="0" r="0" t="0"/>
          <a:stretch/>
        </p:blipFill>
        <p:spPr>
          <a:xfrm>
            <a:off x="7369628" y="239484"/>
            <a:ext cx="598715" cy="598715"/>
          </a:xfrm>
          <a:prstGeom prst="rect">
            <a:avLst/>
          </a:prstGeom>
          <a:noFill/>
          <a:ln>
            <a:noFill/>
          </a:ln>
        </p:spPr>
      </p:pic>
      <p:pic>
        <p:nvPicPr>
          <p:cNvPr descr="Checkmark with solid fill" id="324" name="Google Shape;324;p17"/>
          <p:cNvPicPr preferRelativeResize="0"/>
          <p:nvPr/>
        </p:nvPicPr>
        <p:blipFill rotWithShape="1">
          <a:blip r:embed="rId4">
            <a:alphaModFix/>
          </a:blip>
          <a:srcRect b="0" l="0" r="0" t="0"/>
          <a:stretch/>
        </p:blipFill>
        <p:spPr>
          <a:xfrm>
            <a:off x="7369627" y="1616527"/>
            <a:ext cx="598715" cy="598715"/>
          </a:xfrm>
          <a:prstGeom prst="rect">
            <a:avLst/>
          </a:prstGeom>
          <a:noFill/>
          <a:ln>
            <a:noFill/>
          </a:ln>
        </p:spPr>
      </p:pic>
      <p:pic>
        <p:nvPicPr>
          <p:cNvPr descr="Close with solid fill" id="325" name="Google Shape;325;p17"/>
          <p:cNvPicPr preferRelativeResize="0"/>
          <p:nvPr/>
        </p:nvPicPr>
        <p:blipFill rotWithShape="1">
          <a:blip r:embed="rId5">
            <a:alphaModFix/>
          </a:blip>
          <a:srcRect b="0" l="0" r="0" t="0"/>
          <a:stretch/>
        </p:blipFill>
        <p:spPr>
          <a:xfrm>
            <a:off x="6462150" y="2073725"/>
            <a:ext cx="598716" cy="598716"/>
          </a:xfrm>
          <a:prstGeom prst="rect">
            <a:avLst/>
          </a:prstGeom>
          <a:noFill/>
          <a:ln>
            <a:noFill/>
          </a:ln>
        </p:spPr>
      </p:pic>
      <p:sp>
        <p:nvSpPr>
          <p:cNvPr id="326" name="Google Shape;326;p17"/>
          <p:cNvSpPr/>
          <p:nvPr/>
        </p:nvSpPr>
        <p:spPr>
          <a:xfrm>
            <a:off x="5127171" y="538841"/>
            <a:ext cx="1219200" cy="243479"/>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7" name="Google Shape;327;p17"/>
          <p:cNvSpPr/>
          <p:nvPr/>
        </p:nvSpPr>
        <p:spPr>
          <a:xfrm>
            <a:off x="5132641" y="1874881"/>
            <a:ext cx="1219200" cy="243479"/>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28" name="Google Shape;328;p17"/>
          <p:cNvSpPr/>
          <p:nvPr/>
        </p:nvSpPr>
        <p:spPr>
          <a:xfrm>
            <a:off x="5132641" y="2194561"/>
            <a:ext cx="1219200" cy="243479"/>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Question Mark with solid fill" id="329" name="Google Shape;329;p17"/>
          <p:cNvPicPr preferRelativeResize="0"/>
          <p:nvPr/>
        </p:nvPicPr>
        <p:blipFill rotWithShape="1">
          <a:blip r:embed="rId6">
            <a:alphaModFix/>
          </a:blip>
          <a:srcRect b="0" l="0" r="0" t="0"/>
          <a:stretch/>
        </p:blipFill>
        <p:spPr>
          <a:xfrm>
            <a:off x="6678748" y="538841"/>
            <a:ext cx="598716" cy="598716"/>
          </a:xfrm>
          <a:prstGeom prst="rect">
            <a:avLst/>
          </a:prstGeom>
          <a:noFill/>
          <a:ln>
            <a:noFill/>
          </a:ln>
        </p:spPr>
      </p:pic>
      <p:pic>
        <p:nvPicPr>
          <p:cNvPr descr="Question Mark with solid fill" id="330" name="Google Shape;330;p17"/>
          <p:cNvPicPr preferRelativeResize="0"/>
          <p:nvPr/>
        </p:nvPicPr>
        <p:blipFill rotWithShape="1">
          <a:blip r:embed="rId6">
            <a:alphaModFix/>
          </a:blip>
          <a:srcRect b="0" l="0" r="0" t="0"/>
          <a:stretch/>
        </p:blipFill>
        <p:spPr>
          <a:xfrm>
            <a:off x="7277464" y="905507"/>
            <a:ext cx="598716" cy="598716"/>
          </a:xfrm>
          <a:prstGeom prst="rect">
            <a:avLst/>
          </a:prstGeom>
          <a:noFill/>
          <a:ln>
            <a:noFill/>
          </a:ln>
        </p:spPr>
      </p:pic>
      <p:pic>
        <p:nvPicPr>
          <p:cNvPr descr="Question Mark with solid fill" id="331" name="Google Shape;331;p17"/>
          <p:cNvPicPr preferRelativeResize="0"/>
          <p:nvPr/>
        </p:nvPicPr>
        <p:blipFill rotWithShape="1">
          <a:blip r:embed="rId6">
            <a:alphaModFix/>
          </a:blip>
          <a:srcRect b="0" l="0" r="0" t="0"/>
          <a:stretch/>
        </p:blipFill>
        <p:spPr>
          <a:xfrm>
            <a:off x="6616531" y="1325154"/>
            <a:ext cx="598716" cy="5987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Diagram, schematic&#10;&#10;Description automatically generated" id="337" name="Google Shape;337;p18"/>
          <p:cNvPicPr preferRelativeResize="0"/>
          <p:nvPr/>
        </p:nvPicPr>
        <p:blipFill rotWithShape="1">
          <a:blip r:embed="rId3">
            <a:alphaModFix/>
          </a:blip>
          <a:srcRect b="0" l="0" r="0" t="0"/>
          <a:stretch/>
        </p:blipFill>
        <p:spPr>
          <a:xfrm>
            <a:off x="1677881" y="315685"/>
            <a:ext cx="6898580" cy="6226629"/>
          </a:xfrm>
          <a:prstGeom prst="rect">
            <a:avLst/>
          </a:prstGeom>
          <a:noFill/>
          <a:ln>
            <a:noFill/>
          </a:ln>
        </p:spPr>
      </p:pic>
      <p:pic>
        <p:nvPicPr>
          <p:cNvPr descr="Checkmark with solid fill" id="338" name="Google Shape;338;p18"/>
          <p:cNvPicPr preferRelativeResize="0"/>
          <p:nvPr/>
        </p:nvPicPr>
        <p:blipFill rotWithShape="1">
          <a:blip r:embed="rId4">
            <a:alphaModFix/>
          </a:blip>
          <a:srcRect b="0" l="0" r="0" t="0"/>
          <a:stretch/>
        </p:blipFill>
        <p:spPr>
          <a:xfrm>
            <a:off x="7369628" y="239484"/>
            <a:ext cx="598715" cy="598715"/>
          </a:xfrm>
          <a:prstGeom prst="rect">
            <a:avLst/>
          </a:prstGeom>
          <a:noFill/>
          <a:ln>
            <a:noFill/>
          </a:ln>
        </p:spPr>
      </p:pic>
      <p:pic>
        <p:nvPicPr>
          <p:cNvPr descr="Close with solid fill" id="339" name="Google Shape;339;p18"/>
          <p:cNvPicPr preferRelativeResize="0"/>
          <p:nvPr/>
        </p:nvPicPr>
        <p:blipFill rotWithShape="1">
          <a:blip r:embed="rId5">
            <a:alphaModFix/>
          </a:blip>
          <a:srcRect b="0" l="0" r="0" t="0"/>
          <a:stretch/>
        </p:blipFill>
        <p:spPr>
          <a:xfrm>
            <a:off x="6566077" y="2016942"/>
            <a:ext cx="598716" cy="598716"/>
          </a:xfrm>
          <a:prstGeom prst="rect">
            <a:avLst/>
          </a:prstGeom>
          <a:noFill/>
          <a:ln>
            <a:noFill/>
          </a:ln>
        </p:spPr>
      </p:pic>
      <p:sp>
        <p:nvSpPr>
          <p:cNvPr id="340" name="Google Shape;340;p18"/>
          <p:cNvSpPr/>
          <p:nvPr/>
        </p:nvSpPr>
        <p:spPr>
          <a:xfrm>
            <a:off x="5127171" y="538841"/>
            <a:ext cx="1219200" cy="243479"/>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1" name="Google Shape;341;p18"/>
          <p:cNvSpPr/>
          <p:nvPr/>
        </p:nvSpPr>
        <p:spPr>
          <a:xfrm>
            <a:off x="5132641" y="2194561"/>
            <a:ext cx="1219200" cy="243479"/>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Question Mark with solid fill" id="342" name="Google Shape;342;p18"/>
          <p:cNvPicPr preferRelativeResize="0"/>
          <p:nvPr/>
        </p:nvPicPr>
        <p:blipFill rotWithShape="1">
          <a:blip r:embed="rId6">
            <a:alphaModFix/>
          </a:blip>
          <a:srcRect b="0" l="0" r="0" t="0"/>
          <a:stretch/>
        </p:blipFill>
        <p:spPr>
          <a:xfrm>
            <a:off x="6678748" y="538841"/>
            <a:ext cx="598716" cy="598716"/>
          </a:xfrm>
          <a:prstGeom prst="rect">
            <a:avLst/>
          </a:prstGeom>
          <a:noFill/>
          <a:ln>
            <a:noFill/>
          </a:ln>
        </p:spPr>
      </p:pic>
      <p:pic>
        <p:nvPicPr>
          <p:cNvPr descr="Question Mark with solid fill" id="343" name="Google Shape;343;p18"/>
          <p:cNvPicPr preferRelativeResize="0"/>
          <p:nvPr/>
        </p:nvPicPr>
        <p:blipFill rotWithShape="1">
          <a:blip r:embed="rId6">
            <a:alphaModFix/>
          </a:blip>
          <a:srcRect b="0" l="0" r="0" t="0"/>
          <a:stretch/>
        </p:blipFill>
        <p:spPr>
          <a:xfrm>
            <a:off x="7277464" y="905507"/>
            <a:ext cx="598716" cy="598716"/>
          </a:xfrm>
          <a:prstGeom prst="rect">
            <a:avLst/>
          </a:prstGeom>
          <a:noFill/>
          <a:ln>
            <a:noFill/>
          </a:ln>
        </p:spPr>
      </p:pic>
      <p:pic>
        <p:nvPicPr>
          <p:cNvPr descr="Question Mark with solid fill" id="344" name="Google Shape;344;p18"/>
          <p:cNvPicPr preferRelativeResize="0"/>
          <p:nvPr/>
        </p:nvPicPr>
        <p:blipFill rotWithShape="1">
          <a:blip r:embed="rId6">
            <a:alphaModFix/>
          </a:blip>
          <a:srcRect b="0" l="0" r="0" t="0"/>
          <a:stretch/>
        </p:blipFill>
        <p:spPr>
          <a:xfrm>
            <a:off x="6616531" y="1325154"/>
            <a:ext cx="598716" cy="598716"/>
          </a:xfrm>
          <a:prstGeom prst="rect">
            <a:avLst/>
          </a:prstGeom>
          <a:noFill/>
          <a:ln>
            <a:noFill/>
          </a:ln>
        </p:spPr>
      </p:pic>
      <p:pic>
        <p:nvPicPr>
          <p:cNvPr descr="Close with solid fill" id="345" name="Google Shape;345;p18"/>
          <p:cNvPicPr preferRelativeResize="0"/>
          <p:nvPr/>
        </p:nvPicPr>
        <p:blipFill rotWithShape="1">
          <a:blip r:embed="rId5">
            <a:alphaModFix/>
          </a:blip>
          <a:srcRect b="0" l="0" r="0" t="0"/>
          <a:stretch/>
        </p:blipFill>
        <p:spPr>
          <a:xfrm>
            <a:off x="7297138" y="1595845"/>
            <a:ext cx="598716" cy="598716"/>
          </a:xfrm>
          <a:prstGeom prst="rect">
            <a:avLst/>
          </a:prstGeom>
          <a:noFill/>
          <a:ln>
            <a:noFill/>
          </a:ln>
        </p:spPr>
      </p:pic>
      <p:sp>
        <p:nvSpPr>
          <p:cNvPr id="346" name="Google Shape;346;p18"/>
          <p:cNvSpPr/>
          <p:nvPr/>
        </p:nvSpPr>
        <p:spPr>
          <a:xfrm>
            <a:off x="5214532" y="1895202"/>
            <a:ext cx="1219200" cy="243479"/>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47" name="Google Shape;347;p18"/>
          <p:cNvSpPr/>
          <p:nvPr/>
        </p:nvSpPr>
        <p:spPr>
          <a:xfrm>
            <a:off x="6006931" y="2915012"/>
            <a:ext cx="671817" cy="243479"/>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Checkmark with solid fill" id="348" name="Google Shape;348;p18"/>
          <p:cNvPicPr preferRelativeResize="0"/>
          <p:nvPr/>
        </p:nvPicPr>
        <p:blipFill rotWithShape="1">
          <a:blip r:embed="rId4">
            <a:alphaModFix/>
          </a:blip>
          <a:srcRect b="0" l="0" r="0" t="0"/>
          <a:stretch/>
        </p:blipFill>
        <p:spPr>
          <a:xfrm>
            <a:off x="6729532" y="2708730"/>
            <a:ext cx="598715" cy="598715"/>
          </a:xfrm>
          <a:prstGeom prst="rect">
            <a:avLst/>
          </a:prstGeom>
          <a:noFill/>
          <a:ln>
            <a:noFill/>
          </a:ln>
        </p:spPr>
      </p:pic>
      <p:sp>
        <p:nvSpPr>
          <p:cNvPr id="349" name="Google Shape;349;p18"/>
          <p:cNvSpPr/>
          <p:nvPr/>
        </p:nvSpPr>
        <p:spPr>
          <a:xfrm>
            <a:off x="5386452" y="3556658"/>
            <a:ext cx="620479" cy="283280"/>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Close with solid fill" id="350" name="Google Shape;350;p18"/>
          <p:cNvPicPr preferRelativeResize="0"/>
          <p:nvPr/>
        </p:nvPicPr>
        <p:blipFill rotWithShape="1">
          <a:blip r:embed="rId5">
            <a:alphaModFix/>
          </a:blip>
          <a:srcRect b="0" l="0" r="0" t="0"/>
          <a:stretch/>
        </p:blipFill>
        <p:spPr>
          <a:xfrm>
            <a:off x="6616531" y="3383646"/>
            <a:ext cx="598716" cy="598716"/>
          </a:xfrm>
          <a:prstGeom prst="rect">
            <a:avLst/>
          </a:prstGeom>
          <a:noFill/>
          <a:ln>
            <a:noFill/>
          </a:ln>
        </p:spPr>
      </p:pic>
      <p:sp>
        <p:nvSpPr>
          <p:cNvPr id="351" name="Google Shape;351;p18"/>
          <p:cNvSpPr/>
          <p:nvPr/>
        </p:nvSpPr>
        <p:spPr>
          <a:xfrm>
            <a:off x="5024874" y="5243684"/>
            <a:ext cx="882150" cy="243479"/>
          </a:xfrm>
          <a:prstGeom prst="rect">
            <a:avLst/>
          </a:prstGeom>
          <a:noFill/>
          <a:ln cap="flat" cmpd="sng" w="34925">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Checkmark with solid fill" id="352" name="Google Shape;352;p18"/>
          <p:cNvPicPr preferRelativeResize="0"/>
          <p:nvPr/>
        </p:nvPicPr>
        <p:blipFill rotWithShape="1">
          <a:blip r:embed="rId4">
            <a:alphaModFix/>
          </a:blip>
          <a:srcRect b="0" l="0" r="0" t="0"/>
          <a:stretch/>
        </p:blipFill>
        <p:spPr>
          <a:xfrm>
            <a:off x="6142608" y="5066065"/>
            <a:ext cx="598715" cy="5987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19"/>
          <p:cNvPicPr preferRelativeResize="0"/>
          <p:nvPr/>
        </p:nvPicPr>
        <p:blipFill rotWithShape="1">
          <a:blip r:embed="rId3">
            <a:alphaModFix/>
          </a:blip>
          <a:srcRect b="7215" l="0" r="0" t="0"/>
          <a:stretch/>
        </p:blipFill>
        <p:spPr>
          <a:xfrm>
            <a:off x="1792852" y="0"/>
            <a:ext cx="5719620" cy="67863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Diagram, schematic&#10;&#10;Description automatically generated" id="364" name="Google Shape;364;p20"/>
          <p:cNvPicPr preferRelativeResize="0"/>
          <p:nvPr/>
        </p:nvPicPr>
        <p:blipFill rotWithShape="1">
          <a:blip r:embed="rId3">
            <a:alphaModFix/>
          </a:blip>
          <a:srcRect b="0" l="0" r="0" t="0"/>
          <a:stretch/>
        </p:blipFill>
        <p:spPr>
          <a:xfrm>
            <a:off x="1312121" y="315685"/>
            <a:ext cx="6898580" cy="62266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https://www.religiousforums.com/proxy.php?image=http%3A%2F%2Fi160.photobucket.com%2Falbums%2Ft163%2Fphjo%2FPrimateTaxonomyII_zps578dd7a3.jpg&amp;hash=cc0795c6a8a869526d0cd8eef540681a" id="370" name="Google Shape;370;p21"/>
          <p:cNvPicPr preferRelativeResize="0"/>
          <p:nvPr/>
        </p:nvPicPr>
        <p:blipFill rotWithShape="1">
          <a:blip r:embed="rId3">
            <a:alphaModFix/>
          </a:blip>
          <a:srcRect b="11969" l="3195" r="10000" t="6258"/>
          <a:stretch/>
        </p:blipFill>
        <p:spPr>
          <a:xfrm>
            <a:off x="293298" y="62220"/>
            <a:ext cx="8609163" cy="6795780"/>
          </a:xfrm>
          <a:prstGeom prst="rect">
            <a:avLst/>
          </a:prstGeom>
          <a:noFill/>
          <a:ln>
            <a:noFill/>
          </a:ln>
        </p:spPr>
      </p:pic>
      <p:sp>
        <p:nvSpPr>
          <p:cNvPr id="371" name="Google Shape;371;p21"/>
          <p:cNvSpPr/>
          <p:nvPr/>
        </p:nvSpPr>
        <p:spPr>
          <a:xfrm>
            <a:off x="7401464" y="0"/>
            <a:ext cx="1500998" cy="1155940"/>
          </a:xfrm>
          <a:prstGeom prst="rect">
            <a:avLst/>
          </a:prstGeom>
          <a:solidFill>
            <a:schemeClr val="lt1"/>
          </a:solid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Shape&#10;&#10;Description automatically generated with low confidence" id="372" name="Google Shape;372;p21"/>
          <p:cNvPicPr preferRelativeResize="0"/>
          <p:nvPr/>
        </p:nvPicPr>
        <p:blipFill rotWithShape="1">
          <a:blip r:embed="rId4">
            <a:alphaModFix/>
          </a:blip>
          <a:srcRect b="0" l="0" r="0" t="0"/>
          <a:stretch/>
        </p:blipFill>
        <p:spPr>
          <a:xfrm>
            <a:off x="8420172" y="5471160"/>
            <a:ext cx="861060" cy="861060"/>
          </a:xfrm>
          <a:prstGeom prst="rect">
            <a:avLst/>
          </a:prstGeom>
          <a:noFill/>
          <a:ln>
            <a:noFill/>
          </a:ln>
        </p:spPr>
      </p:pic>
      <p:sp>
        <p:nvSpPr>
          <p:cNvPr id="373" name="Google Shape;373;p21"/>
          <p:cNvSpPr/>
          <p:nvPr/>
        </p:nvSpPr>
        <p:spPr>
          <a:xfrm>
            <a:off x="8115300" y="5768340"/>
            <a:ext cx="510540" cy="366010"/>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4" name="Google Shape;374;p21"/>
          <p:cNvSpPr/>
          <p:nvPr/>
        </p:nvSpPr>
        <p:spPr>
          <a:xfrm>
            <a:off x="7565151" y="5768340"/>
            <a:ext cx="510540" cy="366010"/>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descr="A picture containing text&#10;&#10;Description automatically generated" id="375" name="Google Shape;375;p21"/>
          <p:cNvPicPr preferRelativeResize="0"/>
          <p:nvPr/>
        </p:nvPicPr>
        <p:blipFill rotWithShape="1">
          <a:blip r:embed="rId5">
            <a:alphaModFix/>
          </a:blip>
          <a:srcRect b="0" l="0" r="0" t="0"/>
          <a:stretch/>
        </p:blipFill>
        <p:spPr>
          <a:xfrm>
            <a:off x="7061631" y="5654040"/>
            <a:ext cx="453798" cy="594360"/>
          </a:xfrm>
          <a:prstGeom prst="rect">
            <a:avLst/>
          </a:prstGeom>
          <a:noFill/>
          <a:ln>
            <a:noFill/>
          </a:ln>
        </p:spPr>
      </p:pic>
      <p:pic>
        <p:nvPicPr>
          <p:cNvPr descr="A monkey sitting looking at the camera&#10;&#10;Description automatically generated with medium confidence" id="376" name="Google Shape;376;p21"/>
          <p:cNvPicPr preferRelativeResize="0"/>
          <p:nvPr/>
        </p:nvPicPr>
        <p:blipFill rotWithShape="1">
          <a:blip r:embed="rId6">
            <a:alphaModFix/>
          </a:blip>
          <a:srcRect b="0" l="0" r="0" t="0"/>
          <a:stretch/>
        </p:blipFill>
        <p:spPr>
          <a:xfrm>
            <a:off x="2626790" y="3874770"/>
            <a:ext cx="647491" cy="598170"/>
          </a:xfrm>
          <a:prstGeom prst="rect">
            <a:avLst/>
          </a:prstGeom>
          <a:noFill/>
          <a:ln>
            <a:noFill/>
          </a:ln>
        </p:spPr>
      </p:pic>
      <p:sp>
        <p:nvSpPr>
          <p:cNvPr id="377" name="Google Shape;377;p21"/>
          <p:cNvSpPr/>
          <p:nvPr/>
        </p:nvSpPr>
        <p:spPr>
          <a:xfrm>
            <a:off x="3274280" y="3660654"/>
            <a:ext cx="771939" cy="499865"/>
          </a:xfrm>
          <a:prstGeom prst="rect">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erson touching an elephant&#10;&#10;Description automatically generated with medium confidence" id="383" name="Google Shape;383;p22"/>
          <p:cNvPicPr preferRelativeResize="0"/>
          <p:nvPr/>
        </p:nvPicPr>
        <p:blipFill rotWithShape="1">
          <a:blip r:embed="rId3">
            <a:alphaModFix/>
          </a:blip>
          <a:srcRect b="0" l="0" r="0" t="0"/>
          <a:stretch/>
        </p:blipFill>
        <p:spPr>
          <a:xfrm>
            <a:off x="702945" y="162878"/>
            <a:ext cx="3004349" cy="2001202"/>
          </a:xfrm>
          <a:prstGeom prst="rect">
            <a:avLst/>
          </a:prstGeom>
          <a:noFill/>
          <a:ln>
            <a:noFill/>
          </a:ln>
        </p:spPr>
      </p:pic>
      <p:pic>
        <p:nvPicPr>
          <p:cNvPr descr="A picture containing outdoor, water, dolphin, aquatic mammal&#10;&#10;Description automatically generated" id="384" name="Google Shape;384;p22"/>
          <p:cNvPicPr preferRelativeResize="0"/>
          <p:nvPr/>
        </p:nvPicPr>
        <p:blipFill rotWithShape="1">
          <a:blip r:embed="rId4">
            <a:alphaModFix/>
          </a:blip>
          <a:srcRect b="-522" l="0" r="-4" t="490"/>
          <a:stretch/>
        </p:blipFill>
        <p:spPr>
          <a:xfrm>
            <a:off x="2524151" y="2316478"/>
            <a:ext cx="3004349" cy="2516777"/>
          </a:xfrm>
          <a:prstGeom prst="rect">
            <a:avLst/>
          </a:prstGeom>
          <a:noFill/>
          <a:ln>
            <a:noFill/>
          </a:ln>
        </p:spPr>
      </p:pic>
      <p:pic>
        <p:nvPicPr>
          <p:cNvPr descr="A person holding a dog&#10;&#10;Description automatically generated" id="385" name="Google Shape;385;p22"/>
          <p:cNvPicPr preferRelativeResize="0"/>
          <p:nvPr/>
        </p:nvPicPr>
        <p:blipFill rotWithShape="1">
          <a:blip r:embed="rId5">
            <a:alphaModFix/>
          </a:blip>
          <a:srcRect b="0" l="0" r="0" t="0"/>
          <a:stretch/>
        </p:blipFill>
        <p:spPr>
          <a:xfrm>
            <a:off x="912495" y="4985653"/>
            <a:ext cx="2994713" cy="1567545"/>
          </a:xfrm>
          <a:prstGeom prst="rect">
            <a:avLst/>
          </a:prstGeom>
          <a:noFill/>
          <a:ln>
            <a:noFill/>
          </a:ln>
        </p:spPr>
      </p:pic>
      <p:pic>
        <p:nvPicPr>
          <p:cNvPr descr="A white rat on a white surface&#10;&#10;Description automatically generated with low confidence" id="386" name="Google Shape;386;p22"/>
          <p:cNvPicPr preferRelativeResize="0"/>
          <p:nvPr/>
        </p:nvPicPr>
        <p:blipFill rotWithShape="1">
          <a:blip r:embed="rId6">
            <a:alphaModFix/>
          </a:blip>
          <a:srcRect b="0" l="0" r="0" t="0"/>
          <a:stretch/>
        </p:blipFill>
        <p:spPr>
          <a:xfrm>
            <a:off x="5802683" y="196899"/>
            <a:ext cx="2935096" cy="2001202"/>
          </a:xfrm>
          <a:prstGeom prst="rect">
            <a:avLst/>
          </a:prstGeom>
          <a:noFill/>
          <a:ln>
            <a:noFill/>
          </a:ln>
        </p:spPr>
      </p:pic>
      <p:pic>
        <p:nvPicPr>
          <p:cNvPr descr="A picture containing cat, indoor, orange, seat&#10;&#10;Description automatically generated" id="387" name="Google Shape;387;p22"/>
          <p:cNvPicPr preferRelativeResize="0"/>
          <p:nvPr/>
        </p:nvPicPr>
        <p:blipFill rotWithShape="1">
          <a:blip r:embed="rId7">
            <a:alphaModFix/>
          </a:blip>
          <a:srcRect b="0" l="0" r="14969" t="0"/>
          <a:stretch/>
        </p:blipFill>
        <p:spPr>
          <a:xfrm>
            <a:off x="5802684" y="3180530"/>
            <a:ext cx="2935095" cy="25888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8"/>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Self Control</a:t>
            </a:r>
            <a:endParaRPr/>
          </a:p>
        </p:txBody>
      </p:sp>
      <p:sp>
        <p:nvSpPr>
          <p:cNvPr id="394" name="Google Shape;394;p28"/>
          <p:cNvSpPr txBox="1"/>
          <p:nvPr>
            <p:ph idx="1" type="body"/>
          </p:nvPr>
        </p:nvSpPr>
        <p:spPr>
          <a:xfrm>
            <a:off x="457200" y="1752600"/>
            <a:ext cx="7620000" cy="11331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lang="en-US"/>
              <a:t>Human children</a:t>
            </a:r>
            <a:endParaRPr/>
          </a:p>
          <a:p>
            <a:pPr indent="0" lvl="0" marL="0" rtl="0" algn="l">
              <a:lnSpc>
                <a:spcPct val="94000"/>
              </a:lnSpc>
              <a:spcBef>
                <a:spcPts val="1200"/>
              </a:spcBef>
              <a:spcAft>
                <a:spcPts val="0"/>
              </a:spcAft>
              <a:buClr>
                <a:schemeClr val="dk2"/>
              </a:buClr>
              <a:buSzPts val="2000"/>
              <a:buNone/>
            </a:pPr>
            <a:r>
              <a:t/>
            </a:r>
            <a:endParaRPr/>
          </a:p>
        </p:txBody>
      </p:sp>
      <p:pic>
        <p:nvPicPr>
          <p:cNvPr descr="The Marshmallow Experiment - Instant Gratification" id="395" name="Google Shape;395;p28"/>
          <p:cNvPicPr preferRelativeResize="0"/>
          <p:nvPr/>
        </p:nvPicPr>
        <p:blipFill rotWithShape="1">
          <a:blip r:embed="rId3">
            <a:alphaModFix/>
          </a:blip>
          <a:srcRect b="0" l="0" r="0" t="0"/>
          <a:stretch/>
        </p:blipFill>
        <p:spPr>
          <a:xfrm>
            <a:off x="1712214" y="3157383"/>
            <a:ext cx="6364986" cy="3596217"/>
          </a:xfrm>
          <a:prstGeom prst="rect">
            <a:avLst/>
          </a:prstGeom>
          <a:noFill/>
          <a:ln>
            <a:noFill/>
          </a:ln>
        </p:spPr>
      </p:pic>
      <p:sp>
        <p:nvSpPr>
          <p:cNvPr id="396" name="Google Shape;396;p28"/>
          <p:cNvSpPr txBox="1"/>
          <p:nvPr/>
        </p:nvSpPr>
        <p:spPr>
          <a:xfrm>
            <a:off x="2182350" y="2171700"/>
            <a:ext cx="5056200" cy="474000"/>
          </a:xfrm>
          <a:prstGeom prst="rect">
            <a:avLst/>
          </a:prstGeom>
          <a:noFill/>
          <a:ln>
            <a:noFill/>
          </a:ln>
        </p:spPr>
        <p:txBody>
          <a:bodyPr anchorCtr="0" anchor="t" bIns="91425" lIns="91425" spcFirstLastPara="1" rIns="91425" wrap="square" tIns="91425">
            <a:spAutoFit/>
          </a:bodyPr>
          <a:lstStyle/>
          <a:p>
            <a:pPr indent="0" lvl="0" marL="0" rtl="0" algn="l">
              <a:lnSpc>
                <a:spcPct val="94000"/>
              </a:lnSpc>
              <a:spcBef>
                <a:spcPts val="0"/>
              </a:spcBef>
              <a:spcAft>
                <a:spcPts val="0"/>
              </a:spcAft>
              <a:buClr>
                <a:schemeClr val="dk1"/>
              </a:buClr>
              <a:buSzPts val="1100"/>
              <a:buFont typeface="Arial"/>
              <a:buNone/>
            </a:pPr>
            <a:r>
              <a:rPr lang="en-US" sz="2000">
                <a:solidFill>
                  <a:schemeClr val="dk2"/>
                </a:solidFill>
                <a:latin typeface="Libre Franklin"/>
                <a:ea typeface="Libre Franklin"/>
                <a:cs typeface="Libre Franklin"/>
                <a:sym typeface="Libre Franklin"/>
              </a:rPr>
              <a:t>https://youtu.be/Yo4WF3cSd9Q</a:t>
            </a:r>
            <a:endParaRPr>
              <a:latin typeface="Libre Franklin"/>
              <a:ea typeface="Libre Franklin"/>
              <a:cs typeface="Libre Franklin"/>
              <a:sym typeface="Libre Frankli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9"/>
          <p:cNvSpPr txBox="1"/>
          <p:nvPr>
            <p:ph type="title"/>
          </p:nvPr>
        </p:nvSpPr>
        <p:spPr>
          <a:xfrm>
            <a:off x="971550" y="420053"/>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Self Control</a:t>
            </a:r>
            <a:endParaRPr/>
          </a:p>
        </p:txBody>
      </p:sp>
      <p:sp>
        <p:nvSpPr>
          <p:cNvPr id="403" name="Google Shape;403;p29"/>
          <p:cNvSpPr txBox="1"/>
          <p:nvPr>
            <p:ph idx="1" type="body"/>
          </p:nvPr>
        </p:nvSpPr>
        <p:spPr>
          <a:xfrm>
            <a:off x="971550" y="1163003"/>
            <a:ext cx="7200900" cy="445769"/>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lang="en-US"/>
              <a:t>Self-control – chimpanzees</a:t>
            </a:r>
            <a:endParaRPr/>
          </a:p>
        </p:txBody>
      </p:sp>
      <p:pic>
        <p:nvPicPr>
          <p:cNvPr id="404" name="Google Shape;404;p29"/>
          <p:cNvPicPr preferRelativeResize="0"/>
          <p:nvPr/>
        </p:nvPicPr>
        <p:blipFill rotWithShape="1">
          <a:blip r:embed="rId3">
            <a:alphaModFix/>
          </a:blip>
          <a:srcRect b="0" l="0" r="0" t="0"/>
          <a:stretch/>
        </p:blipFill>
        <p:spPr>
          <a:xfrm>
            <a:off x="704331" y="1608772"/>
            <a:ext cx="6349612" cy="3550694"/>
          </a:xfrm>
          <a:prstGeom prst="rect">
            <a:avLst/>
          </a:prstGeom>
          <a:noFill/>
          <a:ln>
            <a:noFill/>
          </a:ln>
        </p:spPr>
      </p:pic>
      <p:pic>
        <p:nvPicPr>
          <p:cNvPr id="405" name="Google Shape;405;p29"/>
          <p:cNvPicPr preferRelativeResize="0"/>
          <p:nvPr/>
        </p:nvPicPr>
        <p:blipFill rotWithShape="1">
          <a:blip r:embed="rId4">
            <a:alphaModFix/>
          </a:blip>
          <a:srcRect b="0" l="0" r="0" t="0"/>
          <a:stretch/>
        </p:blipFill>
        <p:spPr>
          <a:xfrm>
            <a:off x="6760029" y="4870729"/>
            <a:ext cx="2257842" cy="1860335"/>
          </a:xfrm>
          <a:prstGeom prst="rect">
            <a:avLst/>
          </a:prstGeom>
          <a:noFill/>
          <a:ln>
            <a:noFill/>
          </a:ln>
        </p:spPr>
      </p:pic>
      <p:sp>
        <p:nvSpPr>
          <p:cNvPr id="406" name="Google Shape;406;p29"/>
          <p:cNvSpPr/>
          <p:nvPr/>
        </p:nvSpPr>
        <p:spPr>
          <a:xfrm>
            <a:off x="5595257" y="1608772"/>
            <a:ext cx="1164772" cy="3159171"/>
          </a:xfrm>
          <a:prstGeom prst="rect">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7" name="Google Shape;407;p29"/>
          <p:cNvSpPr/>
          <p:nvPr/>
        </p:nvSpPr>
        <p:spPr>
          <a:xfrm>
            <a:off x="2966358" y="3094672"/>
            <a:ext cx="1164772" cy="1673271"/>
          </a:xfrm>
          <a:prstGeom prst="rect">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08" name="Google Shape;408;p29"/>
          <p:cNvSpPr/>
          <p:nvPr/>
        </p:nvSpPr>
        <p:spPr>
          <a:xfrm>
            <a:off x="1502231" y="1905953"/>
            <a:ext cx="1338941" cy="2045561"/>
          </a:xfrm>
          <a:prstGeom prst="ellipse">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0"/>
          <p:cNvSpPr txBox="1"/>
          <p:nvPr>
            <p:ph type="title"/>
          </p:nvPr>
        </p:nvSpPr>
        <p:spPr>
          <a:xfrm>
            <a:off x="971550" y="451758"/>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Self Control</a:t>
            </a:r>
            <a:endParaRPr/>
          </a:p>
        </p:txBody>
      </p:sp>
      <p:sp>
        <p:nvSpPr>
          <p:cNvPr id="415" name="Google Shape;415;p30"/>
          <p:cNvSpPr txBox="1"/>
          <p:nvPr>
            <p:ph idx="1" type="body"/>
          </p:nvPr>
        </p:nvSpPr>
        <p:spPr>
          <a:xfrm>
            <a:off x="862413" y="1600021"/>
            <a:ext cx="4979769" cy="415046"/>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lang="en-US"/>
              <a:t>Self-control – capuchins</a:t>
            </a:r>
            <a:endParaRPr/>
          </a:p>
        </p:txBody>
      </p:sp>
      <p:pic>
        <p:nvPicPr>
          <p:cNvPr id="416" name="Google Shape;416;p30"/>
          <p:cNvPicPr preferRelativeResize="0"/>
          <p:nvPr/>
        </p:nvPicPr>
        <p:blipFill rotWithShape="1">
          <a:blip r:embed="rId3">
            <a:alphaModFix/>
          </a:blip>
          <a:srcRect b="0" l="0" r="0" t="0"/>
          <a:stretch/>
        </p:blipFill>
        <p:spPr>
          <a:xfrm>
            <a:off x="771886" y="2246276"/>
            <a:ext cx="5675712" cy="3414295"/>
          </a:xfrm>
          <a:prstGeom prst="rect">
            <a:avLst/>
          </a:prstGeom>
          <a:noFill/>
          <a:ln>
            <a:noFill/>
          </a:ln>
        </p:spPr>
      </p:pic>
      <p:pic>
        <p:nvPicPr>
          <p:cNvPr id="417" name="Google Shape;417;p30"/>
          <p:cNvPicPr preferRelativeResize="0"/>
          <p:nvPr/>
        </p:nvPicPr>
        <p:blipFill rotWithShape="1">
          <a:blip r:embed="rId4">
            <a:alphaModFix/>
          </a:blip>
          <a:srcRect b="0" l="0" r="0" t="0"/>
          <a:stretch/>
        </p:blipFill>
        <p:spPr>
          <a:xfrm>
            <a:off x="6528324" y="2330328"/>
            <a:ext cx="2486333" cy="2981901"/>
          </a:xfrm>
          <a:prstGeom prst="rect">
            <a:avLst/>
          </a:prstGeom>
          <a:noFill/>
          <a:ln>
            <a:noFill/>
          </a:ln>
        </p:spPr>
      </p:pic>
      <p:sp>
        <p:nvSpPr>
          <p:cNvPr id="418" name="Google Shape;418;p30"/>
          <p:cNvSpPr/>
          <p:nvPr/>
        </p:nvSpPr>
        <p:spPr>
          <a:xfrm>
            <a:off x="1290874" y="2330328"/>
            <a:ext cx="603240" cy="3330243"/>
          </a:xfrm>
          <a:prstGeom prst="rect">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19" name="Google Shape;419;p30"/>
          <p:cNvSpPr/>
          <p:nvPr/>
        </p:nvSpPr>
        <p:spPr>
          <a:xfrm>
            <a:off x="5842182" y="2330328"/>
            <a:ext cx="603240" cy="3330243"/>
          </a:xfrm>
          <a:prstGeom prst="rect">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Housekeeping</a:t>
            </a:r>
            <a:endParaRPr/>
          </a:p>
        </p:txBody>
      </p:sp>
      <p:sp>
        <p:nvSpPr>
          <p:cNvPr id="117" name="Google Shape;117;p3"/>
          <p:cNvSpPr txBox="1"/>
          <p:nvPr>
            <p:ph idx="1" type="body"/>
          </p:nvPr>
        </p:nvSpPr>
        <p:spPr>
          <a:xfrm>
            <a:off x="1028700" y="2286000"/>
            <a:ext cx="7200900" cy="3581400"/>
          </a:xfrm>
          <a:prstGeom prst="rect">
            <a:avLst/>
          </a:prstGeom>
          <a:noFill/>
          <a:ln>
            <a:noFill/>
          </a:ln>
        </p:spPr>
        <p:txBody>
          <a:bodyPr anchorCtr="0" anchor="t" bIns="45700" lIns="91425" spcFirstLastPara="1" rIns="91425" wrap="square" tIns="45700">
            <a:normAutofit/>
          </a:bodyPr>
          <a:lstStyle/>
          <a:p>
            <a:pPr indent="-231648" lvl="0" marL="384048" rtl="0" algn="l">
              <a:lnSpc>
                <a:spcPct val="94000"/>
              </a:lnSpc>
              <a:spcBef>
                <a:spcPts val="0"/>
              </a:spcBef>
              <a:spcAft>
                <a:spcPts val="0"/>
              </a:spcAft>
              <a:buClr>
                <a:schemeClr val="dk2"/>
              </a:buClr>
              <a:buSzPts val="2400"/>
              <a:buNone/>
            </a:pPr>
            <a:r>
              <a:t/>
            </a:r>
            <a:endParaRPr b="1"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10465c1bac1_0_88"/>
          <p:cNvSpPr txBox="1"/>
          <p:nvPr>
            <p:ph type="title"/>
          </p:nvPr>
        </p:nvSpPr>
        <p:spPr>
          <a:xfrm>
            <a:off x="1028700" y="685800"/>
            <a:ext cx="7200900" cy="1485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Self Control</a:t>
            </a:r>
            <a:endParaRPr/>
          </a:p>
        </p:txBody>
      </p:sp>
      <p:sp>
        <p:nvSpPr>
          <p:cNvPr id="426" name="Google Shape;426;g10465c1bac1_0_88"/>
          <p:cNvSpPr txBox="1"/>
          <p:nvPr>
            <p:ph idx="1" type="body"/>
          </p:nvPr>
        </p:nvSpPr>
        <p:spPr>
          <a:xfrm>
            <a:off x="1028700" y="2286000"/>
            <a:ext cx="7200900" cy="4572000"/>
          </a:xfrm>
          <a:prstGeom prst="rect">
            <a:avLst/>
          </a:prstGeom>
        </p:spPr>
        <p:txBody>
          <a:bodyPr anchorCtr="0" anchor="t" bIns="45700" lIns="91425" spcFirstLastPara="1" rIns="91425" wrap="square" tIns="45700">
            <a:normAutofit/>
          </a:bodyPr>
          <a:lstStyle/>
          <a:p>
            <a:pPr indent="-342900" lvl="0" marL="457200" rtl="0" algn="l">
              <a:lnSpc>
                <a:spcPct val="150000"/>
              </a:lnSpc>
              <a:spcBef>
                <a:spcPts val="1000"/>
              </a:spcBef>
              <a:spcAft>
                <a:spcPts val="0"/>
              </a:spcAft>
              <a:buSzPts val="1800"/>
              <a:buChar char="■"/>
            </a:pPr>
            <a:r>
              <a:rPr lang="en-US"/>
              <a:t>Primates have the ability of self control</a:t>
            </a:r>
            <a:endParaRPr/>
          </a:p>
          <a:p>
            <a:pPr indent="-342900" lvl="0" marL="457200" rtl="0" algn="l">
              <a:lnSpc>
                <a:spcPct val="150000"/>
              </a:lnSpc>
              <a:spcBef>
                <a:spcPts val="0"/>
              </a:spcBef>
              <a:spcAft>
                <a:spcPts val="0"/>
              </a:spcAft>
              <a:buSzPts val="1800"/>
              <a:buChar char="■"/>
            </a:pPr>
            <a:r>
              <a:rPr lang="en-US"/>
              <a:t>Some are better than others - “Individual Differences”</a:t>
            </a:r>
            <a:endParaRPr/>
          </a:p>
          <a:p>
            <a:pPr indent="-342900" lvl="0" marL="457200" rtl="0" algn="l">
              <a:lnSpc>
                <a:spcPct val="150000"/>
              </a:lnSpc>
              <a:spcBef>
                <a:spcPts val="0"/>
              </a:spcBef>
              <a:spcAft>
                <a:spcPts val="0"/>
              </a:spcAft>
              <a:buSzPts val="1800"/>
              <a:buChar char="■"/>
            </a:pPr>
            <a:r>
              <a:rPr lang="en-US"/>
              <a:t>See similar results in humans</a:t>
            </a:r>
            <a:endParaRPr/>
          </a:p>
          <a:p>
            <a:pPr indent="-342900" lvl="1" marL="914400" rtl="0" algn="l">
              <a:lnSpc>
                <a:spcPct val="150000"/>
              </a:lnSpc>
              <a:spcBef>
                <a:spcPts val="0"/>
              </a:spcBef>
              <a:spcAft>
                <a:spcPts val="0"/>
              </a:spcAft>
              <a:buSzPts val="1800"/>
              <a:buChar char="–"/>
            </a:pPr>
            <a:r>
              <a:rPr lang="en-US"/>
              <a:t>Some studies have linked a child’s ability to delay gratification to their achievement later in life</a:t>
            </a:r>
            <a:endParaRPr/>
          </a:p>
          <a:p>
            <a:pPr indent="-342900" lvl="0" marL="457200" rtl="0" algn="l">
              <a:lnSpc>
                <a:spcPct val="150000"/>
              </a:lnSpc>
              <a:spcBef>
                <a:spcPts val="0"/>
              </a:spcBef>
              <a:spcAft>
                <a:spcPts val="0"/>
              </a:spcAft>
              <a:buSzPts val="1800"/>
              <a:buChar char="■"/>
            </a:pPr>
            <a:r>
              <a:rPr lang="en-US"/>
              <a:t>From these results we can ask follow-up questions</a:t>
            </a:r>
            <a:endParaRPr/>
          </a:p>
          <a:p>
            <a:pPr indent="-342900" lvl="1" marL="914400" rtl="0" algn="l">
              <a:lnSpc>
                <a:spcPct val="150000"/>
              </a:lnSpc>
              <a:spcBef>
                <a:spcPts val="0"/>
              </a:spcBef>
              <a:spcAft>
                <a:spcPts val="0"/>
              </a:spcAft>
              <a:buSzPts val="1800"/>
              <a:buChar char="–"/>
            </a:pPr>
            <a:r>
              <a:rPr lang="en-US"/>
              <a:t>Was the test ecologically relevant?</a:t>
            </a:r>
            <a:endParaRPr/>
          </a:p>
          <a:p>
            <a:pPr indent="-342900" lvl="1" marL="914400" rtl="0" algn="l">
              <a:lnSpc>
                <a:spcPct val="150000"/>
              </a:lnSpc>
              <a:spcBef>
                <a:spcPts val="0"/>
              </a:spcBef>
              <a:spcAft>
                <a:spcPts val="0"/>
              </a:spcAft>
              <a:buSzPts val="1800"/>
              <a:buChar char="–"/>
            </a:pPr>
            <a:r>
              <a:rPr lang="en-US"/>
              <a:t>Why might this species act show these results?</a:t>
            </a:r>
            <a:endParaRPr/>
          </a:p>
          <a:p>
            <a:pPr indent="-342900" lvl="1" marL="914400" rtl="0" algn="l">
              <a:lnSpc>
                <a:spcPct val="150000"/>
              </a:lnSpc>
              <a:spcBef>
                <a:spcPts val="0"/>
              </a:spcBef>
              <a:spcAft>
                <a:spcPts val="0"/>
              </a:spcAft>
              <a:buSzPts val="1800"/>
              <a:buChar char="–"/>
            </a:pPr>
            <a:r>
              <a:rPr lang="en-US"/>
              <a:t>Do we see similar results with amount of self-control and intelligence?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1"/>
          <p:cNvSpPr txBox="1"/>
          <p:nvPr>
            <p:ph type="title"/>
          </p:nvPr>
        </p:nvSpPr>
        <p:spPr>
          <a:xfrm>
            <a:off x="971550" y="451758"/>
            <a:ext cx="7628164"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Chunking and Decision Making</a:t>
            </a:r>
            <a:endParaRPr/>
          </a:p>
        </p:txBody>
      </p:sp>
      <p:sp>
        <p:nvSpPr>
          <p:cNvPr id="433" name="Google Shape;433;p31"/>
          <p:cNvSpPr txBox="1"/>
          <p:nvPr>
            <p:ph idx="1" type="body"/>
          </p:nvPr>
        </p:nvSpPr>
        <p:spPr>
          <a:xfrm>
            <a:off x="862413" y="1600021"/>
            <a:ext cx="7944130" cy="4985836"/>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lang="en-US"/>
              <a:t>Configural Learning – Similar to “Chunking”</a:t>
            </a:r>
            <a:endParaRPr/>
          </a:p>
          <a:p>
            <a:pPr indent="-384048" lvl="0" marL="384048" rtl="0" algn="l">
              <a:lnSpc>
                <a:spcPct val="94000"/>
              </a:lnSpc>
              <a:spcBef>
                <a:spcPts val="1200"/>
              </a:spcBef>
              <a:spcAft>
                <a:spcPts val="0"/>
              </a:spcAft>
              <a:buClr>
                <a:schemeClr val="dk2"/>
              </a:buClr>
              <a:buSzPts val="2000"/>
              <a:buChar char="■"/>
            </a:pPr>
            <a:r>
              <a:rPr lang="en-US" u="sng"/>
              <a:t>Definition</a:t>
            </a:r>
            <a:r>
              <a:rPr lang="en-US"/>
              <a:t>: “learning to respond to two or more stimuli on the basis of their combination rather than on the individual experience of that stimuli alone”</a:t>
            </a:r>
            <a:endParaRPr/>
          </a:p>
          <a:p>
            <a:pPr indent="-384048" lvl="0" marL="384048" rtl="0" algn="l">
              <a:lnSpc>
                <a:spcPct val="94000"/>
              </a:lnSpc>
              <a:spcBef>
                <a:spcPts val="1200"/>
              </a:spcBef>
              <a:spcAft>
                <a:spcPts val="0"/>
              </a:spcAft>
              <a:buClr>
                <a:schemeClr val="dk2"/>
              </a:buClr>
              <a:buSzPts val="2000"/>
              <a:buChar char="■"/>
            </a:pPr>
            <a:r>
              <a:rPr lang="en-US"/>
              <a:t>6   7   8  -  9   9   9  -  8   2   1   2</a:t>
            </a:r>
            <a:endParaRPr/>
          </a:p>
          <a:p>
            <a:pPr indent="-257048" lvl="0" marL="384048" rtl="0" algn="l">
              <a:lnSpc>
                <a:spcPct val="94000"/>
              </a:lnSpc>
              <a:spcBef>
                <a:spcPts val="1200"/>
              </a:spcBef>
              <a:spcAft>
                <a:spcPts val="0"/>
              </a:spcAft>
              <a:buClr>
                <a:schemeClr val="dk2"/>
              </a:buClr>
              <a:buSzPts val="2000"/>
              <a:buNone/>
            </a:pPr>
            <a:r>
              <a:t/>
            </a:r>
            <a:endParaRPr/>
          </a:p>
        </p:txBody>
      </p:sp>
      <p:pic>
        <p:nvPicPr>
          <p:cNvPr id="434" name="Google Shape;434;p31"/>
          <p:cNvPicPr preferRelativeResize="0"/>
          <p:nvPr/>
        </p:nvPicPr>
        <p:blipFill rotWithShape="1">
          <a:blip r:embed="rId3">
            <a:alphaModFix/>
          </a:blip>
          <a:srcRect b="0" l="0" r="0" t="0"/>
          <a:stretch/>
        </p:blipFill>
        <p:spPr>
          <a:xfrm>
            <a:off x="6104164" y="3829229"/>
            <a:ext cx="2857500" cy="2857500"/>
          </a:xfrm>
          <a:prstGeom prst="rect">
            <a:avLst/>
          </a:prstGeom>
          <a:noFill/>
          <a:ln>
            <a:noFill/>
          </a:ln>
        </p:spPr>
      </p:pic>
      <p:sp>
        <p:nvSpPr>
          <p:cNvPr id="435" name="Google Shape;435;p31"/>
          <p:cNvSpPr/>
          <p:nvPr/>
        </p:nvSpPr>
        <p:spPr>
          <a:xfrm>
            <a:off x="1186543" y="3026229"/>
            <a:ext cx="1077686" cy="402771"/>
          </a:xfrm>
          <a:prstGeom prst="rect">
            <a:avLst/>
          </a:prstGeom>
          <a:noFill/>
          <a:ln cap="flat" cmpd="sng" w="349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6" name="Google Shape;436;p31"/>
          <p:cNvSpPr/>
          <p:nvPr/>
        </p:nvSpPr>
        <p:spPr>
          <a:xfrm>
            <a:off x="3592285" y="3026228"/>
            <a:ext cx="1262743" cy="402771"/>
          </a:xfrm>
          <a:prstGeom prst="rect">
            <a:avLst/>
          </a:prstGeom>
          <a:noFill/>
          <a:ln cap="flat" cmpd="sng" w="349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37" name="Google Shape;437;p31"/>
          <p:cNvSpPr/>
          <p:nvPr/>
        </p:nvSpPr>
        <p:spPr>
          <a:xfrm>
            <a:off x="2433320" y="3026229"/>
            <a:ext cx="934720" cy="406400"/>
          </a:xfrm>
          <a:prstGeom prst="rect">
            <a:avLst/>
          </a:prstGeom>
          <a:solidFill>
            <a:schemeClr val="lt1"/>
          </a:solidFill>
          <a:ln cap="flat" cmpd="sng" w="34925">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rgbClr val="000000"/>
                </a:solidFill>
                <a:latin typeface="Libre Franklin"/>
                <a:ea typeface="Libre Franklin"/>
                <a:cs typeface="Libre Franklin"/>
                <a:sym typeface="Libre Franklin"/>
              </a:rPr>
              <a:t>Triple 9</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2"/>
          <p:cNvSpPr txBox="1"/>
          <p:nvPr>
            <p:ph type="title"/>
          </p:nvPr>
        </p:nvSpPr>
        <p:spPr>
          <a:xfrm>
            <a:off x="971550" y="451758"/>
            <a:ext cx="7628164"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Chunking and Decision Making</a:t>
            </a:r>
            <a:endParaRPr/>
          </a:p>
        </p:txBody>
      </p:sp>
      <p:sp>
        <p:nvSpPr>
          <p:cNvPr id="444" name="Google Shape;444;p32"/>
          <p:cNvSpPr txBox="1"/>
          <p:nvPr>
            <p:ph idx="1" type="body"/>
          </p:nvPr>
        </p:nvSpPr>
        <p:spPr>
          <a:xfrm>
            <a:off x="862413" y="1600021"/>
            <a:ext cx="7944130" cy="4985836"/>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lang="en-US"/>
              <a:t>Do capuchin monkeys chunk when foraging?</a:t>
            </a:r>
            <a:endParaRPr/>
          </a:p>
          <a:p>
            <a:pPr indent="-257048" lvl="0" marL="384048" rtl="0" algn="l">
              <a:lnSpc>
                <a:spcPct val="94000"/>
              </a:lnSpc>
              <a:spcBef>
                <a:spcPts val="1200"/>
              </a:spcBef>
              <a:spcAft>
                <a:spcPts val="0"/>
              </a:spcAft>
              <a:buClr>
                <a:schemeClr val="dk2"/>
              </a:buClr>
              <a:buSzPts val="2000"/>
              <a:buNone/>
            </a:pPr>
            <a:r>
              <a:t/>
            </a:r>
            <a:endParaRPr/>
          </a:p>
        </p:txBody>
      </p:sp>
      <p:pic>
        <p:nvPicPr>
          <p:cNvPr id="445" name="Google Shape;445;p32"/>
          <p:cNvPicPr preferRelativeResize="0"/>
          <p:nvPr/>
        </p:nvPicPr>
        <p:blipFill rotWithShape="1">
          <a:blip r:embed="rId3">
            <a:alphaModFix/>
          </a:blip>
          <a:srcRect b="0" l="0" r="0" t="0"/>
          <a:stretch/>
        </p:blipFill>
        <p:spPr>
          <a:xfrm>
            <a:off x="2279238" y="2018237"/>
            <a:ext cx="5110480" cy="2861688"/>
          </a:xfrm>
          <a:prstGeom prst="rect">
            <a:avLst/>
          </a:prstGeom>
          <a:noFill/>
          <a:ln>
            <a:noFill/>
          </a:ln>
        </p:spPr>
      </p:pic>
      <p:pic>
        <p:nvPicPr>
          <p:cNvPr id="446" name="Google Shape;446;p32"/>
          <p:cNvPicPr preferRelativeResize="0"/>
          <p:nvPr/>
        </p:nvPicPr>
        <p:blipFill rotWithShape="1">
          <a:blip r:embed="rId3">
            <a:alphaModFix/>
          </a:blip>
          <a:srcRect b="0" l="0" r="0" t="0"/>
          <a:stretch/>
        </p:blipFill>
        <p:spPr>
          <a:xfrm>
            <a:off x="3569108" y="2162270"/>
            <a:ext cx="2433048" cy="1373493"/>
          </a:xfrm>
          <a:prstGeom prst="rect">
            <a:avLst/>
          </a:prstGeom>
          <a:noFill/>
          <a:ln>
            <a:noFill/>
          </a:ln>
        </p:spPr>
      </p:pic>
      <p:pic>
        <p:nvPicPr>
          <p:cNvPr id="447" name="Google Shape;447;p32"/>
          <p:cNvPicPr preferRelativeResize="0"/>
          <p:nvPr/>
        </p:nvPicPr>
        <p:blipFill rotWithShape="1">
          <a:blip r:embed="rId4">
            <a:alphaModFix/>
          </a:blip>
          <a:srcRect b="0" l="0" r="0" t="0"/>
          <a:stretch/>
        </p:blipFill>
        <p:spPr>
          <a:xfrm>
            <a:off x="6002156" y="2162270"/>
            <a:ext cx="2531304" cy="1373493"/>
          </a:xfrm>
          <a:prstGeom prst="rect">
            <a:avLst/>
          </a:prstGeom>
          <a:noFill/>
          <a:ln>
            <a:noFill/>
          </a:ln>
        </p:spPr>
      </p:pic>
      <p:pic>
        <p:nvPicPr>
          <p:cNvPr id="448" name="Google Shape;448;p32"/>
          <p:cNvPicPr preferRelativeResize="0"/>
          <p:nvPr/>
        </p:nvPicPr>
        <p:blipFill rotWithShape="1">
          <a:blip r:embed="rId5">
            <a:alphaModFix/>
          </a:blip>
          <a:srcRect b="0" l="0" r="0" t="0"/>
          <a:stretch/>
        </p:blipFill>
        <p:spPr>
          <a:xfrm>
            <a:off x="1170874" y="2162270"/>
            <a:ext cx="2435516" cy="13734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4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A picture containing chart&#10;&#10;Description automatically generated" id="454" name="Google Shape;454;p33"/>
          <p:cNvPicPr preferRelativeResize="0"/>
          <p:nvPr/>
        </p:nvPicPr>
        <p:blipFill rotWithShape="1">
          <a:blip r:embed="rId3">
            <a:alphaModFix/>
          </a:blip>
          <a:srcRect b="0" l="0" r="0" t="0"/>
          <a:stretch/>
        </p:blipFill>
        <p:spPr>
          <a:xfrm>
            <a:off x="1459411" y="1232989"/>
            <a:ext cx="7069183" cy="4712788"/>
          </a:xfrm>
          <a:prstGeom prst="rect">
            <a:avLst/>
          </a:prstGeom>
          <a:noFill/>
          <a:ln>
            <a:noFill/>
          </a:ln>
        </p:spPr>
      </p:pic>
      <p:sp>
        <p:nvSpPr>
          <p:cNvPr id="455" name="Google Shape;455;p33"/>
          <p:cNvSpPr/>
          <p:nvPr/>
        </p:nvSpPr>
        <p:spPr>
          <a:xfrm>
            <a:off x="1811020" y="5671084"/>
            <a:ext cx="5966460" cy="318236"/>
          </a:xfrm>
          <a:prstGeom prst="rect">
            <a:avLst/>
          </a:prstGeom>
          <a:solidFill>
            <a:schemeClr val="lt1"/>
          </a:solid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456" name="Google Shape;456;p33"/>
          <p:cNvSpPr txBox="1"/>
          <p:nvPr>
            <p:ph type="title"/>
          </p:nvPr>
        </p:nvSpPr>
        <p:spPr>
          <a:xfrm>
            <a:off x="971550" y="451758"/>
            <a:ext cx="7628164"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Chunking and Decision Making</a:t>
            </a:r>
            <a:endParaRPr/>
          </a:p>
        </p:txBody>
      </p:sp>
      <p:cxnSp>
        <p:nvCxnSpPr>
          <p:cNvPr id="457" name="Google Shape;457;p33"/>
          <p:cNvCxnSpPr/>
          <p:nvPr/>
        </p:nvCxnSpPr>
        <p:spPr>
          <a:xfrm>
            <a:off x="1811020" y="3543663"/>
            <a:ext cx="5966460" cy="0"/>
          </a:xfrm>
          <a:prstGeom prst="straightConnector1">
            <a:avLst/>
          </a:prstGeom>
          <a:noFill/>
          <a:ln cap="flat" cmpd="sng" w="9525">
            <a:solidFill>
              <a:srgbClr val="FF0000"/>
            </a:solidFill>
            <a:prstDash val="dash"/>
            <a:round/>
            <a:headEnd len="sm" w="sm" type="none"/>
            <a:tailEnd len="sm" w="sm" type="none"/>
          </a:ln>
        </p:spPr>
      </p:cxnSp>
      <p:pic>
        <p:nvPicPr>
          <p:cNvPr id="458" name="Google Shape;458;p33"/>
          <p:cNvPicPr preferRelativeResize="0"/>
          <p:nvPr/>
        </p:nvPicPr>
        <p:blipFill rotWithShape="1">
          <a:blip r:embed="rId4">
            <a:alphaModFix/>
          </a:blip>
          <a:srcRect b="0" l="0" r="0" t="0"/>
          <a:stretch/>
        </p:blipFill>
        <p:spPr>
          <a:xfrm>
            <a:off x="3759729" y="5689887"/>
            <a:ext cx="353795" cy="199723"/>
          </a:xfrm>
          <a:prstGeom prst="rect">
            <a:avLst/>
          </a:prstGeom>
          <a:noFill/>
          <a:ln>
            <a:noFill/>
          </a:ln>
        </p:spPr>
      </p:pic>
      <p:pic>
        <p:nvPicPr>
          <p:cNvPr id="459" name="Google Shape;459;p33"/>
          <p:cNvPicPr preferRelativeResize="0"/>
          <p:nvPr/>
        </p:nvPicPr>
        <p:blipFill rotWithShape="1">
          <a:blip r:embed="rId5">
            <a:alphaModFix/>
          </a:blip>
          <a:srcRect b="0" l="0" r="0" t="0"/>
          <a:stretch/>
        </p:blipFill>
        <p:spPr>
          <a:xfrm>
            <a:off x="4113524" y="5689685"/>
            <a:ext cx="353795" cy="199723"/>
          </a:xfrm>
          <a:prstGeom prst="rect">
            <a:avLst/>
          </a:prstGeom>
          <a:noFill/>
          <a:ln>
            <a:noFill/>
          </a:ln>
        </p:spPr>
      </p:pic>
      <p:pic>
        <p:nvPicPr>
          <p:cNvPr id="460" name="Google Shape;460;p33"/>
          <p:cNvPicPr preferRelativeResize="0"/>
          <p:nvPr/>
        </p:nvPicPr>
        <p:blipFill rotWithShape="1">
          <a:blip r:embed="rId6">
            <a:alphaModFix/>
          </a:blip>
          <a:srcRect b="0" l="0" r="0" t="0"/>
          <a:stretch/>
        </p:blipFill>
        <p:spPr>
          <a:xfrm>
            <a:off x="3405933" y="5689887"/>
            <a:ext cx="353796" cy="199521"/>
          </a:xfrm>
          <a:prstGeom prst="rect">
            <a:avLst/>
          </a:prstGeom>
          <a:noFill/>
          <a:ln>
            <a:noFill/>
          </a:ln>
        </p:spPr>
      </p:pic>
      <p:pic>
        <p:nvPicPr>
          <p:cNvPr id="461" name="Google Shape;461;p33"/>
          <p:cNvPicPr preferRelativeResize="0"/>
          <p:nvPr/>
        </p:nvPicPr>
        <p:blipFill rotWithShape="1">
          <a:blip r:embed="rId4">
            <a:alphaModFix/>
          </a:blip>
          <a:srcRect b="0" l="0" r="0" t="0"/>
          <a:stretch/>
        </p:blipFill>
        <p:spPr>
          <a:xfrm>
            <a:off x="6539238" y="5690089"/>
            <a:ext cx="353795" cy="199723"/>
          </a:xfrm>
          <a:prstGeom prst="rect">
            <a:avLst/>
          </a:prstGeom>
          <a:noFill/>
          <a:ln>
            <a:noFill/>
          </a:ln>
        </p:spPr>
      </p:pic>
      <p:pic>
        <p:nvPicPr>
          <p:cNvPr id="462" name="Google Shape;462;p33"/>
          <p:cNvPicPr preferRelativeResize="0"/>
          <p:nvPr/>
        </p:nvPicPr>
        <p:blipFill rotWithShape="1">
          <a:blip r:embed="rId5">
            <a:alphaModFix/>
          </a:blip>
          <a:srcRect b="0" l="0" r="0" t="0"/>
          <a:stretch/>
        </p:blipFill>
        <p:spPr>
          <a:xfrm>
            <a:off x="6893033" y="5689887"/>
            <a:ext cx="353795" cy="199723"/>
          </a:xfrm>
          <a:prstGeom prst="rect">
            <a:avLst/>
          </a:prstGeom>
          <a:noFill/>
          <a:ln>
            <a:noFill/>
          </a:ln>
        </p:spPr>
      </p:pic>
      <p:pic>
        <p:nvPicPr>
          <p:cNvPr id="463" name="Google Shape;463;p33"/>
          <p:cNvPicPr preferRelativeResize="0"/>
          <p:nvPr/>
        </p:nvPicPr>
        <p:blipFill rotWithShape="1">
          <a:blip r:embed="rId6">
            <a:alphaModFix/>
          </a:blip>
          <a:srcRect b="0" l="0" r="0" t="0"/>
          <a:stretch/>
        </p:blipFill>
        <p:spPr>
          <a:xfrm>
            <a:off x="6185442" y="5690089"/>
            <a:ext cx="353796" cy="199521"/>
          </a:xfrm>
          <a:prstGeom prst="rect">
            <a:avLst/>
          </a:prstGeom>
          <a:noFill/>
          <a:ln>
            <a:noFill/>
          </a:ln>
        </p:spPr>
      </p:pic>
      <p:pic>
        <p:nvPicPr>
          <p:cNvPr id="464" name="Google Shape;464;p33"/>
          <p:cNvPicPr preferRelativeResize="0"/>
          <p:nvPr/>
        </p:nvPicPr>
        <p:blipFill rotWithShape="1">
          <a:blip r:embed="rId4">
            <a:alphaModFix/>
          </a:blip>
          <a:srcRect b="0" l="0" r="0" t="0"/>
          <a:stretch/>
        </p:blipFill>
        <p:spPr>
          <a:xfrm>
            <a:off x="2719173" y="5711507"/>
            <a:ext cx="353795" cy="199723"/>
          </a:xfrm>
          <a:prstGeom prst="rect">
            <a:avLst/>
          </a:prstGeom>
          <a:noFill/>
          <a:ln>
            <a:noFill/>
          </a:ln>
        </p:spPr>
      </p:pic>
      <p:pic>
        <p:nvPicPr>
          <p:cNvPr id="465" name="Google Shape;465;p33"/>
          <p:cNvPicPr preferRelativeResize="0"/>
          <p:nvPr/>
        </p:nvPicPr>
        <p:blipFill rotWithShape="1">
          <a:blip r:embed="rId4">
            <a:alphaModFix/>
          </a:blip>
          <a:srcRect b="0" l="0" r="0" t="0"/>
          <a:stretch/>
        </p:blipFill>
        <p:spPr>
          <a:xfrm>
            <a:off x="5477852" y="5690089"/>
            <a:ext cx="353795" cy="199723"/>
          </a:xfrm>
          <a:prstGeom prst="rect">
            <a:avLst/>
          </a:prstGeom>
          <a:noFill/>
          <a:ln>
            <a:noFill/>
          </a:ln>
        </p:spPr>
      </p:pic>
      <p:sp>
        <p:nvSpPr>
          <p:cNvPr id="466" name="Google Shape;466;p33"/>
          <p:cNvSpPr txBox="1"/>
          <p:nvPr/>
        </p:nvSpPr>
        <p:spPr>
          <a:xfrm>
            <a:off x="2537460" y="5986200"/>
            <a:ext cx="189175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Libre Franklin"/>
                <a:ea typeface="Libre Franklin"/>
                <a:cs typeface="Libre Franklin"/>
                <a:sym typeface="Libre Franklin"/>
              </a:rPr>
              <a:t>Chunking</a:t>
            </a:r>
            <a:endParaRPr/>
          </a:p>
        </p:txBody>
      </p:sp>
      <p:sp>
        <p:nvSpPr>
          <p:cNvPr id="467" name="Google Shape;467;p33"/>
          <p:cNvSpPr txBox="1"/>
          <p:nvPr/>
        </p:nvSpPr>
        <p:spPr>
          <a:xfrm>
            <a:off x="5315399" y="5986200"/>
            <a:ext cx="189175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Libre Franklin"/>
                <a:ea typeface="Libre Franklin"/>
                <a:cs typeface="Libre Franklin"/>
                <a:sym typeface="Libre Franklin"/>
              </a:rPr>
              <a:t>No Chunking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102b48bc5fe_0_0"/>
          <p:cNvSpPr txBox="1"/>
          <p:nvPr>
            <p:ph type="title"/>
          </p:nvPr>
        </p:nvSpPr>
        <p:spPr>
          <a:xfrm>
            <a:off x="1028700" y="685800"/>
            <a:ext cx="7200900" cy="700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Sociality </a:t>
            </a:r>
            <a:endParaRPr/>
          </a:p>
        </p:txBody>
      </p:sp>
      <p:sp>
        <p:nvSpPr>
          <p:cNvPr id="474" name="Google Shape;474;g102b48bc5fe_0_0"/>
          <p:cNvSpPr txBox="1"/>
          <p:nvPr>
            <p:ph idx="1" type="body"/>
          </p:nvPr>
        </p:nvSpPr>
        <p:spPr>
          <a:xfrm>
            <a:off x="1028700" y="1514475"/>
            <a:ext cx="7200900" cy="44721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sz="2800"/>
              <a:t>The social </a:t>
            </a:r>
            <a:r>
              <a:rPr lang="en-US" sz="2800"/>
              <a:t>environment</a:t>
            </a:r>
            <a:r>
              <a:rPr lang="en-US" sz="2800"/>
              <a:t> can have a wide range of implications</a:t>
            </a:r>
            <a:endParaRPr sz="2800"/>
          </a:p>
          <a:p>
            <a:pPr indent="-406400" lvl="0" marL="457200" rtl="0" algn="l">
              <a:spcBef>
                <a:spcPts val="0"/>
              </a:spcBef>
              <a:spcAft>
                <a:spcPts val="0"/>
              </a:spcAft>
              <a:buSzPts val="2800"/>
              <a:buChar char="●"/>
            </a:pPr>
            <a:r>
              <a:rPr lang="en-US" sz="2800"/>
              <a:t>Humans live in a very complex social environment</a:t>
            </a:r>
            <a:endParaRPr sz="2800"/>
          </a:p>
          <a:p>
            <a:pPr indent="-406400" lvl="0" marL="457200" rtl="0" algn="l">
              <a:spcBef>
                <a:spcPts val="0"/>
              </a:spcBef>
              <a:spcAft>
                <a:spcPts val="0"/>
              </a:spcAft>
              <a:buSzPts val="2800"/>
              <a:buChar char="●"/>
            </a:pPr>
            <a:r>
              <a:rPr lang="en-US" sz="2800"/>
              <a:t>Sociality and cognition?</a:t>
            </a:r>
            <a:endParaRPr sz="2800"/>
          </a:p>
        </p:txBody>
      </p:sp>
      <p:pic>
        <p:nvPicPr>
          <p:cNvPr id="475" name="Google Shape;475;g102b48bc5fe_0_0"/>
          <p:cNvPicPr preferRelativeResize="0"/>
          <p:nvPr/>
        </p:nvPicPr>
        <p:blipFill rotWithShape="1">
          <a:blip r:embed="rId3">
            <a:alphaModFix/>
          </a:blip>
          <a:srcRect b="-10366" l="4717" r="43152" t="30500"/>
          <a:stretch/>
        </p:blipFill>
        <p:spPr>
          <a:xfrm>
            <a:off x="292863" y="4281938"/>
            <a:ext cx="2157425" cy="2201275"/>
          </a:xfrm>
          <a:prstGeom prst="rect">
            <a:avLst/>
          </a:prstGeom>
          <a:noFill/>
          <a:ln>
            <a:noFill/>
          </a:ln>
        </p:spPr>
      </p:pic>
      <p:pic>
        <p:nvPicPr>
          <p:cNvPr id="476" name="Google Shape;476;g102b48bc5fe_0_0"/>
          <p:cNvPicPr preferRelativeResize="0"/>
          <p:nvPr/>
        </p:nvPicPr>
        <p:blipFill rotWithShape="1">
          <a:blip r:embed="rId4">
            <a:alphaModFix/>
          </a:blip>
          <a:srcRect b="5879" l="20076" r="28994" t="-5880"/>
          <a:stretch/>
        </p:blipFill>
        <p:spPr>
          <a:xfrm>
            <a:off x="6900875" y="3716475"/>
            <a:ext cx="1957375" cy="2766725"/>
          </a:xfrm>
          <a:prstGeom prst="rect">
            <a:avLst/>
          </a:prstGeom>
          <a:noFill/>
          <a:ln>
            <a:noFill/>
          </a:ln>
        </p:spPr>
      </p:pic>
      <p:pic>
        <p:nvPicPr>
          <p:cNvPr id="477" name="Google Shape;477;g102b48bc5fe_0_0"/>
          <p:cNvPicPr preferRelativeResize="0"/>
          <p:nvPr/>
        </p:nvPicPr>
        <p:blipFill>
          <a:blip r:embed="rId5">
            <a:alphaModFix/>
          </a:blip>
          <a:stretch>
            <a:fillRect/>
          </a:stretch>
        </p:blipFill>
        <p:spPr>
          <a:xfrm>
            <a:off x="2753935" y="3923497"/>
            <a:ext cx="3843325" cy="255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02b48bc5fe_0_9"/>
          <p:cNvSpPr txBox="1"/>
          <p:nvPr>
            <p:ph type="title"/>
          </p:nvPr>
        </p:nvSpPr>
        <p:spPr>
          <a:xfrm>
            <a:off x="1028700" y="9525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 and the FFA</a:t>
            </a:r>
            <a:endParaRPr/>
          </a:p>
        </p:txBody>
      </p:sp>
      <p:sp>
        <p:nvSpPr>
          <p:cNvPr id="484" name="Google Shape;484;g102b48bc5fe_0_9"/>
          <p:cNvSpPr txBox="1"/>
          <p:nvPr>
            <p:ph idx="1" type="body"/>
          </p:nvPr>
        </p:nvSpPr>
        <p:spPr>
          <a:xfrm>
            <a:off x="500013" y="1252909"/>
            <a:ext cx="7620000" cy="2066100"/>
          </a:xfrm>
          <a:prstGeom prst="rect">
            <a:avLst/>
          </a:prstGeom>
          <a:noFill/>
          <a:ln>
            <a:noFill/>
          </a:ln>
        </p:spPr>
        <p:txBody>
          <a:bodyPr anchorCtr="0" anchor="t" bIns="45700" lIns="91425" spcFirstLastPara="1" rIns="91425" wrap="square" tIns="45700">
            <a:normAutofit lnSpcReduction="20000"/>
          </a:bodyPr>
          <a:lstStyle/>
          <a:p>
            <a:pPr indent="-384048" lvl="0" marL="384048" rtl="0" algn="l">
              <a:lnSpc>
                <a:spcPct val="94000"/>
              </a:lnSpc>
              <a:spcBef>
                <a:spcPts val="0"/>
              </a:spcBef>
              <a:spcAft>
                <a:spcPts val="0"/>
              </a:spcAft>
              <a:buClr>
                <a:schemeClr val="dk2"/>
              </a:buClr>
              <a:buSzPts val="2000"/>
              <a:buChar char="■"/>
            </a:pPr>
            <a:r>
              <a:rPr lang="en-US"/>
              <a:t>Humans 🡪 Great at seeing faces in non-face objects</a:t>
            </a:r>
            <a:endParaRPr/>
          </a:p>
          <a:p>
            <a:pPr indent="-384048" lvl="0" marL="384048" rtl="0" algn="l">
              <a:lnSpc>
                <a:spcPct val="94000"/>
              </a:lnSpc>
              <a:spcBef>
                <a:spcPts val="1200"/>
              </a:spcBef>
              <a:spcAft>
                <a:spcPts val="0"/>
              </a:spcAft>
              <a:buClr>
                <a:schemeClr val="dk2"/>
              </a:buClr>
              <a:buSzPts val="2000"/>
              <a:buChar char="■"/>
            </a:pPr>
            <a:r>
              <a:rPr b="0" lang="en-US" u="sng"/>
              <a:t>FFA </a:t>
            </a:r>
            <a:r>
              <a:rPr b="0" lang="en-US"/>
              <a:t>(fusiform gyrus) plays a large role in response to face stimuli, </a:t>
            </a:r>
            <a:r>
              <a:rPr b="0" lang="en-US" u="sng"/>
              <a:t>even when they are not faces</a:t>
            </a:r>
            <a:endParaRPr b="0" u="sng"/>
          </a:p>
          <a:p>
            <a:pPr indent="-371348" lvl="0" marL="384048" rtl="0" algn="l">
              <a:lnSpc>
                <a:spcPct val="94000"/>
              </a:lnSpc>
              <a:spcBef>
                <a:spcPts val="1200"/>
              </a:spcBef>
              <a:spcAft>
                <a:spcPts val="0"/>
              </a:spcAft>
              <a:buSzPts val="1800"/>
              <a:buChar char="■"/>
            </a:pPr>
            <a:r>
              <a:rPr lang="en-US"/>
              <a:t>Known as </a:t>
            </a:r>
            <a:r>
              <a:rPr lang="en-US" u="sng"/>
              <a:t>Face Pareidolia</a:t>
            </a:r>
            <a:endParaRPr u="sng"/>
          </a:p>
          <a:p>
            <a:pPr indent="-384048" lvl="0" marL="384048" rtl="0" algn="l">
              <a:lnSpc>
                <a:spcPct val="94000"/>
              </a:lnSpc>
              <a:spcBef>
                <a:spcPts val="1200"/>
              </a:spcBef>
              <a:spcAft>
                <a:spcPts val="0"/>
              </a:spcAft>
              <a:buClr>
                <a:schemeClr val="dk2"/>
              </a:buClr>
              <a:buSzPts val="2000"/>
              <a:buChar char="■"/>
            </a:pPr>
            <a:r>
              <a:rPr lang="en-US"/>
              <a:t>Faces are special to primates too, but this non-face detection had yet to be studied in them </a:t>
            </a:r>
            <a:endParaRPr b="0"/>
          </a:p>
        </p:txBody>
      </p:sp>
      <p:pic>
        <p:nvPicPr>
          <p:cNvPr id="485" name="Google Shape;485;g102b48bc5fe_0_9"/>
          <p:cNvPicPr preferRelativeResize="0"/>
          <p:nvPr/>
        </p:nvPicPr>
        <p:blipFill rotWithShape="1">
          <a:blip r:embed="rId3">
            <a:alphaModFix/>
          </a:blip>
          <a:srcRect b="0" l="0" r="0" t="0"/>
          <a:stretch/>
        </p:blipFill>
        <p:spPr>
          <a:xfrm>
            <a:off x="6355476" y="3426475"/>
            <a:ext cx="2638674" cy="3300109"/>
          </a:xfrm>
          <a:prstGeom prst="rect">
            <a:avLst/>
          </a:prstGeom>
          <a:noFill/>
          <a:ln>
            <a:noFill/>
          </a:ln>
        </p:spPr>
      </p:pic>
      <p:pic>
        <p:nvPicPr>
          <p:cNvPr descr="A picture containing plant, flower, orange&#10;&#10;Description automatically generated" id="486" name="Google Shape;486;g102b48bc5fe_0_9"/>
          <p:cNvPicPr preferRelativeResize="0"/>
          <p:nvPr/>
        </p:nvPicPr>
        <p:blipFill rotWithShape="1">
          <a:blip r:embed="rId4">
            <a:alphaModFix/>
          </a:blip>
          <a:srcRect b="0" l="0" r="0" t="0"/>
          <a:stretch/>
        </p:blipFill>
        <p:spPr>
          <a:xfrm>
            <a:off x="122626" y="3427363"/>
            <a:ext cx="2638674" cy="3298351"/>
          </a:xfrm>
          <a:prstGeom prst="rect">
            <a:avLst/>
          </a:prstGeom>
          <a:noFill/>
          <a:ln>
            <a:noFill/>
          </a:ln>
        </p:spPr>
      </p:pic>
      <p:pic>
        <p:nvPicPr>
          <p:cNvPr descr="A close-up of a flower&#10;&#10;Description automatically generated with low confidence" id="487" name="Google Shape;487;g102b48bc5fe_0_9"/>
          <p:cNvPicPr preferRelativeResize="0"/>
          <p:nvPr/>
        </p:nvPicPr>
        <p:blipFill rotWithShape="1">
          <a:blip r:embed="rId5">
            <a:alphaModFix/>
          </a:blip>
          <a:srcRect b="0" l="0" r="0" t="0"/>
          <a:stretch/>
        </p:blipFill>
        <p:spPr>
          <a:xfrm>
            <a:off x="3239038" y="3429000"/>
            <a:ext cx="2638675" cy="329507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2"/>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a:t>
            </a:r>
            <a:endParaRPr/>
          </a:p>
        </p:txBody>
      </p:sp>
      <p:sp>
        <p:nvSpPr>
          <p:cNvPr id="493" name="Google Shape;493;p42"/>
          <p:cNvSpPr txBox="1"/>
          <p:nvPr>
            <p:ph idx="1" type="body"/>
          </p:nvPr>
        </p:nvSpPr>
        <p:spPr>
          <a:xfrm>
            <a:off x="1028700" y="1676400"/>
            <a:ext cx="4099500" cy="4823400"/>
          </a:xfrm>
          <a:prstGeom prst="rect">
            <a:avLst/>
          </a:prstGeom>
          <a:noFill/>
          <a:ln>
            <a:noFill/>
          </a:ln>
        </p:spPr>
        <p:txBody>
          <a:bodyPr anchorCtr="0" anchor="t" bIns="45700" lIns="91425" spcFirstLastPara="1" rIns="91425" wrap="square" tIns="45700">
            <a:normAutofit/>
          </a:bodyPr>
          <a:lstStyle/>
          <a:p>
            <a:pPr indent="-384048" lvl="0" marL="384048" rtl="0" algn="l">
              <a:lnSpc>
                <a:spcPct val="150000"/>
              </a:lnSpc>
              <a:spcBef>
                <a:spcPts val="0"/>
              </a:spcBef>
              <a:spcAft>
                <a:spcPts val="0"/>
              </a:spcAft>
              <a:buClr>
                <a:schemeClr val="dk2"/>
              </a:buClr>
              <a:buSzPts val="2000"/>
              <a:buChar char="■"/>
            </a:pPr>
            <a:r>
              <a:rPr lang="en-US"/>
              <a:t>Taubert et al., 2017</a:t>
            </a:r>
            <a:endParaRPr/>
          </a:p>
          <a:p>
            <a:pPr indent="-371348" lvl="0" marL="384048" rtl="0" algn="l">
              <a:lnSpc>
                <a:spcPct val="150000"/>
              </a:lnSpc>
              <a:spcBef>
                <a:spcPts val="0"/>
              </a:spcBef>
              <a:spcAft>
                <a:spcPts val="0"/>
              </a:spcAft>
              <a:buSzPts val="1800"/>
              <a:buChar char="■"/>
            </a:pPr>
            <a:r>
              <a:rPr lang="en-US"/>
              <a:t>Eye Tracking</a:t>
            </a:r>
            <a:endParaRPr/>
          </a:p>
          <a:p>
            <a:pPr indent="-371348" lvl="0" marL="384048" rtl="0" algn="l">
              <a:lnSpc>
                <a:spcPct val="150000"/>
              </a:lnSpc>
              <a:spcBef>
                <a:spcPts val="0"/>
              </a:spcBef>
              <a:spcAft>
                <a:spcPts val="0"/>
              </a:spcAft>
              <a:buSzPts val="1800"/>
              <a:buChar char="■"/>
            </a:pPr>
            <a:r>
              <a:rPr lang="en-US"/>
              <a:t>1. Monkey Faces</a:t>
            </a:r>
            <a:endParaRPr/>
          </a:p>
          <a:p>
            <a:pPr indent="-371348" lvl="0" marL="384048" rtl="0" algn="l">
              <a:lnSpc>
                <a:spcPct val="150000"/>
              </a:lnSpc>
              <a:spcBef>
                <a:spcPts val="0"/>
              </a:spcBef>
              <a:spcAft>
                <a:spcPts val="0"/>
              </a:spcAft>
              <a:buSzPts val="1800"/>
              <a:buChar char="■"/>
            </a:pPr>
            <a:r>
              <a:rPr lang="en-US"/>
              <a:t>2. Objects with illusory faces</a:t>
            </a:r>
            <a:endParaRPr/>
          </a:p>
          <a:p>
            <a:pPr indent="-371348" lvl="0" marL="384048" rtl="0" algn="l">
              <a:lnSpc>
                <a:spcPct val="150000"/>
              </a:lnSpc>
              <a:spcBef>
                <a:spcPts val="0"/>
              </a:spcBef>
              <a:spcAft>
                <a:spcPts val="0"/>
              </a:spcAft>
              <a:buSzPts val="1800"/>
              <a:buChar char="■"/>
            </a:pPr>
            <a:r>
              <a:rPr lang="en-US"/>
              <a:t>3. Objects with no face</a:t>
            </a:r>
            <a:endParaRPr/>
          </a:p>
          <a:p>
            <a:pPr indent="-371348" lvl="0" marL="384048" rtl="0" algn="l">
              <a:lnSpc>
                <a:spcPct val="150000"/>
              </a:lnSpc>
              <a:spcBef>
                <a:spcPts val="0"/>
              </a:spcBef>
              <a:spcAft>
                <a:spcPts val="0"/>
              </a:spcAft>
              <a:buSzPts val="1800"/>
              <a:buChar char="■"/>
            </a:pPr>
            <a:r>
              <a:rPr lang="en-US"/>
              <a:t>DV: Time spent looking at image and Which image was fixated on first</a:t>
            </a:r>
            <a:endParaRPr/>
          </a:p>
        </p:txBody>
      </p:sp>
      <p:pic>
        <p:nvPicPr>
          <p:cNvPr id="494" name="Google Shape;494;p42"/>
          <p:cNvPicPr preferRelativeResize="0"/>
          <p:nvPr/>
        </p:nvPicPr>
        <p:blipFill>
          <a:blip r:embed="rId3">
            <a:alphaModFix/>
          </a:blip>
          <a:stretch>
            <a:fillRect/>
          </a:stretch>
        </p:blipFill>
        <p:spPr>
          <a:xfrm>
            <a:off x="4865700" y="1595869"/>
            <a:ext cx="4166750" cy="51881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1051ec52e55_0_0"/>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a:t>
            </a:r>
            <a:endParaRPr/>
          </a:p>
        </p:txBody>
      </p:sp>
      <p:sp>
        <p:nvSpPr>
          <p:cNvPr id="500" name="Google Shape;500;g1051ec52e55_0_0"/>
          <p:cNvSpPr txBox="1"/>
          <p:nvPr>
            <p:ph idx="1" type="body"/>
          </p:nvPr>
        </p:nvSpPr>
        <p:spPr>
          <a:xfrm>
            <a:off x="1028700" y="1403900"/>
            <a:ext cx="7200900" cy="2227500"/>
          </a:xfrm>
          <a:prstGeom prst="rect">
            <a:avLst/>
          </a:prstGeom>
          <a:noFill/>
          <a:ln>
            <a:noFill/>
          </a:ln>
        </p:spPr>
        <p:txBody>
          <a:bodyPr anchorCtr="0" anchor="t" bIns="45700" lIns="91425" spcFirstLastPara="1" rIns="91425" wrap="square" tIns="45700">
            <a:normAutofit/>
          </a:bodyPr>
          <a:lstStyle/>
          <a:p>
            <a:pPr indent="-371348" lvl="0" marL="384048" rtl="0" algn="l">
              <a:lnSpc>
                <a:spcPct val="115000"/>
              </a:lnSpc>
              <a:spcBef>
                <a:spcPts val="0"/>
              </a:spcBef>
              <a:spcAft>
                <a:spcPts val="0"/>
              </a:spcAft>
              <a:buSzPts val="1800"/>
              <a:buChar char="■"/>
            </a:pPr>
            <a:r>
              <a:rPr lang="en-US"/>
              <a:t>Macaques spent </a:t>
            </a:r>
            <a:r>
              <a:rPr lang="en-US" u="sng"/>
              <a:t>more time looking at monkey faces</a:t>
            </a:r>
            <a:r>
              <a:rPr lang="en-US"/>
              <a:t> than non-face objects (expected)</a:t>
            </a:r>
            <a:endParaRPr/>
          </a:p>
          <a:p>
            <a:pPr indent="-371348" lvl="0" marL="384048" rtl="0" algn="l">
              <a:lnSpc>
                <a:spcPct val="115000"/>
              </a:lnSpc>
              <a:spcBef>
                <a:spcPts val="0"/>
              </a:spcBef>
              <a:spcAft>
                <a:spcPts val="0"/>
              </a:spcAft>
              <a:buSzPts val="1800"/>
              <a:buChar char="■"/>
            </a:pPr>
            <a:r>
              <a:rPr lang="en-US"/>
              <a:t>Macaques spent </a:t>
            </a:r>
            <a:r>
              <a:rPr lang="en-US" u="sng"/>
              <a:t>more time looking at illusory faces</a:t>
            </a:r>
            <a:r>
              <a:rPr lang="en-US"/>
              <a:t> than objects (predicted)</a:t>
            </a:r>
            <a:endParaRPr/>
          </a:p>
          <a:p>
            <a:pPr indent="-371348" lvl="0" marL="384048" rtl="0" algn="l">
              <a:lnSpc>
                <a:spcPct val="115000"/>
              </a:lnSpc>
              <a:spcBef>
                <a:spcPts val="0"/>
              </a:spcBef>
              <a:spcAft>
                <a:spcPts val="0"/>
              </a:spcAft>
              <a:buSzPts val="1800"/>
              <a:buChar char="■"/>
            </a:pPr>
            <a:r>
              <a:rPr lang="en-US"/>
              <a:t>Macaques spent more time looking at illusory faces than monkey faces (interesting)</a:t>
            </a:r>
            <a:endParaRPr/>
          </a:p>
        </p:txBody>
      </p:sp>
      <p:pic>
        <p:nvPicPr>
          <p:cNvPr descr="Chart&#10;&#10;Description automatically generated" id="501" name="Google Shape;501;g1051ec52e55_0_0"/>
          <p:cNvPicPr preferRelativeResize="0"/>
          <p:nvPr/>
        </p:nvPicPr>
        <p:blipFill rotWithShape="1">
          <a:blip r:embed="rId3">
            <a:alphaModFix/>
          </a:blip>
          <a:srcRect b="0" l="0" r="0" t="0"/>
          <a:stretch/>
        </p:blipFill>
        <p:spPr>
          <a:xfrm>
            <a:off x="599865" y="3709855"/>
            <a:ext cx="3972142" cy="2959189"/>
          </a:xfrm>
          <a:prstGeom prst="rect">
            <a:avLst/>
          </a:prstGeom>
          <a:noFill/>
          <a:ln>
            <a:noFill/>
          </a:ln>
        </p:spPr>
      </p:pic>
      <p:pic>
        <p:nvPicPr>
          <p:cNvPr descr="A picture containing chart&#10;&#10;Description automatically generated" id="502" name="Google Shape;502;g1051ec52e55_0_0"/>
          <p:cNvPicPr preferRelativeResize="0"/>
          <p:nvPr/>
        </p:nvPicPr>
        <p:blipFill rotWithShape="1">
          <a:blip r:embed="rId4">
            <a:alphaModFix/>
          </a:blip>
          <a:srcRect b="9428" l="0" r="0" t="0"/>
          <a:stretch/>
        </p:blipFill>
        <p:spPr>
          <a:xfrm>
            <a:off x="4946384" y="3631554"/>
            <a:ext cx="4111832" cy="31157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102b48bc5fe_0_18"/>
          <p:cNvSpPr txBox="1"/>
          <p:nvPr>
            <p:ph type="title"/>
          </p:nvPr>
        </p:nvSpPr>
        <p:spPr>
          <a:xfrm>
            <a:off x="1066800" y="2667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 and the FFA</a:t>
            </a:r>
            <a:endParaRPr/>
          </a:p>
        </p:txBody>
      </p:sp>
      <p:sp>
        <p:nvSpPr>
          <p:cNvPr id="509" name="Google Shape;509;g102b48bc5fe_0_18"/>
          <p:cNvSpPr txBox="1"/>
          <p:nvPr>
            <p:ph idx="1" type="body"/>
          </p:nvPr>
        </p:nvSpPr>
        <p:spPr>
          <a:xfrm>
            <a:off x="528588" y="1436309"/>
            <a:ext cx="7620000" cy="49761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b="0" lang="en-US"/>
              <a:t>Beran et al. 2017</a:t>
            </a:r>
            <a:endParaRPr/>
          </a:p>
        </p:txBody>
      </p:sp>
      <p:pic>
        <p:nvPicPr>
          <p:cNvPr id="510" name="Google Shape;510;g102b48bc5fe_0_18"/>
          <p:cNvPicPr preferRelativeResize="0"/>
          <p:nvPr/>
        </p:nvPicPr>
        <p:blipFill rotWithShape="1">
          <a:blip r:embed="rId3">
            <a:alphaModFix/>
          </a:blip>
          <a:srcRect b="0" l="0" r="0" t="0"/>
          <a:stretch/>
        </p:blipFill>
        <p:spPr>
          <a:xfrm>
            <a:off x="725201" y="1979800"/>
            <a:ext cx="3532825" cy="4778200"/>
          </a:xfrm>
          <a:prstGeom prst="rect">
            <a:avLst/>
          </a:prstGeom>
          <a:noFill/>
          <a:ln>
            <a:noFill/>
          </a:ln>
        </p:spPr>
      </p:pic>
      <p:pic>
        <p:nvPicPr>
          <p:cNvPr id="511" name="Google Shape;511;g102b48bc5fe_0_18"/>
          <p:cNvPicPr preferRelativeResize="0"/>
          <p:nvPr/>
        </p:nvPicPr>
        <p:blipFill rotWithShape="1">
          <a:blip r:embed="rId4">
            <a:alphaModFix/>
          </a:blip>
          <a:srcRect b="0" l="0" r="0" t="0"/>
          <a:stretch/>
        </p:blipFill>
        <p:spPr>
          <a:xfrm>
            <a:off x="4999875" y="1979800"/>
            <a:ext cx="3450970" cy="4613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02b48bc5fe_0_26"/>
          <p:cNvSpPr txBox="1"/>
          <p:nvPr>
            <p:ph type="title"/>
          </p:nvPr>
        </p:nvSpPr>
        <p:spPr>
          <a:xfrm>
            <a:off x="971550" y="2667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a:t>
            </a:r>
            <a:endParaRPr/>
          </a:p>
        </p:txBody>
      </p:sp>
      <p:sp>
        <p:nvSpPr>
          <p:cNvPr id="518" name="Google Shape;518;g102b48bc5fe_0_26"/>
          <p:cNvSpPr txBox="1"/>
          <p:nvPr>
            <p:ph idx="1" type="body"/>
          </p:nvPr>
        </p:nvSpPr>
        <p:spPr>
          <a:xfrm>
            <a:off x="762000" y="1139586"/>
            <a:ext cx="7620000" cy="51054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b="0" lang="en-US"/>
              <a:t>Beran et al. 2017</a:t>
            </a:r>
            <a:endParaRPr/>
          </a:p>
          <a:p>
            <a:pPr indent="-384048" lvl="0" marL="384048" rtl="0" algn="l">
              <a:lnSpc>
                <a:spcPct val="94000"/>
              </a:lnSpc>
              <a:spcBef>
                <a:spcPts val="1200"/>
              </a:spcBef>
              <a:spcAft>
                <a:spcPts val="0"/>
              </a:spcAft>
              <a:buClr>
                <a:schemeClr val="dk2"/>
              </a:buClr>
              <a:buSzPts val="2000"/>
              <a:buChar char="■"/>
            </a:pPr>
            <a:r>
              <a:rPr lang="en-US"/>
              <a:t>Human </a:t>
            </a:r>
            <a:r>
              <a:rPr b="0" lang="en-US"/>
              <a:t>Children</a:t>
            </a:r>
            <a:endParaRPr/>
          </a:p>
        </p:txBody>
      </p:sp>
      <p:pic>
        <p:nvPicPr>
          <p:cNvPr id="519" name="Google Shape;519;g102b48bc5fe_0_26"/>
          <p:cNvPicPr preferRelativeResize="0"/>
          <p:nvPr/>
        </p:nvPicPr>
        <p:blipFill rotWithShape="1">
          <a:blip r:embed="rId3">
            <a:alphaModFix/>
          </a:blip>
          <a:srcRect b="0" l="0" r="0" t="0"/>
          <a:stretch/>
        </p:blipFill>
        <p:spPr>
          <a:xfrm>
            <a:off x="765301" y="2363927"/>
            <a:ext cx="7616698" cy="3269731"/>
          </a:xfrm>
          <a:prstGeom prst="rect">
            <a:avLst/>
          </a:prstGeom>
          <a:noFill/>
          <a:ln>
            <a:noFill/>
          </a:ln>
        </p:spPr>
      </p:pic>
      <p:sp>
        <p:nvSpPr>
          <p:cNvPr id="520" name="Google Shape;520;g102b48bc5fe_0_26"/>
          <p:cNvSpPr/>
          <p:nvPr/>
        </p:nvSpPr>
        <p:spPr>
          <a:xfrm>
            <a:off x="5976256" y="2363927"/>
            <a:ext cx="2819400" cy="3177000"/>
          </a:xfrm>
          <a:prstGeom prst="ellipse">
            <a:avLst/>
          </a:prstGeom>
          <a:no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Introductions</a:t>
            </a:r>
            <a:endParaRPr/>
          </a:p>
        </p:txBody>
      </p:sp>
      <p:sp>
        <p:nvSpPr>
          <p:cNvPr id="124" name="Google Shape;124;p4"/>
          <p:cNvSpPr txBox="1"/>
          <p:nvPr>
            <p:ph idx="1" type="body"/>
          </p:nvPr>
        </p:nvSpPr>
        <p:spPr>
          <a:xfrm>
            <a:off x="1028699" y="1415143"/>
            <a:ext cx="7625443" cy="4452257"/>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Char char="■"/>
            </a:pPr>
            <a:r>
              <a:rPr b="1" lang="en-US" sz="2400"/>
              <a:t>Matt Babb</a:t>
            </a:r>
            <a:endParaRPr/>
          </a:p>
          <a:p>
            <a:pPr indent="-384048" lvl="1" marL="914400" rtl="0" algn="l">
              <a:lnSpc>
                <a:spcPct val="94000"/>
              </a:lnSpc>
              <a:spcBef>
                <a:spcPts val="700"/>
              </a:spcBef>
              <a:spcAft>
                <a:spcPts val="0"/>
              </a:spcAft>
              <a:buClr>
                <a:schemeClr val="dk2"/>
              </a:buClr>
              <a:buSzPts val="2400"/>
              <a:buChar char="–"/>
            </a:pPr>
            <a:r>
              <a:rPr b="1" lang="en-US" sz="2400"/>
              <a:t>University of North Carolina at Chapel Hill</a:t>
            </a:r>
            <a:endParaRPr/>
          </a:p>
          <a:p>
            <a:pPr indent="-384048" lvl="1" marL="914400" rtl="0" algn="l">
              <a:lnSpc>
                <a:spcPct val="94000"/>
              </a:lnSpc>
              <a:spcBef>
                <a:spcPts val="700"/>
              </a:spcBef>
              <a:spcAft>
                <a:spcPts val="0"/>
              </a:spcAft>
              <a:buClr>
                <a:schemeClr val="dk2"/>
              </a:buClr>
              <a:buSzPts val="2400"/>
              <a:buChar char="–"/>
            </a:pPr>
            <a:r>
              <a:rPr b="1" lang="en-US" sz="2400"/>
              <a:t>Biology B.S.</a:t>
            </a:r>
            <a:endParaRPr/>
          </a:p>
          <a:p>
            <a:pPr indent="-384048" lvl="1" marL="914400" rtl="0" algn="l">
              <a:lnSpc>
                <a:spcPct val="94000"/>
              </a:lnSpc>
              <a:spcBef>
                <a:spcPts val="700"/>
              </a:spcBef>
              <a:spcAft>
                <a:spcPts val="0"/>
              </a:spcAft>
              <a:buClr>
                <a:schemeClr val="dk2"/>
              </a:buClr>
              <a:buSzPts val="2400"/>
              <a:buChar char="–"/>
            </a:pPr>
            <a:r>
              <a:rPr b="1" lang="en-US" sz="2400"/>
              <a:t>Geomagnetic Sensing in Sea Turtle Hatchlings</a:t>
            </a:r>
            <a:endParaRPr/>
          </a:p>
          <a:p>
            <a:pPr indent="-231648" lvl="1" marL="914400" rtl="0" algn="l">
              <a:lnSpc>
                <a:spcPct val="94000"/>
              </a:lnSpc>
              <a:spcBef>
                <a:spcPts val="700"/>
              </a:spcBef>
              <a:spcAft>
                <a:spcPts val="0"/>
              </a:spcAft>
              <a:buClr>
                <a:schemeClr val="dk2"/>
              </a:buClr>
              <a:buSzPts val="2400"/>
              <a:buNone/>
            </a:pPr>
            <a:r>
              <a:t/>
            </a:r>
            <a:endParaRPr b="1" sz="2400"/>
          </a:p>
          <a:p>
            <a:pPr indent="-231648" lvl="1" marL="914400" rtl="0" algn="l">
              <a:lnSpc>
                <a:spcPct val="94000"/>
              </a:lnSpc>
              <a:spcBef>
                <a:spcPts val="700"/>
              </a:spcBef>
              <a:spcAft>
                <a:spcPts val="0"/>
              </a:spcAft>
              <a:buClr>
                <a:schemeClr val="dk2"/>
              </a:buClr>
              <a:buSzPts val="2400"/>
              <a:buNone/>
            </a:pPr>
            <a:r>
              <a:t/>
            </a:r>
            <a:endParaRPr b="1" sz="2400"/>
          </a:p>
        </p:txBody>
      </p:sp>
      <p:pic>
        <p:nvPicPr>
          <p:cNvPr descr="A picture containing person, person&#10;&#10;Description automatically generated" id="125" name="Google Shape;125;p4"/>
          <p:cNvPicPr preferRelativeResize="0"/>
          <p:nvPr/>
        </p:nvPicPr>
        <p:blipFill rotWithShape="1">
          <a:blip r:embed="rId3">
            <a:alphaModFix/>
          </a:blip>
          <a:srcRect b="0" l="12026" r="0" t="0"/>
          <a:stretch/>
        </p:blipFill>
        <p:spPr>
          <a:xfrm rot="5400000">
            <a:off x="691576" y="3866427"/>
            <a:ext cx="3053565" cy="2603256"/>
          </a:xfrm>
          <a:prstGeom prst="rect">
            <a:avLst/>
          </a:prstGeom>
          <a:noFill/>
          <a:ln>
            <a:noFill/>
          </a:ln>
        </p:spPr>
      </p:pic>
      <p:pic>
        <p:nvPicPr>
          <p:cNvPr descr="A picture containing red, dark&#10;&#10;Description automatically generated" id="126" name="Google Shape;126;p4"/>
          <p:cNvPicPr preferRelativeResize="0"/>
          <p:nvPr/>
        </p:nvPicPr>
        <p:blipFill rotWithShape="1">
          <a:blip r:embed="rId4">
            <a:alphaModFix/>
          </a:blip>
          <a:srcRect b="-4" l="8636" r="12427" t="0"/>
          <a:stretch/>
        </p:blipFill>
        <p:spPr>
          <a:xfrm>
            <a:off x="6423544" y="3641271"/>
            <a:ext cx="2342567" cy="3091450"/>
          </a:xfrm>
          <a:prstGeom prst="rect">
            <a:avLst/>
          </a:prstGeom>
          <a:noFill/>
          <a:ln>
            <a:noFill/>
          </a:ln>
        </p:spPr>
      </p:pic>
      <p:pic>
        <p:nvPicPr>
          <p:cNvPr id="127" name="Google Shape;127;p4"/>
          <p:cNvPicPr preferRelativeResize="0"/>
          <p:nvPr/>
        </p:nvPicPr>
        <p:blipFill rotWithShape="1">
          <a:blip r:embed="rId5">
            <a:alphaModFix/>
          </a:blip>
          <a:srcRect b="0" l="0" r="0" t="0"/>
          <a:stretch/>
        </p:blipFill>
        <p:spPr>
          <a:xfrm>
            <a:off x="3850820" y="3680175"/>
            <a:ext cx="2305050" cy="3057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102b48bc5fe_0_34"/>
          <p:cNvSpPr txBox="1"/>
          <p:nvPr>
            <p:ph type="title"/>
          </p:nvPr>
        </p:nvSpPr>
        <p:spPr>
          <a:xfrm>
            <a:off x="1009383" y="2667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a:t>
            </a:r>
            <a:endParaRPr/>
          </a:p>
        </p:txBody>
      </p:sp>
      <p:sp>
        <p:nvSpPr>
          <p:cNvPr id="527" name="Google Shape;527;g102b48bc5fe_0_34"/>
          <p:cNvSpPr txBox="1"/>
          <p:nvPr>
            <p:ph idx="1" type="body"/>
          </p:nvPr>
        </p:nvSpPr>
        <p:spPr>
          <a:xfrm>
            <a:off x="799833" y="1151466"/>
            <a:ext cx="7620000" cy="5105400"/>
          </a:xfrm>
          <a:prstGeom prst="rect">
            <a:avLst/>
          </a:prstGeom>
          <a:noFill/>
          <a:ln>
            <a:noFill/>
          </a:ln>
        </p:spPr>
        <p:txBody>
          <a:bodyPr anchorCtr="0" anchor="t" bIns="45700" lIns="91425" spcFirstLastPara="1" rIns="91425" wrap="square" tIns="45700">
            <a:normAutofit lnSpcReduction="10000"/>
          </a:bodyPr>
          <a:lstStyle/>
          <a:p>
            <a:pPr indent="-384048" lvl="0" marL="384048" rtl="0" algn="l">
              <a:lnSpc>
                <a:spcPct val="94000"/>
              </a:lnSpc>
              <a:spcBef>
                <a:spcPts val="0"/>
              </a:spcBef>
              <a:spcAft>
                <a:spcPts val="0"/>
              </a:spcAft>
              <a:buClr>
                <a:schemeClr val="dk2"/>
              </a:buClr>
              <a:buSzPts val="2000"/>
              <a:buChar char="■"/>
            </a:pPr>
            <a:r>
              <a:rPr b="0" lang="en-US"/>
              <a:t>Beran et al. 2017</a:t>
            </a:r>
            <a:endParaRPr/>
          </a:p>
          <a:p>
            <a:pPr indent="-384048" lvl="0" marL="384048" rtl="0" algn="l">
              <a:lnSpc>
                <a:spcPct val="94000"/>
              </a:lnSpc>
              <a:spcBef>
                <a:spcPts val="1200"/>
              </a:spcBef>
              <a:spcAft>
                <a:spcPts val="0"/>
              </a:spcAft>
              <a:buClr>
                <a:schemeClr val="dk2"/>
              </a:buClr>
              <a:buSzPts val="2000"/>
              <a:buChar char="■"/>
            </a:pPr>
            <a:r>
              <a:rPr b="0" lang="en-US"/>
              <a:t>Capuchin Monkeys</a:t>
            </a:r>
            <a:endParaRPr/>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a:p>
            <a:pPr indent="-257048" lvl="0" marL="384048" rtl="0" algn="l">
              <a:lnSpc>
                <a:spcPct val="94000"/>
              </a:lnSpc>
              <a:spcBef>
                <a:spcPts val="1200"/>
              </a:spcBef>
              <a:spcAft>
                <a:spcPts val="0"/>
              </a:spcAft>
              <a:buClr>
                <a:schemeClr val="dk2"/>
              </a:buClr>
              <a:buSzPts val="2000"/>
              <a:buNone/>
            </a:pPr>
            <a:r>
              <a:t/>
            </a:r>
            <a:endParaRPr b="0"/>
          </a:p>
        </p:txBody>
      </p:sp>
      <p:pic>
        <p:nvPicPr>
          <p:cNvPr id="528" name="Google Shape;528;g102b48bc5fe_0_34"/>
          <p:cNvPicPr preferRelativeResize="0"/>
          <p:nvPr/>
        </p:nvPicPr>
        <p:blipFill rotWithShape="1">
          <a:blip r:embed="rId3">
            <a:alphaModFix/>
          </a:blip>
          <a:srcRect b="0" l="0" r="0" t="0"/>
          <a:stretch/>
        </p:blipFill>
        <p:spPr>
          <a:xfrm>
            <a:off x="590283" y="2187470"/>
            <a:ext cx="8172186" cy="3485197"/>
          </a:xfrm>
          <a:prstGeom prst="rect">
            <a:avLst/>
          </a:prstGeom>
          <a:noFill/>
          <a:ln>
            <a:noFill/>
          </a:ln>
        </p:spPr>
      </p:pic>
      <p:sp>
        <p:nvSpPr>
          <p:cNvPr id="529" name="Google Shape;529;g102b48bc5fe_0_34"/>
          <p:cNvSpPr/>
          <p:nvPr/>
        </p:nvSpPr>
        <p:spPr>
          <a:xfrm>
            <a:off x="4676375" y="2788604"/>
            <a:ext cx="620400" cy="609600"/>
          </a:xfrm>
          <a:prstGeom prst="ellipse">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530" name="Google Shape;530;g102b48bc5fe_0_34"/>
          <p:cNvSpPr/>
          <p:nvPr/>
        </p:nvSpPr>
        <p:spPr>
          <a:xfrm>
            <a:off x="6326521" y="3147833"/>
            <a:ext cx="620400" cy="609600"/>
          </a:xfrm>
          <a:prstGeom prst="ellipse">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531" name="Google Shape;531;g102b48bc5fe_0_34"/>
          <p:cNvSpPr/>
          <p:nvPr/>
        </p:nvSpPr>
        <p:spPr>
          <a:xfrm>
            <a:off x="3026229" y="2819400"/>
            <a:ext cx="620400" cy="609600"/>
          </a:xfrm>
          <a:prstGeom prst="ellipse">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532" name="Google Shape;532;g102b48bc5fe_0_34"/>
          <p:cNvSpPr/>
          <p:nvPr/>
        </p:nvSpPr>
        <p:spPr>
          <a:xfrm>
            <a:off x="8017131" y="3032602"/>
            <a:ext cx="759300" cy="840000"/>
          </a:xfrm>
          <a:prstGeom prst="ellipse">
            <a:avLst/>
          </a:prstGeom>
          <a:noFill/>
          <a:ln cap="flat" cmpd="sng" w="3492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533" name="Google Shape;533;g102b48bc5fe_0_34"/>
          <p:cNvPicPr preferRelativeResize="0"/>
          <p:nvPr/>
        </p:nvPicPr>
        <p:blipFill rotWithShape="1">
          <a:blip r:embed="rId4">
            <a:alphaModFix/>
          </a:blip>
          <a:srcRect b="0" l="0" r="0" t="0"/>
          <a:stretch/>
        </p:blipFill>
        <p:spPr>
          <a:xfrm>
            <a:off x="6466114" y="166007"/>
            <a:ext cx="2530926" cy="16872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102b48bc5fe_0_46"/>
          <p:cNvSpPr txBox="1"/>
          <p:nvPr>
            <p:ph type="title"/>
          </p:nvPr>
        </p:nvSpPr>
        <p:spPr>
          <a:xfrm>
            <a:off x="971550" y="2667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Face Perception</a:t>
            </a:r>
            <a:endParaRPr/>
          </a:p>
        </p:txBody>
      </p:sp>
      <p:sp>
        <p:nvSpPr>
          <p:cNvPr id="540" name="Google Shape;540;g102b48bc5fe_0_46"/>
          <p:cNvSpPr txBox="1"/>
          <p:nvPr>
            <p:ph idx="1" type="body"/>
          </p:nvPr>
        </p:nvSpPr>
        <p:spPr>
          <a:xfrm>
            <a:off x="762000" y="1139586"/>
            <a:ext cx="7620000" cy="51054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000"/>
              <a:buChar char="■"/>
            </a:pPr>
            <a:r>
              <a:rPr b="0" lang="en-US"/>
              <a:t>Beran et al. 2017</a:t>
            </a:r>
            <a:endParaRPr/>
          </a:p>
          <a:p>
            <a:pPr indent="-384048" lvl="0" marL="384048" rtl="0" algn="l">
              <a:lnSpc>
                <a:spcPct val="94000"/>
              </a:lnSpc>
              <a:spcBef>
                <a:spcPts val="1200"/>
              </a:spcBef>
              <a:spcAft>
                <a:spcPts val="0"/>
              </a:spcAft>
              <a:buClr>
                <a:schemeClr val="dk2"/>
              </a:buClr>
              <a:buSzPts val="2000"/>
              <a:buChar char="■"/>
            </a:pPr>
            <a:r>
              <a:rPr lang="en-US"/>
              <a:t>Rhesus Macaques </a:t>
            </a:r>
            <a:endParaRPr b="0"/>
          </a:p>
        </p:txBody>
      </p:sp>
      <p:pic>
        <p:nvPicPr>
          <p:cNvPr id="541" name="Google Shape;541;g102b48bc5fe_0_46"/>
          <p:cNvPicPr preferRelativeResize="0"/>
          <p:nvPr/>
        </p:nvPicPr>
        <p:blipFill rotWithShape="1">
          <a:blip r:embed="rId3">
            <a:alphaModFix/>
          </a:blip>
          <a:srcRect b="0" l="0" r="0" t="0"/>
          <a:stretch/>
        </p:blipFill>
        <p:spPr>
          <a:xfrm>
            <a:off x="642257" y="2106373"/>
            <a:ext cx="8161684" cy="3488884"/>
          </a:xfrm>
          <a:prstGeom prst="rect">
            <a:avLst/>
          </a:prstGeom>
          <a:noFill/>
          <a:ln>
            <a:noFill/>
          </a:ln>
        </p:spPr>
      </p:pic>
      <p:pic>
        <p:nvPicPr>
          <p:cNvPr descr="A monkey looking at the camera&#10;&#10;Description automatically generated" id="542" name="Google Shape;542;g102b48bc5fe_0_46"/>
          <p:cNvPicPr preferRelativeResize="0"/>
          <p:nvPr/>
        </p:nvPicPr>
        <p:blipFill rotWithShape="1">
          <a:blip r:embed="rId4">
            <a:alphaModFix/>
          </a:blip>
          <a:srcRect b="0" l="0" r="0" t="0"/>
          <a:stretch/>
        </p:blipFill>
        <p:spPr>
          <a:xfrm>
            <a:off x="6032429" y="153748"/>
            <a:ext cx="2891255" cy="1952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104763c2ecb_0_24"/>
          <p:cNvSpPr txBox="1"/>
          <p:nvPr>
            <p:ph type="title"/>
          </p:nvPr>
        </p:nvSpPr>
        <p:spPr>
          <a:xfrm>
            <a:off x="1028700" y="685800"/>
            <a:ext cx="7200900" cy="1485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Theory of Mind</a:t>
            </a:r>
            <a:endParaRPr/>
          </a:p>
        </p:txBody>
      </p:sp>
      <p:sp>
        <p:nvSpPr>
          <p:cNvPr id="549" name="Google Shape;549;g104763c2ecb_0_24"/>
          <p:cNvSpPr txBox="1"/>
          <p:nvPr>
            <p:ph idx="1" type="body"/>
          </p:nvPr>
        </p:nvSpPr>
        <p:spPr>
          <a:xfrm>
            <a:off x="1028700" y="1628775"/>
            <a:ext cx="7200900" cy="42387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t>TOM = understanding another’s state of mind (Premack &amp; Woodruff, 1978). </a:t>
            </a:r>
            <a:endParaRPr/>
          </a:p>
          <a:p>
            <a:pPr indent="0" lvl="0" marL="0" rtl="0" algn="l">
              <a:spcBef>
                <a:spcPts val="1000"/>
              </a:spcBef>
              <a:spcAft>
                <a:spcPts val="0"/>
              </a:spcAft>
              <a:buClr>
                <a:schemeClr val="dk1"/>
              </a:buClr>
              <a:buSzPts val="1100"/>
              <a:buFont typeface="Arial"/>
              <a:buNone/>
            </a:pPr>
            <a:r>
              <a:rPr lang="en-US"/>
              <a:t>Perceptual – understanding of seeing and attention (e.g., joint attention).</a:t>
            </a:r>
            <a:endParaRPr/>
          </a:p>
          <a:p>
            <a:pPr indent="0" lvl="0" marL="0" rtl="0" algn="l">
              <a:spcBef>
                <a:spcPts val="1000"/>
              </a:spcBef>
              <a:spcAft>
                <a:spcPts val="0"/>
              </a:spcAft>
              <a:buClr>
                <a:schemeClr val="dk1"/>
              </a:buClr>
              <a:buSzPts val="1100"/>
              <a:buFont typeface="Arial"/>
              <a:buNone/>
            </a:pPr>
            <a:r>
              <a:rPr lang="en-US"/>
              <a:t>Motivational – understanding of goals, desires, and intentions.</a:t>
            </a:r>
            <a:endParaRPr/>
          </a:p>
          <a:p>
            <a:pPr indent="0" lvl="0" marL="0" rtl="0" algn="l">
              <a:spcBef>
                <a:spcPts val="1000"/>
              </a:spcBef>
              <a:spcAft>
                <a:spcPts val="0"/>
              </a:spcAft>
              <a:buClr>
                <a:schemeClr val="dk1"/>
              </a:buClr>
              <a:buSzPts val="1100"/>
              <a:buFont typeface="Arial"/>
              <a:buNone/>
            </a:pPr>
            <a:r>
              <a:rPr lang="en-US"/>
              <a:t>Informational – understanding of knowledge and beliefs. </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0"/>
              </a:spcAft>
              <a:buClr>
                <a:schemeClr val="dk1"/>
              </a:buClr>
              <a:buSzPts val="1100"/>
              <a:buFont typeface="Arial"/>
              <a:buNone/>
            </a:pPr>
            <a:r>
              <a:t/>
            </a:r>
            <a:endParaRPr/>
          </a:p>
          <a:p>
            <a:pPr indent="0" lvl="0" marL="0" rtl="0" algn="l">
              <a:spcBef>
                <a:spcPts val="1000"/>
              </a:spcBef>
              <a:spcAft>
                <a:spcPts val="200"/>
              </a:spcAft>
              <a:buClr>
                <a:schemeClr val="dk1"/>
              </a:buClr>
              <a:buSzPts val="1100"/>
              <a:buFont typeface="Arial"/>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04763c2ecb_0_10"/>
          <p:cNvSpPr txBox="1"/>
          <p:nvPr>
            <p:ph type="title"/>
          </p:nvPr>
        </p:nvSpPr>
        <p:spPr>
          <a:xfrm>
            <a:off x="1028700" y="685800"/>
            <a:ext cx="7200900" cy="942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Joint Attention	</a:t>
            </a:r>
            <a:endParaRPr/>
          </a:p>
        </p:txBody>
      </p:sp>
      <p:pic>
        <p:nvPicPr>
          <p:cNvPr id="556" name="Google Shape;556;g104763c2ecb_0_10"/>
          <p:cNvPicPr preferRelativeResize="0"/>
          <p:nvPr/>
        </p:nvPicPr>
        <p:blipFill>
          <a:blip r:embed="rId3">
            <a:alphaModFix/>
          </a:blip>
          <a:stretch>
            <a:fillRect/>
          </a:stretch>
        </p:blipFill>
        <p:spPr>
          <a:xfrm>
            <a:off x="1795450" y="1904197"/>
            <a:ext cx="5434026" cy="3963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104763c2ecb_0_71"/>
          <p:cNvSpPr txBox="1"/>
          <p:nvPr>
            <p:ph type="title"/>
          </p:nvPr>
        </p:nvSpPr>
        <p:spPr>
          <a:xfrm>
            <a:off x="1028700" y="685800"/>
            <a:ext cx="7200900" cy="1485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Joint Attention: Dogs and Wolves</a:t>
            </a:r>
            <a:endParaRPr/>
          </a:p>
        </p:txBody>
      </p:sp>
      <p:sp>
        <p:nvSpPr>
          <p:cNvPr id="563" name="Google Shape;563;g104763c2ecb_0_71"/>
          <p:cNvSpPr txBox="1"/>
          <p:nvPr>
            <p:ph idx="1" type="body"/>
          </p:nvPr>
        </p:nvSpPr>
        <p:spPr>
          <a:xfrm>
            <a:off x="971550" y="6086500"/>
            <a:ext cx="7200900" cy="538200"/>
          </a:xfrm>
          <a:prstGeom prst="rect">
            <a:avLst/>
          </a:prstGeom>
        </p:spPr>
        <p:txBody>
          <a:bodyPr anchorCtr="0" anchor="t" bIns="45700" lIns="91425" spcFirstLastPara="1" rIns="91425" wrap="square" tIns="45700">
            <a:normAutofit/>
          </a:bodyPr>
          <a:lstStyle/>
          <a:p>
            <a:pPr indent="0" lvl="0" marL="0" rtl="0" algn="l">
              <a:spcBef>
                <a:spcPts val="1000"/>
              </a:spcBef>
              <a:spcAft>
                <a:spcPts val="200"/>
              </a:spcAft>
              <a:buNone/>
            </a:pPr>
            <a:r>
              <a:rPr lang="en-US" sz="1000">
                <a:solidFill>
                  <a:srgbClr val="222222"/>
                </a:solidFill>
                <a:highlight>
                  <a:srgbClr val="FFFFFF"/>
                </a:highlight>
                <a:latin typeface="Arial"/>
                <a:ea typeface="Arial"/>
                <a:cs typeface="Arial"/>
                <a:sym typeface="Arial"/>
              </a:rPr>
              <a:t>Hare, B., Brown, M., Williamson, C., &amp; Tomasello, M. (2002). The domestication of social cognition in dogs. </a:t>
            </a:r>
            <a:r>
              <a:rPr i="1" lang="en-US" sz="1000">
                <a:solidFill>
                  <a:srgbClr val="222222"/>
                </a:solidFill>
                <a:highlight>
                  <a:srgbClr val="FFFFFF"/>
                </a:highlight>
                <a:latin typeface="Arial"/>
                <a:ea typeface="Arial"/>
                <a:cs typeface="Arial"/>
                <a:sym typeface="Arial"/>
              </a:rPr>
              <a:t>Science</a:t>
            </a:r>
            <a:r>
              <a:rPr lang="en-US" sz="1000">
                <a:solidFill>
                  <a:srgbClr val="222222"/>
                </a:solidFill>
                <a:highlight>
                  <a:srgbClr val="FFFFFF"/>
                </a:highlight>
                <a:latin typeface="Arial"/>
                <a:ea typeface="Arial"/>
                <a:cs typeface="Arial"/>
                <a:sym typeface="Arial"/>
              </a:rPr>
              <a:t>, </a:t>
            </a:r>
            <a:r>
              <a:rPr i="1" lang="en-US" sz="1000">
                <a:solidFill>
                  <a:srgbClr val="222222"/>
                </a:solidFill>
                <a:highlight>
                  <a:srgbClr val="FFFFFF"/>
                </a:highlight>
                <a:latin typeface="Arial"/>
                <a:ea typeface="Arial"/>
                <a:cs typeface="Arial"/>
                <a:sym typeface="Arial"/>
              </a:rPr>
              <a:t>298</a:t>
            </a:r>
            <a:r>
              <a:rPr lang="en-US" sz="1000">
                <a:solidFill>
                  <a:srgbClr val="222222"/>
                </a:solidFill>
                <a:highlight>
                  <a:srgbClr val="FFFFFF"/>
                </a:highlight>
                <a:latin typeface="Arial"/>
                <a:ea typeface="Arial"/>
                <a:cs typeface="Arial"/>
                <a:sym typeface="Arial"/>
              </a:rPr>
              <a:t>(5598), 1634-1636.</a:t>
            </a:r>
            <a:endParaRPr/>
          </a:p>
        </p:txBody>
      </p:sp>
      <p:pic>
        <p:nvPicPr>
          <p:cNvPr id="564" name="Google Shape;564;g104763c2ecb_0_71"/>
          <p:cNvPicPr preferRelativeResize="0"/>
          <p:nvPr/>
        </p:nvPicPr>
        <p:blipFill>
          <a:blip r:embed="rId3">
            <a:alphaModFix/>
          </a:blip>
          <a:stretch>
            <a:fillRect/>
          </a:stretch>
        </p:blipFill>
        <p:spPr>
          <a:xfrm>
            <a:off x="2008988" y="2286000"/>
            <a:ext cx="5240322" cy="3610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104763c2ecb_0_106"/>
          <p:cNvSpPr txBox="1"/>
          <p:nvPr>
            <p:ph type="title"/>
          </p:nvPr>
        </p:nvSpPr>
        <p:spPr>
          <a:xfrm>
            <a:off x="1028700" y="685800"/>
            <a:ext cx="7200900" cy="9000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a:t>Theory of Mind: Chimpanzees and  Ravens</a:t>
            </a:r>
            <a:endParaRPr/>
          </a:p>
        </p:txBody>
      </p:sp>
      <p:sp>
        <p:nvSpPr>
          <p:cNvPr id="571" name="Google Shape;571;g104763c2ecb_0_106"/>
          <p:cNvSpPr txBox="1"/>
          <p:nvPr>
            <p:ph idx="1" type="body"/>
          </p:nvPr>
        </p:nvSpPr>
        <p:spPr>
          <a:xfrm>
            <a:off x="1028700" y="1930250"/>
            <a:ext cx="7200900" cy="42816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u="sng">
                <a:solidFill>
                  <a:schemeClr val="hlink"/>
                </a:solidFill>
                <a:hlinkClick r:id="rId3"/>
              </a:rPr>
              <a:t>https://www.youtube.com/watch?v=1s0dO_h7q7Q</a:t>
            </a:r>
            <a:r>
              <a:rPr lang="en-US"/>
              <a:t> </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n-US" u="sng">
                <a:solidFill>
                  <a:schemeClr val="hlink"/>
                </a:solidFill>
                <a:hlinkClick r:id="rId4"/>
              </a:rPr>
              <a:t>https://www.youtube.com/watch?v=Sng1oV_uDzM</a:t>
            </a:r>
            <a:endParaRPr/>
          </a:p>
          <a:p>
            <a:pPr indent="0" lvl="0" marL="0" rtl="0" algn="l">
              <a:spcBef>
                <a:spcPts val="1000"/>
              </a:spcBef>
              <a:spcAft>
                <a:spcPts val="200"/>
              </a:spcAft>
              <a:buNone/>
            </a:pPr>
            <a:r>
              <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104763c2ecb_0_88"/>
          <p:cNvSpPr txBox="1"/>
          <p:nvPr>
            <p:ph type="title"/>
          </p:nvPr>
        </p:nvSpPr>
        <p:spPr>
          <a:xfrm>
            <a:off x="1028700" y="685800"/>
            <a:ext cx="7200900" cy="942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Empathy</a:t>
            </a:r>
            <a:endParaRPr/>
          </a:p>
        </p:txBody>
      </p:sp>
      <p:sp>
        <p:nvSpPr>
          <p:cNvPr id="578" name="Google Shape;578;g104763c2ecb_0_88"/>
          <p:cNvSpPr txBox="1"/>
          <p:nvPr>
            <p:ph idx="1" type="body"/>
          </p:nvPr>
        </p:nvSpPr>
        <p:spPr>
          <a:xfrm>
            <a:off x="1028700" y="1471625"/>
            <a:ext cx="7200900" cy="43959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The ability to understand and share feelings with another.</a:t>
            </a:r>
            <a:endParaRPr/>
          </a:p>
        </p:txBody>
      </p:sp>
      <p:pic>
        <p:nvPicPr>
          <p:cNvPr id="579" name="Google Shape;579;g104763c2ecb_0_88"/>
          <p:cNvPicPr preferRelativeResize="0"/>
          <p:nvPr/>
        </p:nvPicPr>
        <p:blipFill>
          <a:blip r:embed="rId3">
            <a:alphaModFix/>
          </a:blip>
          <a:stretch>
            <a:fillRect/>
          </a:stretch>
        </p:blipFill>
        <p:spPr>
          <a:xfrm>
            <a:off x="2147875" y="2786063"/>
            <a:ext cx="4848225" cy="3228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37"/>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Empathy in rats?</a:t>
            </a:r>
            <a:endParaRPr/>
          </a:p>
        </p:txBody>
      </p:sp>
      <p:sp>
        <p:nvSpPr>
          <p:cNvPr id="586" name="Google Shape;586;p37"/>
          <p:cNvSpPr txBox="1"/>
          <p:nvPr>
            <p:ph idx="1" type="body"/>
          </p:nvPr>
        </p:nvSpPr>
        <p:spPr>
          <a:xfrm>
            <a:off x="1028700" y="1638300"/>
            <a:ext cx="7200900" cy="925606"/>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b="0" lang="en-US" sz="2400"/>
              <a:t>Empathy and pro-social behavior in rats (Bartal, Decety, &amp; Mason, 2013)</a:t>
            </a:r>
            <a:endParaRPr/>
          </a:p>
        </p:txBody>
      </p:sp>
      <p:pic>
        <p:nvPicPr>
          <p:cNvPr descr="Image result for empathy in rats" id="587" name="Google Shape;587;p37"/>
          <p:cNvPicPr preferRelativeResize="0"/>
          <p:nvPr/>
        </p:nvPicPr>
        <p:blipFill rotWithShape="1">
          <a:blip r:embed="rId3">
            <a:alphaModFix/>
          </a:blip>
          <a:srcRect b="0" l="0" r="0" t="0"/>
          <a:stretch/>
        </p:blipFill>
        <p:spPr>
          <a:xfrm>
            <a:off x="2018542" y="2702857"/>
            <a:ext cx="5796651" cy="3182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104763c2ecb_0_98"/>
          <p:cNvSpPr txBox="1"/>
          <p:nvPr>
            <p:ph type="title"/>
          </p:nvPr>
        </p:nvSpPr>
        <p:spPr>
          <a:xfrm>
            <a:off x="685800" y="228575"/>
            <a:ext cx="3543300" cy="6343800"/>
          </a:xfrm>
          <a:prstGeom prst="rect">
            <a:avLst/>
          </a:prstGeom>
        </p:spPr>
        <p:txBody>
          <a:bodyPr anchorCtr="0" anchor="t" bIns="45700" lIns="91425" spcFirstLastPara="1" rIns="91425" wrap="square" tIns="45700">
            <a:noAutofit/>
          </a:bodyPr>
          <a:lstStyle/>
          <a:p>
            <a:pPr indent="-422910" lvl="0" marL="457200" rtl="0" algn="l">
              <a:spcBef>
                <a:spcPts val="0"/>
              </a:spcBef>
              <a:spcAft>
                <a:spcPts val="0"/>
              </a:spcAft>
              <a:buSzPts val="3060"/>
              <a:buChar char="●"/>
            </a:pPr>
            <a:r>
              <a:rPr lang="en-US" sz="3060"/>
              <a:t>When there was a conspecific in the trap, both males and females were faster to open the door then when there was nothing there or an object. </a:t>
            </a:r>
            <a:endParaRPr sz="3060"/>
          </a:p>
          <a:p>
            <a:pPr indent="-467360" lvl="0" marL="457200" rtl="0" algn="l">
              <a:spcBef>
                <a:spcPts val="0"/>
              </a:spcBef>
              <a:spcAft>
                <a:spcPts val="0"/>
              </a:spcAft>
              <a:buSzPts val="3760"/>
              <a:buChar char="●"/>
            </a:pPr>
            <a:r>
              <a:rPr lang="en-US" sz="3060"/>
              <a:t>Females were significantly faster than the males. </a:t>
            </a:r>
            <a:r>
              <a:rPr lang="en-US" sz="3759"/>
              <a:t>  </a:t>
            </a:r>
            <a:endParaRPr sz="3759"/>
          </a:p>
        </p:txBody>
      </p:sp>
      <p:pic>
        <p:nvPicPr>
          <p:cNvPr id="594" name="Google Shape;594;g104763c2ecb_0_98"/>
          <p:cNvPicPr preferRelativeResize="0"/>
          <p:nvPr/>
        </p:nvPicPr>
        <p:blipFill rotWithShape="1">
          <a:blip r:embed="rId3">
            <a:alphaModFix/>
          </a:blip>
          <a:srcRect b="0" l="0" r="39907" t="0"/>
          <a:stretch/>
        </p:blipFill>
        <p:spPr>
          <a:xfrm>
            <a:off x="4350525" y="1371600"/>
            <a:ext cx="4679175" cy="39304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39"/>
          <p:cNvSpPr txBox="1"/>
          <p:nvPr>
            <p:ph type="title"/>
          </p:nvPr>
        </p:nvSpPr>
        <p:spPr>
          <a:xfrm>
            <a:off x="1020373" y="335911"/>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601" name="Google Shape;601;p39"/>
          <p:cNvSpPr txBox="1"/>
          <p:nvPr>
            <p:ph idx="1" type="body"/>
          </p:nvPr>
        </p:nvSpPr>
        <p:spPr>
          <a:xfrm>
            <a:off x="1202276" y="1481450"/>
            <a:ext cx="1877400" cy="6801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Primates</a:t>
            </a:r>
            <a:endParaRPr/>
          </a:p>
        </p:txBody>
      </p:sp>
      <p:pic>
        <p:nvPicPr>
          <p:cNvPr descr="Image result for capuchins" id="602" name="Google Shape;602;p39"/>
          <p:cNvPicPr preferRelativeResize="0"/>
          <p:nvPr/>
        </p:nvPicPr>
        <p:blipFill rotWithShape="1">
          <a:blip r:embed="rId3">
            <a:alphaModFix/>
          </a:blip>
          <a:srcRect b="0" l="0" r="0" t="0"/>
          <a:stretch/>
        </p:blipFill>
        <p:spPr>
          <a:xfrm>
            <a:off x="1205242" y="2711600"/>
            <a:ext cx="2857500" cy="2857500"/>
          </a:xfrm>
          <a:prstGeom prst="rect">
            <a:avLst/>
          </a:prstGeom>
          <a:noFill/>
          <a:ln>
            <a:noFill/>
          </a:ln>
        </p:spPr>
      </p:pic>
      <p:sp>
        <p:nvSpPr>
          <p:cNvPr id="603" name="Google Shape;603;p39"/>
          <p:cNvSpPr txBox="1"/>
          <p:nvPr/>
        </p:nvSpPr>
        <p:spPr>
          <a:xfrm>
            <a:off x="1211975" y="5627189"/>
            <a:ext cx="3140014" cy="680049"/>
          </a:xfrm>
          <a:prstGeom prst="rect">
            <a:avLst/>
          </a:prstGeom>
          <a:no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Clr>
                <a:schemeClr val="dk1"/>
              </a:buClr>
              <a:buSzPct val="100000"/>
              <a:buFont typeface="Arial"/>
              <a:buNone/>
            </a:pPr>
            <a:r>
              <a:rPr b="0" i="1" lang="en-US" sz="2400">
                <a:solidFill>
                  <a:schemeClr val="dk1"/>
                </a:solidFill>
                <a:latin typeface="Libre Franklin"/>
                <a:ea typeface="Libre Franklin"/>
                <a:cs typeface="Libre Franklin"/>
                <a:sym typeface="Libre Franklin"/>
              </a:rPr>
              <a:t>Cebus [Sapajus] apella</a:t>
            </a:r>
            <a:endParaRPr b="0" i="1" sz="2400">
              <a:solidFill>
                <a:schemeClr val="dk1"/>
              </a:solidFill>
              <a:latin typeface="Libre Franklin"/>
              <a:ea typeface="Libre Franklin"/>
              <a:cs typeface="Libre Franklin"/>
              <a:sym typeface="Libre Franklin"/>
            </a:endParaRPr>
          </a:p>
        </p:txBody>
      </p:sp>
      <p:pic>
        <p:nvPicPr>
          <p:cNvPr descr="Image result for chimpanzees" id="604" name="Google Shape;604;p39"/>
          <p:cNvPicPr preferRelativeResize="0"/>
          <p:nvPr/>
        </p:nvPicPr>
        <p:blipFill rotWithShape="1">
          <a:blip r:embed="rId4">
            <a:alphaModFix/>
          </a:blip>
          <a:srcRect b="0" l="0" r="0" t="0"/>
          <a:stretch/>
        </p:blipFill>
        <p:spPr>
          <a:xfrm>
            <a:off x="4365266" y="2711600"/>
            <a:ext cx="4572000" cy="2857500"/>
          </a:xfrm>
          <a:prstGeom prst="rect">
            <a:avLst/>
          </a:prstGeom>
          <a:noFill/>
          <a:ln>
            <a:noFill/>
          </a:ln>
        </p:spPr>
      </p:pic>
      <p:sp>
        <p:nvSpPr>
          <p:cNvPr id="605" name="Google Shape;605;p39"/>
          <p:cNvSpPr txBox="1"/>
          <p:nvPr/>
        </p:nvSpPr>
        <p:spPr>
          <a:xfrm>
            <a:off x="5081259" y="5569100"/>
            <a:ext cx="3140014" cy="680049"/>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Clr>
                <a:schemeClr val="dk1"/>
              </a:buClr>
              <a:buSzPts val="2400"/>
              <a:buFont typeface="Arial"/>
              <a:buNone/>
            </a:pPr>
            <a:r>
              <a:rPr b="0" i="1" lang="en-US" sz="2400">
                <a:solidFill>
                  <a:schemeClr val="dk1"/>
                </a:solidFill>
                <a:latin typeface="Libre Franklin"/>
                <a:ea typeface="Libre Franklin"/>
                <a:cs typeface="Libre Franklin"/>
                <a:sym typeface="Libre Franklin"/>
              </a:rPr>
              <a:t>Pan troglodytes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Introductions</a:t>
            </a:r>
            <a:endParaRPr/>
          </a:p>
        </p:txBody>
      </p:sp>
      <p:sp>
        <p:nvSpPr>
          <p:cNvPr id="134" name="Google Shape;134;p5"/>
          <p:cNvSpPr txBox="1"/>
          <p:nvPr>
            <p:ph idx="1" type="body"/>
          </p:nvPr>
        </p:nvSpPr>
        <p:spPr>
          <a:xfrm>
            <a:off x="1028699" y="1415143"/>
            <a:ext cx="7625443" cy="4452257"/>
          </a:xfrm>
          <a:prstGeom prst="rect">
            <a:avLst/>
          </a:prstGeom>
          <a:noFill/>
          <a:ln>
            <a:noFill/>
          </a:ln>
        </p:spPr>
        <p:txBody>
          <a:bodyPr anchorCtr="0" anchor="t" bIns="45700" lIns="91425" spcFirstLastPara="1" rIns="91425" wrap="square" tIns="45700">
            <a:normAutofit/>
          </a:bodyPr>
          <a:lstStyle/>
          <a:p>
            <a:pPr indent="-384048" lvl="1" marL="914400" rtl="0" algn="l">
              <a:lnSpc>
                <a:spcPct val="94000"/>
              </a:lnSpc>
              <a:spcBef>
                <a:spcPts val="0"/>
              </a:spcBef>
              <a:spcAft>
                <a:spcPts val="0"/>
              </a:spcAft>
              <a:buClr>
                <a:schemeClr val="dk2"/>
              </a:buClr>
              <a:buSzPts val="2400"/>
              <a:buChar char="–"/>
            </a:pPr>
            <a:r>
              <a:rPr b="1" lang="en-US" sz="2400"/>
              <a:t>Georgia Aquarium</a:t>
            </a:r>
            <a:endParaRPr/>
          </a:p>
          <a:p>
            <a:pPr indent="-384048" lvl="1" marL="914400" rtl="0" algn="l">
              <a:lnSpc>
                <a:spcPct val="94000"/>
              </a:lnSpc>
              <a:spcBef>
                <a:spcPts val="700"/>
              </a:spcBef>
              <a:spcAft>
                <a:spcPts val="0"/>
              </a:spcAft>
              <a:buClr>
                <a:schemeClr val="dk2"/>
              </a:buClr>
              <a:buSzPts val="2400"/>
              <a:buChar char="–"/>
            </a:pPr>
            <a:r>
              <a:rPr b="1" lang="en-US" sz="2400"/>
              <a:t>Beluga and Seal Trainer</a:t>
            </a:r>
            <a:endParaRPr/>
          </a:p>
          <a:p>
            <a:pPr indent="-231648" lvl="1" marL="914400" rtl="0" algn="l">
              <a:lnSpc>
                <a:spcPct val="94000"/>
              </a:lnSpc>
              <a:spcBef>
                <a:spcPts val="700"/>
              </a:spcBef>
              <a:spcAft>
                <a:spcPts val="0"/>
              </a:spcAft>
              <a:buClr>
                <a:schemeClr val="dk2"/>
              </a:buClr>
              <a:buSzPts val="2400"/>
              <a:buNone/>
            </a:pPr>
            <a:r>
              <a:t/>
            </a:r>
            <a:endParaRPr b="1" sz="2400"/>
          </a:p>
          <a:p>
            <a:pPr indent="-231648" lvl="1" marL="914400" rtl="0" algn="l">
              <a:lnSpc>
                <a:spcPct val="94000"/>
              </a:lnSpc>
              <a:spcBef>
                <a:spcPts val="700"/>
              </a:spcBef>
              <a:spcAft>
                <a:spcPts val="0"/>
              </a:spcAft>
              <a:buClr>
                <a:schemeClr val="dk2"/>
              </a:buClr>
              <a:buSzPts val="2400"/>
              <a:buNone/>
            </a:pPr>
            <a:r>
              <a:t/>
            </a:r>
            <a:endParaRPr b="1" sz="2400"/>
          </a:p>
        </p:txBody>
      </p:sp>
      <p:pic>
        <p:nvPicPr>
          <p:cNvPr descr="A picture containing person&#10;&#10;Description automatically generated" id="135" name="Google Shape;135;p5"/>
          <p:cNvPicPr preferRelativeResize="0"/>
          <p:nvPr/>
        </p:nvPicPr>
        <p:blipFill rotWithShape="1">
          <a:blip r:embed="rId3">
            <a:alphaModFix/>
          </a:blip>
          <a:srcRect b="0" l="0" r="0" t="0"/>
          <a:stretch/>
        </p:blipFill>
        <p:spPr>
          <a:xfrm rot="-5400000">
            <a:off x="5587932" y="831177"/>
            <a:ext cx="3683138" cy="2449285"/>
          </a:xfrm>
          <a:prstGeom prst="rect">
            <a:avLst/>
          </a:prstGeom>
          <a:noFill/>
          <a:ln>
            <a:noFill/>
          </a:ln>
        </p:spPr>
      </p:pic>
      <p:pic>
        <p:nvPicPr>
          <p:cNvPr descr="A picture containing outdoor, water, dolphin, aquatic mammal&#10;&#10;Description automatically generated" id="136" name="Google Shape;136;p5"/>
          <p:cNvPicPr preferRelativeResize="0"/>
          <p:nvPr/>
        </p:nvPicPr>
        <p:blipFill rotWithShape="1">
          <a:blip r:embed="rId4">
            <a:alphaModFix/>
          </a:blip>
          <a:srcRect b="-522" l="0" r="-4" t="490"/>
          <a:stretch/>
        </p:blipFill>
        <p:spPr>
          <a:xfrm>
            <a:off x="886511" y="4067027"/>
            <a:ext cx="3255437" cy="2751660"/>
          </a:xfrm>
          <a:prstGeom prst="rect">
            <a:avLst/>
          </a:prstGeom>
          <a:noFill/>
          <a:ln>
            <a:noFill/>
          </a:ln>
        </p:spPr>
      </p:pic>
      <p:pic>
        <p:nvPicPr>
          <p:cNvPr descr="A person holding a dolphin in the water&#10;&#10;Description automatically generated with medium confidence" id="137" name="Google Shape;137;p5"/>
          <p:cNvPicPr preferRelativeResize="0"/>
          <p:nvPr/>
        </p:nvPicPr>
        <p:blipFill rotWithShape="1">
          <a:blip r:embed="rId5">
            <a:alphaModFix/>
          </a:blip>
          <a:srcRect b="2776" l="0" r="-4" t="0"/>
          <a:stretch/>
        </p:blipFill>
        <p:spPr>
          <a:xfrm>
            <a:off x="4397969" y="4067027"/>
            <a:ext cx="4256173" cy="275166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https://www.religiousforums.com/proxy.php?image=http%3A%2F%2Fi160.photobucket.com%2Falbums%2Ft163%2Fphjo%2FPrimateTaxonomyII_zps578dd7a3.jpg&amp;hash=cc0795c6a8a869526d0cd8eef540681a" id="610" name="Google Shape;610;p40"/>
          <p:cNvPicPr preferRelativeResize="0"/>
          <p:nvPr/>
        </p:nvPicPr>
        <p:blipFill rotWithShape="1">
          <a:blip r:embed="rId3">
            <a:alphaModFix/>
          </a:blip>
          <a:srcRect b="11969" l="3195" r="10000" t="6258"/>
          <a:stretch/>
        </p:blipFill>
        <p:spPr>
          <a:xfrm>
            <a:off x="293298" y="62220"/>
            <a:ext cx="8609163" cy="6795780"/>
          </a:xfrm>
          <a:prstGeom prst="rect">
            <a:avLst/>
          </a:prstGeom>
          <a:noFill/>
          <a:ln>
            <a:noFill/>
          </a:ln>
        </p:spPr>
      </p:pic>
      <p:sp>
        <p:nvSpPr>
          <p:cNvPr id="611" name="Google Shape;611;p40"/>
          <p:cNvSpPr/>
          <p:nvPr/>
        </p:nvSpPr>
        <p:spPr>
          <a:xfrm>
            <a:off x="7453223" y="6245525"/>
            <a:ext cx="741871" cy="612475"/>
          </a:xfrm>
          <a:prstGeom prst="ellipse">
            <a:avLst/>
          </a:prstGeom>
          <a:no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12" name="Google Shape;612;p40"/>
          <p:cNvSpPr/>
          <p:nvPr/>
        </p:nvSpPr>
        <p:spPr>
          <a:xfrm>
            <a:off x="3275162" y="3602967"/>
            <a:ext cx="741871" cy="612475"/>
          </a:xfrm>
          <a:prstGeom prst="ellipse">
            <a:avLst/>
          </a:prstGeom>
          <a:noFill/>
          <a:ln cap="flat" cmpd="sng" w="34925">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1"/>
          <p:cNvSpPr txBox="1"/>
          <p:nvPr>
            <p:ph type="title"/>
          </p:nvPr>
        </p:nvSpPr>
        <p:spPr>
          <a:xfrm>
            <a:off x="971550" y="45095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Inequity aversion: Capuchins</a:t>
            </a:r>
            <a:endParaRPr/>
          </a:p>
        </p:txBody>
      </p:sp>
      <p:pic>
        <p:nvPicPr>
          <p:cNvPr descr="Capuchin monkeys reject unequal pay" id="619" name="Google Shape;619;p41"/>
          <p:cNvPicPr preferRelativeResize="0"/>
          <p:nvPr/>
        </p:nvPicPr>
        <p:blipFill rotWithShape="1">
          <a:blip r:embed="rId3">
            <a:alphaModFix/>
          </a:blip>
          <a:srcRect b="0" l="0" r="0" t="0"/>
          <a:stretch/>
        </p:blipFill>
        <p:spPr>
          <a:xfrm>
            <a:off x="2235200" y="1866900"/>
            <a:ext cx="5740400" cy="4305300"/>
          </a:xfrm>
          <a:prstGeom prst="rect">
            <a:avLst/>
          </a:prstGeom>
          <a:noFill/>
          <a:ln>
            <a:noFill/>
          </a:ln>
        </p:spPr>
      </p:pic>
      <p:sp>
        <p:nvSpPr>
          <p:cNvPr id="620" name="Google Shape;620;p41"/>
          <p:cNvSpPr txBox="1"/>
          <p:nvPr/>
        </p:nvSpPr>
        <p:spPr>
          <a:xfrm>
            <a:off x="1706675" y="6278675"/>
            <a:ext cx="734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Libre Franklin"/>
                <a:ea typeface="Libre Franklin"/>
                <a:cs typeface="Libre Franklin"/>
                <a:sym typeface="Libre Franklin"/>
                <a:hlinkClick r:id="rId4"/>
              </a:rPr>
              <a:t>https://www.youtube.com/watch?v=meiU6TxysCg&amp;t=158s</a:t>
            </a:r>
            <a:r>
              <a:rPr lang="en-US">
                <a:latin typeface="Libre Franklin"/>
                <a:ea typeface="Libre Franklin"/>
                <a:cs typeface="Libre Franklin"/>
                <a:sym typeface="Libre Franklin"/>
              </a:rPr>
              <a:t> </a:t>
            </a:r>
            <a:endParaRPr>
              <a:latin typeface="Libre Franklin"/>
              <a:ea typeface="Libre Franklin"/>
              <a:cs typeface="Libre Franklin"/>
              <a:sym typeface="Libre Frankli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
                                        <p:tgtEl>
                                          <p:spTgt spid="6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104763c2ecb_0_131"/>
          <p:cNvSpPr txBox="1"/>
          <p:nvPr>
            <p:ph type="title"/>
          </p:nvPr>
        </p:nvSpPr>
        <p:spPr>
          <a:xfrm>
            <a:off x="1028700" y="685800"/>
            <a:ext cx="7200900" cy="14859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a:t>Inequity aversion: Great Apes</a:t>
            </a:r>
            <a:endParaRPr/>
          </a:p>
        </p:txBody>
      </p:sp>
      <p:sp>
        <p:nvSpPr>
          <p:cNvPr id="627" name="Google Shape;627;g104763c2ecb_0_131"/>
          <p:cNvSpPr txBox="1"/>
          <p:nvPr>
            <p:ph idx="1" type="body"/>
          </p:nvPr>
        </p:nvSpPr>
        <p:spPr>
          <a:xfrm>
            <a:off x="1028700" y="5534025"/>
            <a:ext cx="7200900" cy="673200"/>
          </a:xfrm>
          <a:prstGeom prst="rect">
            <a:avLst/>
          </a:prstGeom>
        </p:spPr>
        <p:txBody>
          <a:bodyPr anchorCtr="0" anchor="t" bIns="45700" lIns="91425" spcFirstLastPara="1" rIns="91425" wrap="square" tIns="45700">
            <a:normAutofit/>
          </a:bodyPr>
          <a:lstStyle/>
          <a:p>
            <a:pPr indent="0" lvl="0" marL="0" rtl="0" algn="l">
              <a:spcBef>
                <a:spcPts val="1000"/>
              </a:spcBef>
              <a:spcAft>
                <a:spcPts val="200"/>
              </a:spcAft>
              <a:buNone/>
            </a:pPr>
            <a:r>
              <a:rPr lang="en-US" sz="1000">
                <a:solidFill>
                  <a:srgbClr val="222222"/>
                </a:solidFill>
                <a:highlight>
                  <a:srgbClr val="FFFFFF"/>
                </a:highlight>
                <a:latin typeface="Arial"/>
                <a:ea typeface="Arial"/>
                <a:cs typeface="Arial"/>
                <a:sym typeface="Arial"/>
              </a:rPr>
              <a:t>Bräuer, J., Call, J., &amp; Tomasello, M. (2009). Are apes inequity averse? New data on the token‐exchange paradigm. </a:t>
            </a:r>
            <a:r>
              <a:rPr i="1" lang="en-US" sz="1000">
                <a:solidFill>
                  <a:srgbClr val="222222"/>
                </a:solidFill>
                <a:highlight>
                  <a:srgbClr val="FFFFFF"/>
                </a:highlight>
                <a:latin typeface="Arial"/>
                <a:ea typeface="Arial"/>
                <a:cs typeface="Arial"/>
                <a:sym typeface="Arial"/>
              </a:rPr>
              <a:t>American Journal of Primatology: Official Journal of the American Society of Primatologists</a:t>
            </a:r>
            <a:r>
              <a:rPr lang="en-US" sz="1000">
                <a:solidFill>
                  <a:srgbClr val="222222"/>
                </a:solidFill>
                <a:highlight>
                  <a:srgbClr val="FFFFFF"/>
                </a:highlight>
                <a:latin typeface="Arial"/>
                <a:ea typeface="Arial"/>
                <a:cs typeface="Arial"/>
                <a:sym typeface="Arial"/>
              </a:rPr>
              <a:t>, </a:t>
            </a:r>
            <a:r>
              <a:rPr i="1" lang="en-US" sz="1000">
                <a:solidFill>
                  <a:srgbClr val="222222"/>
                </a:solidFill>
                <a:highlight>
                  <a:srgbClr val="FFFFFF"/>
                </a:highlight>
                <a:latin typeface="Arial"/>
                <a:ea typeface="Arial"/>
                <a:cs typeface="Arial"/>
                <a:sym typeface="Arial"/>
              </a:rPr>
              <a:t>71</a:t>
            </a:r>
            <a:r>
              <a:rPr lang="en-US" sz="1000">
                <a:solidFill>
                  <a:srgbClr val="222222"/>
                </a:solidFill>
                <a:highlight>
                  <a:srgbClr val="FFFFFF"/>
                </a:highlight>
                <a:latin typeface="Arial"/>
                <a:ea typeface="Arial"/>
                <a:cs typeface="Arial"/>
                <a:sym typeface="Arial"/>
              </a:rPr>
              <a:t>(2), 175-181.</a:t>
            </a:r>
            <a:endParaRPr/>
          </a:p>
        </p:txBody>
      </p:sp>
      <p:pic>
        <p:nvPicPr>
          <p:cNvPr id="628" name="Google Shape;628;g104763c2ecb_0_131"/>
          <p:cNvPicPr preferRelativeResize="0"/>
          <p:nvPr/>
        </p:nvPicPr>
        <p:blipFill>
          <a:blip r:embed="rId3">
            <a:alphaModFix/>
          </a:blip>
          <a:stretch>
            <a:fillRect/>
          </a:stretch>
        </p:blipFill>
        <p:spPr>
          <a:xfrm>
            <a:off x="2062625" y="2171700"/>
            <a:ext cx="4835809" cy="3057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6"/>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Introductions</a:t>
            </a:r>
            <a:endParaRPr/>
          </a:p>
        </p:txBody>
      </p:sp>
      <p:sp>
        <p:nvSpPr>
          <p:cNvPr id="144" name="Google Shape;144;p6"/>
          <p:cNvSpPr txBox="1"/>
          <p:nvPr>
            <p:ph idx="1" type="body"/>
          </p:nvPr>
        </p:nvSpPr>
        <p:spPr>
          <a:xfrm>
            <a:off x="1028700" y="1415150"/>
            <a:ext cx="5043600" cy="4452300"/>
          </a:xfrm>
          <a:prstGeom prst="rect">
            <a:avLst/>
          </a:prstGeom>
          <a:noFill/>
          <a:ln>
            <a:noFill/>
          </a:ln>
        </p:spPr>
        <p:txBody>
          <a:bodyPr anchorCtr="0" anchor="t" bIns="45700" lIns="91425" spcFirstLastPara="1" rIns="91425" wrap="square" tIns="45700">
            <a:normAutofit/>
          </a:bodyPr>
          <a:lstStyle/>
          <a:p>
            <a:pPr indent="-384048" lvl="1" marL="914400" rtl="0" algn="l">
              <a:lnSpc>
                <a:spcPct val="94000"/>
              </a:lnSpc>
              <a:spcBef>
                <a:spcPts val="0"/>
              </a:spcBef>
              <a:spcAft>
                <a:spcPts val="0"/>
              </a:spcAft>
              <a:buClr>
                <a:schemeClr val="dk2"/>
              </a:buClr>
              <a:buSzPts val="2400"/>
              <a:buChar char="–"/>
            </a:pPr>
            <a:r>
              <a:rPr b="1" lang="en-US" sz="2400"/>
              <a:t>Georgia State University</a:t>
            </a:r>
            <a:endParaRPr/>
          </a:p>
          <a:p>
            <a:pPr indent="-384048" lvl="1" marL="914400" rtl="0" algn="l">
              <a:lnSpc>
                <a:spcPct val="94000"/>
              </a:lnSpc>
              <a:spcBef>
                <a:spcPts val="700"/>
              </a:spcBef>
              <a:spcAft>
                <a:spcPts val="0"/>
              </a:spcAft>
              <a:buClr>
                <a:schemeClr val="dk2"/>
              </a:buClr>
              <a:buSzPts val="2400"/>
              <a:buChar char="–"/>
            </a:pPr>
            <a:r>
              <a:rPr b="1" lang="en-US" sz="2400"/>
              <a:t>Psychology Ph.D.</a:t>
            </a:r>
            <a:endParaRPr/>
          </a:p>
          <a:p>
            <a:pPr indent="-384048" lvl="1" marL="914400" rtl="0" algn="l">
              <a:lnSpc>
                <a:spcPct val="94000"/>
              </a:lnSpc>
              <a:spcBef>
                <a:spcPts val="700"/>
              </a:spcBef>
              <a:spcAft>
                <a:spcPts val="0"/>
              </a:spcAft>
              <a:buClr>
                <a:schemeClr val="dk2"/>
              </a:buClr>
              <a:buSzPts val="2400"/>
              <a:buChar char="–"/>
            </a:pPr>
            <a:r>
              <a:rPr b="1" lang="en-US" sz="2400"/>
              <a:t>Capuchin Monkey Social Cognition</a:t>
            </a:r>
            <a:endParaRPr/>
          </a:p>
          <a:p>
            <a:pPr indent="-231648" lvl="1" marL="914400" rtl="0" algn="l">
              <a:lnSpc>
                <a:spcPct val="94000"/>
              </a:lnSpc>
              <a:spcBef>
                <a:spcPts val="700"/>
              </a:spcBef>
              <a:spcAft>
                <a:spcPts val="0"/>
              </a:spcAft>
              <a:buClr>
                <a:schemeClr val="dk2"/>
              </a:buClr>
              <a:buSzPts val="2400"/>
              <a:buNone/>
            </a:pPr>
            <a:r>
              <a:t/>
            </a:r>
            <a:endParaRPr b="1" sz="2400"/>
          </a:p>
          <a:p>
            <a:pPr indent="-231648" lvl="1" marL="914400" rtl="0" algn="l">
              <a:lnSpc>
                <a:spcPct val="94000"/>
              </a:lnSpc>
              <a:spcBef>
                <a:spcPts val="700"/>
              </a:spcBef>
              <a:spcAft>
                <a:spcPts val="0"/>
              </a:spcAft>
              <a:buClr>
                <a:schemeClr val="dk2"/>
              </a:buClr>
              <a:buSzPts val="2400"/>
              <a:buNone/>
            </a:pPr>
            <a:r>
              <a:t/>
            </a:r>
            <a:endParaRPr b="1" sz="2400"/>
          </a:p>
        </p:txBody>
      </p:sp>
      <p:pic>
        <p:nvPicPr>
          <p:cNvPr descr="A monkey and a baby monkey on a tree branch&#10;&#10;Description automatically generated with low confidence" id="145" name="Google Shape;145;p6"/>
          <p:cNvPicPr preferRelativeResize="0"/>
          <p:nvPr/>
        </p:nvPicPr>
        <p:blipFill rotWithShape="1">
          <a:blip r:embed="rId3">
            <a:alphaModFix/>
          </a:blip>
          <a:srcRect b="-2" l="-936" r="1276" t="0"/>
          <a:stretch/>
        </p:blipFill>
        <p:spPr>
          <a:xfrm>
            <a:off x="4924524" y="4193028"/>
            <a:ext cx="3895825" cy="2499655"/>
          </a:xfrm>
          <a:prstGeom prst="rect">
            <a:avLst/>
          </a:prstGeom>
          <a:noFill/>
          <a:ln>
            <a:noFill/>
          </a:ln>
        </p:spPr>
      </p:pic>
      <p:pic>
        <p:nvPicPr>
          <p:cNvPr descr="A monkey looking at the camera&#10;&#10;Description automatically generated" id="146" name="Google Shape;146;p6"/>
          <p:cNvPicPr preferRelativeResize="0"/>
          <p:nvPr/>
        </p:nvPicPr>
        <p:blipFill rotWithShape="1">
          <a:blip r:embed="rId4">
            <a:alphaModFix/>
          </a:blip>
          <a:srcRect b="0" l="0" r="0" t="0"/>
          <a:stretch/>
        </p:blipFill>
        <p:spPr>
          <a:xfrm>
            <a:off x="879667" y="4193029"/>
            <a:ext cx="3749483" cy="2499655"/>
          </a:xfrm>
          <a:prstGeom prst="rect">
            <a:avLst/>
          </a:prstGeom>
          <a:noFill/>
          <a:ln>
            <a:noFill/>
          </a:ln>
        </p:spPr>
      </p:pic>
      <p:pic>
        <p:nvPicPr>
          <p:cNvPr descr="A picture containing mammal, primate, monkey, grass&#10;&#10;Description automatically generated" id="147" name="Google Shape;147;p6"/>
          <p:cNvPicPr preferRelativeResize="0"/>
          <p:nvPr/>
        </p:nvPicPr>
        <p:blipFill rotWithShape="1">
          <a:blip r:embed="rId5">
            <a:alphaModFix/>
          </a:blip>
          <a:srcRect b="335" l="4094" r="23854" t="-339"/>
          <a:stretch/>
        </p:blipFill>
        <p:spPr>
          <a:xfrm>
            <a:off x="6274824" y="1489425"/>
            <a:ext cx="2545519" cy="24996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8"/>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pic>
        <p:nvPicPr>
          <p:cNvPr id="154" name="Google Shape;154;p8"/>
          <p:cNvPicPr preferRelativeResize="0"/>
          <p:nvPr>
            <p:ph idx="1" type="body"/>
          </p:nvPr>
        </p:nvPicPr>
        <p:blipFill rotWithShape="1">
          <a:blip r:embed="rId3">
            <a:alphaModFix/>
          </a:blip>
          <a:srcRect b="6975" l="0" r="0" t="6974"/>
          <a:stretch/>
        </p:blipFill>
        <p:spPr>
          <a:xfrm>
            <a:off x="1028700" y="2286000"/>
            <a:ext cx="7200900" cy="3581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161" name="Google Shape;161;p9"/>
          <p:cNvSpPr txBox="1"/>
          <p:nvPr>
            <p:ph idx="1" type="body"/>
          </p:nvPr>
        </p:nvSpPr>
        <p:spPr>
          <a:xfrm>
            <a:off x="1028700" y="1638300"/>
            <a:ext cx="7200900" cy="3581400"/>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The comparative study of the mechanisms and origins of cognition in various species</a:t>
            </a:r>
            <a:endParaRPr/>
          </a:p>
          <a:p>
            <a:pPr indent="-384048" lvl="0" marL="384048" rtl="0" algn="l">
              <a:lnSpc>
                <a:spcPct val="94000"/>
              </a:lnSpc>
              <a:spcBef>
                <a:spcPts val="1200"/>
              </a:spcBef>
              <a:spcAft>
                <a:spcPts val="0"/>
              </a:spcAft>
              <a:buClr>
                <a:schemeClr val="dk2"/>
              </a:buClr>
              <a:buSzPts val="2400"/>
              <a:buFont typeface="Arial"/>
              <a:buChar char="•"/>
            </a:pPr>
            <a:r>
              <a:rPr lang="en-US" sz="2400"/>
              <a:t>Goals</a:t>
            </a:r>
            <a:endParaRPr/>
          </a:p>
          <a:p>
            <a:pPr indent="0" lvl="1" marL="530352" rtl="0" algn="l">
              <a:lnSpc>
                <a:spcPct val="94000"/>
              </a:lnSpc>
              <a:spcBef>
                <a:spcPts val="700"/>
              </a:spcBef>
              <a:spcAft>
                <a:spcPts val="0"/>
              </a:spcAft>
              <a:buClr>
                <a:schemeClr val="dk2"/>
              </a:buClr>
              <a:buSzPts val="2400"/>
              <a:buNone/>
            </a:pPr>
            <a:r>
              <a:rPr lang="en-US" sz="2400"/>
              <a:t>1. What are animals capable of?</a:t>
            </a:r>
            <a:endParaRPr/>
          </a:p>
          <a:p>
            <a:pPr indent="0" lvl="1" marL="530352" rtl="0" algn="l">
              <a:lnSpc>
                <a:spcPct val="94000"/>
              </a:lnSpc>
              <a:spcBef>
                <a:spcPts val="700"/>
              </a:spcBef>
              <a:spcAft>
                <a:spcPts val="0"/>
              </a:spcAft>
              <a:buClr>
                <a:schemeClr val="dk2"/>
              </a:buClr>
              <a:buSzPts val="2400"/>
              <a:buNone/>
            </a:pPr>
            <a:r>
              <a:rPr lang="en-US" sz="2400"/>
              <a:t>2. How cognition evolved?</a:t>
            </a:r>
            <a:endParaRPr/>
          </a:p>
        </p:txBody>
      </p:sp>
      <p:pic>
        <p:nvPicPr>
          <p:cNvPr descr="http://rlv.zcache.com/evolution_unicycle_shirts-r3aece20442a641fbbc9c6fda8b57c512_f0yqz_1024.jpg" id="162" name="Google Shape;162;p9"/>
          <p:cNvPicPr preferRelativeResize="0"/>
          <p:nvPr/>
        </p:nvPicPr>
        <p:blipFill rotWithShape="1">
          <a:blip r:embed="rId3">
            <a:alphaModFix/>
          </a:blip>
          <a:srcRect b="30661" l="5002" r="20249" t="19581"/>
          <a:stretch/>
        </p:blipFill>
        <p:spPr>
          <a:xfrm>
            <a:off x="2599596" y="3868879"/>
            <a:ext cx="4356376" cy="289988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0"/>
          <p:cNvSpPr txBox="1"/>
          <p:nvPr>
            <p:ph type="title"/>
          </p:nvPr>
        </p:nvSpPr>
        <p:spPr>
          <a:xfrm>
            <a:off x="1028700" y="685800"/>
            <a:ext cx="7200900" cy="1485900"/>
          </a:xfrm>
          <a:prstGeom prst="rect">
            <a:avLst/>
          </a:prstGeom>
          <a:noFill/>
          <a:ln>
            <a:noFill/>
          </a:ln>
        </p:spPr>
        <p:txBody>
          <a:bodyPr anchorCtr="0" anchor="t" bIns="45700" lIns="91425" spcFirstLastPara="1" rIns="91425" wrap="square" tIns="45700">
            <a:normAutofit/>
          </a:bodyPr>
          <a:lstStyle/>
          <a:p>
            <a:pPr indent="0" lvl="0" marL="0" rtl="0" algn="l">
              <a:lnSpc>
                <a:spcPct val="89000"/>
              </a:lnSpc>
              <a:spcBef>
                <a:spcPts val="0"/>
              </a:spcBef>
              <a:spcAft>
                <a:spcPts val="0"/>
              </a:spcAft>
              <a:buClr>
                <a:schemeClr val="dk2"/>
              </a:buClr>
              <a:buSzPts val="4400"/>
              <a:buFont typeface="Libre Franklin"/>
              <a:buNone/>
            </a:pPr>
            <a:r>
              <a:rPr lang="en-US"/>
              <a:t>Comparative Cognition</a:t>
            </a:r>
            <a:endParaRPr/>
          </a:p>
        </p:txBody>
      </p:sp>
      <p:sp>
        <p:nvSpPr>
          <p:cNvPr id="169" name="Google Shape;169;p10"/>
          <p:cNvSpPr txBox="1"/>
          <p:nvPr>
            <p:ph idx="1" type="body"/>
          </p:nvPr>
        </p:nvSpPr>
        <p:spPr>
          <a:xfrm>
            <a:off x="1028700" y="1984917"/>
            <a:ext cx="7200900" cy="4451742"/>
          </a:xfrm>
          <a:prstGeom prst="rect">
            <a:avLst/>
          </a:prstGeom>
          <a:noFill/>
          <a:ln>
            <a:noFill/>
          </a:ln>
        </p:spPr>
        <p:txBody>
          <a:bodyPr anchorCtr="0" anchor="t" bIns="45700" lIns="91425" spcFirstLastPara="1" rIns="91425" wrap="square" tIns="45700">
            <a:normAutofit/>
          </a:bodyPr>
          <a:lstStyle/>
          <a:p>
            <a:pPr indent="-384048" lvl="0" marL="384048" rtl="0" algn="l">
              <a:lnSpc>
                <a:spcPct val="94000"/>
              </a:lnSpc>
              <a:spcBef>
                <a:spcPts val="0"/>
              </a:spcBef>
              <a:spcAft>
                <a:spcPts val="0"/>
              </a:spcAft>
              <a:buClr>
                <a:schemeClr val="dk2"/>
              </a:buClr>
              <a:buSzPts val="2400"/>
              <a:buFont typeface="Arial"/>
              <a:buChar char="•"/>
            </a:pPr>
            <a:r>
              <a:rPr lang="en-US" sz="2400"/>
              <a:t>Tinbergen’s four questions (1963)</a:t>
            </a:r>
            <a:r>
              <a:rPr lang="en-US"/>
              <a:t>:</a:t>
            </a:r>
            <a:endParaRPr sz="2400"/>
          </a:p>
          <a:p>
            <a:pPr indent="-457200" lvl="1" marL="987552" rtl="0" algn="l">
              <a:lnSpc>
                <a:spcPct val="94000"/>
              </a:lnSpc>
              <a:spcBef>
                <a:spcPts val="700"/>
              </a:spcBef>
              <a:spcAft>
                <a:spcPts val="0"/>
              </a:spcAft>
              <a:buClr>
                <a:schemeClr val="dk2"/>
              </a:buClr>
              <a:buSzPts val="2400"/>
              <a:buFont typeface="Libre Franklin"/>
              <a:buAutoNum type="arabicPeriod"/>
            </a:pPr>
            <a:r>
              <a:rPr i="0" lang="en-US" sz="2400"/>
              <a:t>Mechanism (causation)</a:t>
            </a:r>
            <a:endParaRPr/>
          </a:p>
          <a:p>
            <a:pPr indent="0" lvl="0" marL="0" rtl="0" algn="l">
              <a:lnSpc>
                <a:spcPct val="94000"/>
              </a:lnSpc>
              <a:spcBef>
                <a:spcPts val="1200"/>
              </a:spcBef>
              <a:spcAft>
                <a:spcPts val="0"/>
              </a:spcAft>
              <a:buClr>
                <a:schemeClr val="dk2"/>
              </a:buClr>
              <a:buSzPts val="2400"/>
              <a:buNone/>
            </a:pPr>
            <a:r>
              <a:t/>
            </a:r>
            <a:endParaRPr sz="2400"/>
          </a:p>
        </p:txBody>
      </p:sp>
      <p:pic>
        <p:nvPicPr>
          <p:cNvPr descr="Shape&#10;&#10;Description automatically generated with medium confidence" id="170" name="Google Shape;170;p10"/>
          <p:cNvPicPr preferRelativeResize="0"/>
          <p:nvPr/>
        </p:nvPicPr>
        <p:blipFill rotWithShape="1">
          <a:blip r:embed="rId3">
            <a:alphaModFix/>
          </a:blip>
          <a:srcRect b="0" l="0" r="0" t="0"/>
          <a:stretch/>
        </p:blipFill>
        <p:spPr>
          <a:xfrm>
            <a:off x="1312909" y="3039171"/>
            <a:ext cx="2627720" cy="1699259"/>
          </a:xfrm>
          <a:prstGeom prst="rect">
            <a:avLst/>
          </a:prstGeom>
          <a:noFill/>
          <a:ln>
            <a:noFill/>
          </a:ln>
        </p:spPr>
      </p:pic>
      <p:pic>
        <p:nvPicPr>
          <p:cNvPr descr="A close up of a flower&#10;&#10;Description automatically generated with medium confidence" id="171" name="Google Shape;171;p10"/>
          <p:cNvPicPr preferRelativeResize="0"/>
          <p:nvPr/>
        </p:nvPicPr>
        <p:blipFill rotWithShape="1">
          <a:blip r:embed="rId4">
            <a:alphaModFix/>
          </a:blip>
          <a:srcRect b="0" l="0" r="0" t="0"/>
          <a:stretch/>
        </p:blipFill>
        <p:spPr>
          <a:xfrm>
            <a:off x="1268186" y="4993763"/>
            <a:ext cx="2717166" cy="1698229"/>
          </a:xfrm>
          <a:prstGeom prst="rect">
            <a:avLst/>
          </a:prstGeom>
          <a:noFill/>
          <a:ln>
            <a:noFill/>
          </a:ln>
        </p:spPr>
      </p:pic>
      <p:pic>
        <p:nvPicPr>
          <p:cNvPr descr="A close up of a bug&#10;&#10;Description automatically generated with low confidence" id="172" name="Google Shape;172;p10"/>
          <p:cNvPicPr preferRelativeResize="0"/>
          <p:nvPr/>
        </p:nvPicPr>
        <p:blipFill rotWithShape="1">
          <a:blip r:embed="rId5">
            <a:alphaModFix/>
          </a:blip>
          <a:srcRect b="0" l="0" r="0" t="0"/>
          <a:stretch/>
        </p:blipFill>
        <p:spPr>
          <a:xfrm>
            <a:off x="6259286" y="4992733"/>
            <a:ext cx="2427513" cy="1699259"/>
          </a:xfrm>
          <a:prstGeom prst="rect">
            <a:avLst/>
          </a:prstGeom>
          <a:noFill/>
          <a:ln>
            <a:noFill/>
          </a:ln>
        </p:spPr>
      </p:pic>
      <p:pic>
        <p:nvPicPr>
          <p:cNvPr descr="A person with his hands on his face&#10;&#10;Description automatically generated with medium confidence" id="173" name="Google Shape;173;p10"/>
          <p:cNvPicPr preferRelativeResize="0"/>
          <p:nvPr/>
        </p:nvPicPr>
        <p:blipFill rotWithShape="1">
          <a:blip r:embed="rId6">
            <a:alphaModFix/>
          </a:blip>
          <a:srcRect b="0" l="0" r="0" t="0"/>
          <a:stretch/>
        </p:blipFill>
        <p:spPr>
          <a:xfrm>
            <a:off x="6259286" y="2934925"/>
            <a:ext cx="2564985" cy="1803505"/>
          </a:xfrm>
          <a:prstGeom prst="rect">
            <a:avLst/>
          </a:prstGeom>
          <a:noFill/>
          <a:ln>
            <a:noFill/>
          </a:ln>
        </p:spPr>
      </p:pic>
      <p:pic>
        <p:nvPicPr>
          <p:cNvPr descr="Arrow&#10;&#10;Description automatically generated" id="174" name="Google Shape;174;p10"/>
          <p:cNvPicPr preferRelativeResize="0"/>
          <p:nvPr/>
        </p:nvPicPr>
        <p:blipFill rotWithShape="1">
          <a:blip r:embed="rId7">
            <a:alphaModFix/>
          </a:blip>
          <a:srcRect b="0" l="0" r="0" t="0"/>
          <a:stretch/>
        </p:blipFill>
        <p:spPr>
          <a:xfrm rot="10800000">
            <a:off x="4260017" y="3184081"/>
            <a:ext cx="1769327" cy="1769327"/>
          </a:xfrm>
          <a:prstGeom prst="rect">
            <a:avLst/>
          </a:prstGeom>
          <a:noFill/>
          <a:ln>
            <a:noFill/>
          </a:ln>
        </p:spPr>
      </p:pic>
      <p:pic>
        <p:nvPicPr>
          <p:cNvPr descr="Arrow&#10;&#10;Description automatically generated" id="175" name="Google Shape;175;p10"/>
          <p:cNvPicPr preferRelativeResize="0"/>
          <p:nvPr/>
        </p:nvPicPr>
        <p:blipFill rotWithShape="1">
          <a:blip r:embed="rId7">
            <a:alphaModFix/>
          </a:blip>
          <a:srcRect b="0" l="0" r="0" t="0"/>
          <a:stretch/>
        </p:blipFill>
        <p:spPr>
          <a:xfrm rot="10800000">
            <a:off x="4212774" y="5081126"/>
            <a:ext cx="1769327" cy="1769327"/>
          </a:xfrm>
          <a:prstGeom prst="rect">
            <a:avLst/>
          </a:prstGeom>
          <a:noFill/>
          <a:ln>
            <a:noFill/>
          </a:ln>
        </p:spPr>
      </p:pic>
      <p:pic>
        <p:nvPicPr>
          <p:cNvPr descr="A close-up of a hand&#10;&#10;Description automatically generated with medium confidence" id="176" name="Google Shape;176;p10"/>
          <p:cNvPicPr preferRelativeResize="0"/>
          <p:nvPr/>
        </p:nvPicPr>
        <p:blipFill rotWithShape="1">
          <a:blip r:embed="rId8">
            <a:alphaModFix/>
          </a:blip>
          <a:srcRect b="0" l="0" r="0" t="0"/>
          <a:stretch/>
        </p:blipFill>
        <p:spPr>
          <a:xfrm>
            <a:off x="1169434" y="5605894"/>
            <a:ext cx="1465500" cy="6014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rop">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2018-08-20T03:57:12Z</dcterms:created>
  <dc:creator>Mackenzie Smith</dc:creator>
</cp:coreProperties>
</file>