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2" r:id="rId2"/>
  </p:sldMasterIdLst>
  <p:notesMasterIdLst>
    <p:notesMasterId r:id="rId103"/>
  </p:notesMasterIdLst>
  <p:sldIdLst>
    <p:sldId id="256" r:id="rId3"/>
    <p:sldId id="261" r:id="rId4"/>
    <p:sldId id="272" r:id="rId5"/>
    <p:sldId id="274" r:id="rId6"/>
    <p:sldId id="277" r:id="rId7"/>
    <p:sldId id="273" r:id="rId8"/>
    <p:sldId id="271" r:id="rId9"/>
    <p:sldId id="275" r:id="rId10"/>
    <p:sldId id="278" r:id="rId11"/>
    <p:sldId id="279" r:id="rId12"/>
    <p:sldId id="280" r:id="rId13"/>
    <p:sldId id="283" r:id="rId14"/>
    <p:sldId id="312" r:id="rId15"/>
    <p:sldId id="313" r:id="rId16"/>
    <p:sldId id="712" r:id="rId17"/>
    <p:sldId id="314" r:id="rId18"/>
    <p:sldId id="263" r:id="rId19"/>
    <p:sldId id="276" r:id="rId20"/>
    <p:sldId id="264" r:id="rId21"/>
    <p:sldId id="265" r:id="rId22"/>
    <p:sldId id="708" r:id="rId23"/>
    <p:sldId id="709" r:id="rId24"/>
    <p:sldId id="710" r:id="rId25"/>
    <p:sldId id="266" r:id="rId26"/>
    <p:sldId id="268" r:id="rId27"/>
    <p:sldId id="269" r:id="rId28"/>
    <p:sldId id="284" r:id="rId29"/>
    <p:sldId id="289" r:id="rId30"/>
    <p:sldId id="285" r:id="rId31"/>
    <p:sldId id="286" r:id="rId32"/>
    <p:sldId id="287" r:id="rId33"/>
    <p:sldId id="290" r:id="rId34"/>
    <p:sldId id="288" r:id="rId35"/>
    <p:sldId id="308" r:id="rId36"/>
    <p:sldId id="315" r:id="rId37"/>
    <p:sldId id="316" r:id="rId38"/>
    <p:sldId id="317" r:id="rId39"/>
    <p:sldId id="320" r:id="rId40"/>
    <p:sldId id="309" r:id="rId41"/>
    <p:sldId id="318" r:id="rId42"/>
    <p:sldId id="292" r:id="rId43"/>
    <p:sldId id="291" r:id="rId44"/>
    <p:sldId id="310" r:id="rId45"/>
    <p:sldId id="311" r:id="rId46"/>
    <p:sldId id="307" r:id="rId47"/>
    <p:sldId id="319" r:id="rId48"/>
    <p:sldId id="326" r:id="rId49"/>
    <p:sldId id="697" r:id="rId50"/>
    <p:sldId id="715" r:id="rId51"/>
    <p:sldId id="696" r:id="rId52"/>
    <p:sldId id="698" r:id="rId53"/>
    <p:sldId id="699" r:id="rId54"/>
    <p:sldId id="295" r:id="rId55"/>
    <p:sldId id="716" r:id="rId56"/>
    <p:sldId id="323" r:id="rId57"/>
    <p:sldId id="324" r:id="rId58"/>
    <p:sldId id="322" r:id="rId59"/>
    <p:sldId id="325" r:id="rId60"/>
    <p:sldId id="294" r:id="rId61"/>
    <p:sldId id="296" r:id="rId62"/>
    <p:sldId id="297" r:id="rId63"/>
    <p:sldId id="298" r:id="rId64"/>
    <p:sldId id="706" r:id="rId65"/>
    <p:sldId id="707" r:id="rId66"/>
    <p:sldId id="713" r:id="rId67"/>
    <p:sldId id="299" r:id="rId68"/>
    <p:sldId id="327" r:id="rId69"/>
    <p:sldId id="328" r:id="rId70"/>
    <p:sldId id="329" r:id="rId71"/>
    <p:sldId id="330" r:id="rId72"/>
    <p:sldId id="331" r:id="rId73"/>
    <p:sldId id="333" r:id="rId74"/>
    <p:sldId id="332" r:id="rId75"/>
    <p:sldId id="334" r:id="rId76"/>
    <p:sldId id="335" r:id="rId77"/>
    <p:sldId id="337" r:id="rId78"/>
    <p:sldId id="338" r:id="rId79"/>
    <p:sldId id="714" r:id="rId80"/>
    <p:sldId id="364" r:id="rId81"/>
    <p:sldId id="365" r:id="rId82"/>
    <p:sldId id="694" r:id="rId83"/>
    <p:sldId id="300" r:id="rId84"/>
    <p:sldId id="301" r:id="rId85"/>
    <p:sldId id="700" r:id="rId86"/>
    <p:sldId id="702" r:id="rId87"/>
    <p:sldId id="705" r:id="rId88"/>
    <p:sldId id="703" r:id="rId89"/>
    <p:sldId id="704" r:id="rId90"/>
    <p:sldId id="302" r:id="rId91"/>
    <p:sldId id="303" r:id="rId92"/>
    <p:sldId id="304" r:id="rId93"/>
    <p:sldId id="306" r:id="rId94"/>
    <p:sldId id="717" r:id="rId95"/>
    <p:sldId id="305" r:id="rId96"/>
    <p:sldId id="718" r:id="rId97"/>
    <p:sldId id="719" r:id="rId98"/>
    <p:sldId id="720" r:id="rId99"/>
    <p:sldId id="721" r:id="rId100"/>
    <p:sldId id="722" r:id="rId101"/>
    <p:sldId id="723" r:id="rId102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 Babb" initials="MB" lastIdx="1" clrIdx="0">
    <p:extLst>
      <p:ext uri="{19B8F6BF-5375-455C-9EA6-DF929625EA0E}">
        <p15:presenceInfo xmlns:p15="http://schemas.microsoft.com/office/powerpoint/2012/main" userId="Matt Babb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9A6"/>
    <a:srgbClr val="0031A0"/>
    <a:srgbClr val="996600"/>
    <a:srgbClr val="B00FF1"/>
    <a:srgbClr val="008FFF"/>
    <a:srgbClr val="FFCCFF"/>
    <a:srgbClr val="FFCC99"/>
    <a:srgbClr val="5B6BAD"/>
    <a:srgbClr val="9A0000"/>
    <a:srgbClr val="0032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81569" autoAdjust="0"/>
  </p:normalViewPr>
  <p:slideViewPr>
    <p:cSldViewPr snapToGrid="0" snapToObjects="1" showGuides="1">
      <p:cViewPr varScale="1">
        <p:scale>
          <a:sx n="89" d="100"/>
          <a:sy n="89" d="100"/>
        </p:scale>
        <p:origin x="1291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07" Type="http://schemas.openxmlformats.org/officeDocument/2006/relationships/theme" Target="theme/theme1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commentAuthors" Target="commentAuthor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Wave Simulator Data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Left Turning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Sheet1!$E$2:$E$5</c:f>
                <c:numCache>
                  <c:formatCode>General</c:formatCode>
                  <c:ptCount val="4"/>
                  <c:pt idx="0">
                    <c:v>21</c:v>
                  </c:pt>
                  <c:pt idx="1">
                    <c:v>14</c:v>
                  </c:pt>
                  <c:pt idx="2">
                    <c:v>15</c:v>
                  </c:pt>
                  <c:pt idx="3">
                    <c:v>62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accent4">
                    <a:lumMod val="10000"/>
                  </a:schemeClr>
                </a:solidFill>
                <a:round/>
              </a:ln>
              <a:effectLst/>
            </c:spPr>
          </c:errBars>
          <c:cat>
            <c:strRef>
              <c:f>Sheet1!$A$2:$A$5</c:f>
              <c:strCache>
                <c:ptCount val="4"/>
                <c:pt idx="0">
                  <c:v>Into Waves</c:v>
                </c:pt>
                <c:pt idx="1">
                  <c:v>Waves from left</c:v>
                </c:pt>
                <c:pt idx="2">
                  <c:v>Waves from right</c:v>
                </c:pt>
                <c:pt idx="3">
                  <c:v>with Waves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</c:v>
                </c:pt>
                <c:pt idx="1">
                  <c:v>148</c:v>
                </c:pt>
                <c:pt idx="2">
                  <c:v>3</c:v>
                </c:pt>
                <c:pt idx="3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C2-4E4B-9685-1234D82F198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Right Turning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0" h="0"/>
            </a:sp3d>
          </c:spPr>
          <c:invertIfNegative val="0"/>
          <c:errBars>
            <c:errBarType val="plus"/>
            <c:errValType val="cust"/>
            <c:noEndCap val="0"/>
            <c:plus>
              <c:numRef>
                <c:f>Sheet1!$F$2:$F$5</c:f>
                <c:numCache>
                  <c:formatCode>General</c:formatCode>
                  <c:ptCount val="4"/>
                  <c:pt idx="0">
                    <c:v>42</c:v>
                  </c:pt>
                  <c:pt idx="1">
                    <c:v>1</c:v>
                  </c:pt>
                  <c:pt idx="2">
                    <c:v>38</c:v>
                  </c:pt>
                  <c:pt idx="3">
                    <c:v>62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12700" cap="flat" cmpd="sng" algn="ctr">
                <a:solidFill>
                  <a:schemeClr val="accent4">
                    <a:lumMod val="10000"/>
                  </a:schemeClr>
                </a:solidFill>
                <a:round/>
              </a:ln>
              <a:effectLst/>
            </c:spPr>
          </c:errBars>
          <c:cat>
            <c:strRef>
              <c:f>Sheet1!$A$2:$A$5</c:f>
              <c:strCache>
                <c:ptCount val="4"/>
                <c:pt idx="0">
                  <c:v>Into Waves</c:v>
                </c:pt>
                <c:pt idx="1">
                  <c:v>Waves from left</c:v>
                </c:pt>
                <c:pt idx="2">
                  <c:v>Waves from right</c:v>
                </c:pt>
                <c:pt idx="3">
                  <c:v>with Waves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20</c:v>
                </c:pt>
                <c:pt idx="1">
                  <c:v>2</c:v>
                </c:pt>
                <c:pt idx="2">
                  <c:v>151</c:v>
                </c:pt>
                <c:pt idx="3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C2-4E4B-9685-1234D82F19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8"/>
        <c:axId val="1084822351"/>
        <c:axId val="1084275279"/>
      </c:barChart>
      <c:catAx>
        <c:axId val="10848223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4275279"/>
        <c:crosses val="autoZero"/>
        <c:auto val="1"/>
        <c:lblAlgn val="ctr"/>
        <c:lblOffset val="100"/>
        <c:noMultiLvlLbl val="0"/>
      </c:catAx>
      <c:valAx>
        <c:axId val="10842752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accent4">
                        <a:lumMod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>
                    <a:solidFill>
                      <a:schemeClr val="accent4">
                        <a:lumMod val="10000"/>
                      </a:schemeClr>
                    </a:solidFill>
                  </a:rPr>
                  <a:t>Time Spent Turning (sec)</a:t>
                </a:r>
              </a:p>
            </c:rich>
          </c:tx>
          <c:layout>
            <c:manualLayout>
              <c:xMode val="edge"/>
              <c:yMode val="edge"/>
              <c:x val="1.6538783706869703E-2"/>
              <c:y val="0.20160742954785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accent4">
                      <a:lumMod val="1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48223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7034332413363549"/>
          <c:y val="3.5815286913604368E-2"/>
          <c:w val="0.21454321889195546"/>
          <c:h val="0.13803221784565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4">
                  <a:lumMod val="1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userShapes r:id="rId3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0.21136</cdr:x>
      <cdr:y>0.63303</cdr:y>
    </cdr:from>
    <cdr:to>
      <cdr:x>0.21602</cdr:x>
      <cdr:y>0.63303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163FD4D6-26B8-8A4E-A8BB-792E7F9DA8C6}"/>
            </a:ext>
          </a:extLst>
        </cdr:cNvPr>
        <cdr:cNvCxnSpPr/>
      </cdr:nvCxnSpPr>
      <cdr:spPr>
        <a:xfrm xmlns:a="http://schemas.openxmlformats.org/drawingml/2006/main">
          <a:off x="1574550" y="3162638"/>
          <a:ext cx="34712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811EF3-679E-4A98-88C0-B4EE2A8BAD22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6EFB2-DEA8-48EA-8DBE-54576CB6C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2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books.google.com/books?id=2rkHQpToi9sC&amp;pg=PA94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101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786654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84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64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err="1"/>
              <a:t>O'Corry</a:t>
            </a:r>
            <a:r>
              <a:rPr lang="en-US" i="1" dirty="0"/>
              <a:t>-Crowe, G. </a:t>
            </a:r>
            <a:r>
              <a:rPr lang="en-US" i="1" dirty="0">
                <a:hlinkClick r:id="rId3"/>
              </a:rPr>
              <a:t>"Beluga Whale Delphinapterus leucas"</a:t>
            </a:r>
            <a:r>
              <a:rPr lang="en-US" i="1" dirty="0"/>
              <a:t>. Encyclopedia of Marine Mammals. pp. 94–99.</a:t>
            </a:r>
          </a:p>
          <a:p>
            <a:r>
              <a:rPr lang="en-US" dirty="0" err="1"/>
              <a:t>Bailleul</a:t>
            </a:r>
            <a:r>
              <a:rPr lang="en-US" dirty="0"/>
              <a:t>, F., Lesage, V., Power, M., Doidge, D. W., &amp; Hammill, M. O. (2012). Migration phenology of beluga whales in a changing Arctic. </a:t>
            </a:r>
            <a:r>
              <a:rPr lang="en-US" i="1" dirty="0"/>
              <a:t>Climate Research</a:t>
            </a:r>
            <a:r>
              <a:rPr lang="en-US" dirty="0"/>
              <a:t>, </a:t>
            </a:r>
            <a:r>
              <a:rPr lang="en-US" i="1" dirty="0"/>
              <a:t>53</a:t>
            </a:r>
            <a:r>
              <a:rPr lang="en-US" dirty="0"/>
              <a:t>(3), 169-178.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9162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Newton, I. Obligate and facultative migration in birds: ecological aspects. </a:t>
            </a:r>
            <a:r>
              <a:rPr lang="en-US" i="1" dirty="0"/>
              <a:t>J </a:t>
            </a:r>
            <a:r>
              <a:rPr lang="en-US" i="1" dirty="0" err="1"/>
              <a:t>Ornithol</a:t>
            </a:r>
            <a:r>
              <a:rPr lang="en-US" dirty="0"/>
              <a:t> </a:t>
            </a:r>
            <a:r>
              <a:rPr lang="en-US" b="1" dirty="0"/>
              <a:t>153, </a:t>
            </a:r>
            <a:r>
              <a:rPr lang="en-US" dirty="0"/>
              <a:t>171–180 (2012). https://doi.org/10.1007/s10336-011-0765-3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897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Newton, I. Obligate and facultative migration in birds: ecological aspects. </a:t>
            </a:r>
            <a:r>
              <a:rPr lang="en-US" i="1" dirty="0"/>
              <a:t>J </a:t>
            </a:r>
            <a:r>
              <a:rPr lang="en-US" i="1" dirty="0" err="1"/>
              <a:t>Ornithol</a:t>
            </a:r>
            <a:r>
              <a:rPr lang="en-US" dirty="0"/>
              <a:t> </a:t>
            </a:r>
            <a:r>
              <a:rPr lang="en-US" b="1" dirty="0"/>
              <a:t>153, </a:t>
            </a:r>
            <a:r>
              <a:rPr lang="en-US" dirty="0"/>
              <a:t>171–180 (2012). https://doi.org/10.1007/s10336-011-0765-3</a:t>
            </a:r>
          </a:p>
          <a:p>
            <a:r>
              <a:rPr lang="en-US" dirty="0" err="1">
                <a:effectLst/>
                <a:latin typeface="Times New Roman" panose="02020603050405020304" pitchFamily="18" charset="0"/>
              </a:rPr>
              <a:t>Wernham</a:t>
            </a:r>
            <a:r>
              <a:rPr lang="en-US" dirty="0">
                <a:effectLst/>
                <a:latin typeface="Times New Roman" panose="02020603050405020304" pitchFamily="18" charset="0"/>
              </a:rPr>
              <a:t> CV, Toms MP, Marchant JH, Clark JA, Siriwardena GM, Baillie SR (2002) The migration atlas: movements of the birds of Britain and Ireland. T &amp; AD </a:t>
            </a:r>
            <a:r>
              <a:rPr lang="en-US" dirty="0" err="1">
                <a:effectLst/>
                <a:latin typeface="Times New Roman" panose="02020603050405020304" pitchFamily="18" charset="0"/>
              </a:rPr>
              <a:t>Poyser</a:t>
            </a:r>
            <a:r>
              <a:rPr lang="en-US" dirty="0">
                <a:effectLst/>
                <a:latin typeface="Times New Roman" panose="02020603050405020304" pitchFamily="18" charset="0"/>
              </a:rPr>
              <a:t>, London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8983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6355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Newton, I. Obligate and facultative migration in birds: ecological aspects. </a:t>
            </a:r>
            <a:r>
              <a:rPr lang="en-US" i="1" dirty="0"/>
              <a:t>J </a:t>
            </a:r>
            <a:r>
              <a:rPr lang="en-US" i="1" dirty="0" err="1"/>
              <a:t>Ornithol</a:t>
            </a:r>
            <a:r>
              <a:rPr lang="en-US" dirty="0"/>
              <a:t> </a:t>
            </a:r>
            <a:r>
              <a:rPr lang="en-US" b="1" dirty="0"/>
              <a:t>153, </a:t>
            </a:r>
            <a:r>
              <a:rPr lang="en-US" dirty="0"/>
              <a:t>171–180 (2012). https://doi.org/10.1007/s10336-011-0765-3</a:t>
            </a:r>
          </a:p>
          <a:p>
            <a:r>
              <a:rPr lang="de-DE" dirty="0">
                <a:effectLst/>
                <a:latin typeface="Times New Roman" panose="02020603050405020304" pitchFamily="18" charset="0"/>
              </a:rPr>
              <a:t>Zink G, Bairlein F (1995) Der Zug Europa¤ischer Singvo¤gel. AULA-Verlag, Wiesbaden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0164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6996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388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084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0785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45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526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6879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530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5282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4126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2988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Kaplan, R., Schuck, N. W., &amp; </a:t>
            </a:r>
            <a:r>
              <a:rPr lang="en-US" dirty="0" err="1"/>
              <a:t>Doeller</a:t>
            </a:r>
            <a:r>
              <a:rPr lang="en-US" dirty="0"/>
              <a:t>, C. F. (2017). The role of mental maps in decision-making. </a:t>
            </a:r>
            <a:r>
              <a:rPr lang="en-US" i="1" dirty="0"/>
              <a:t>Trends in Neurosciences</a:t>
            </a:r>
            <a:r>
              <a:rPr lang="en-US" dirty="0"/>
              <a:t>, </a:t>
            </a:r>
            <a:r>
              <a:rPr lang="en-US" i="1" dirty="0"/>
              <a:t>40</a:t>
            </a:r>
            <a:r>
              <a:rPr lang="en-US" dirty="0"/>
              <a:t>(5), 256-259.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448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753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677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6594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9751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3238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317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414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Purdon, A., Mole, M.A., Chase, M.J. </a:t>
            </a:r>
            <a:r>
              <a:rPr lang="en-US" i="1" dirty="0"/>
              <a:t>et al.</a:t>
            </a:r>
            <a:r>
              <a:rPr lang="en-US" dirty="0"/>
              <a:t> Partial migration in savanna elephant populations distributed across southern Africa. </a:t>
            </a:r>
            <a:r>
              <a:rPr lang="en-US" i="1" dirty="0"/>
              <a:t>Sci Rep</a:t>
            </a:r>
            <a:r>
              <a:rPr lang="en-US" dirty="0"/>
              <a:t> </a:t>
            </a:r>
            <a:r>
              <a:rPr lang="en-US" b="1" dirty="0"/>
              <a:t>8, </a:t>
            </a:r>
            <a:r>
              <a:rPr lang="en-US" dirty="0"/>
              <a:t>11331 (2018). https://doi.org/10.1038/s41598-018-29724-9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297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Purdon, A., Mole, M.A., Chase, M.J. </a:t>
            </a:r>
            <a:r>
              <a:rPr lang="en-US" i="1" dirty="0"/>
              <a:t>et al.</a:t>
            </a:r>
            <a:r>
              <a:rPr lang="en-US" dirty="0"/>
              <a:t> Partial migration in savanna elephant populations distributed across southern Africa. </a:t>
            </a:r>
            <a:r>
              <a:rPr lang="en-US" i="1" dirty="0"/>
              <a:t>Sci Rep</a:t>
            </a:r>
            <a:r>
              <a:rPr lang="en-US" dirty="0"/>
              <a:t> </a:t>
            </a:r>
            <a:r>
              <a:rPr lang="en-US" b="1" dirty="0"/>
              <a:t>8, </a:t>
            </a:r>
            <a:r>
              <a:rPr lang="en-US" dirty="0"/>
              <a:t>11331 (2018). https://doi.org/10.1038/s41598-018-29724-9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5046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2356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7439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085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Coordinate Movements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39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7167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Estrous or Distress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275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7498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Bett, N. N., &amp; </a:t>
            </a:r>
            <a:r>
              <a:rPr lang="en-US" dirty="0" err="1"/>
              <a:t>Hinch</a:t>
            </a:r>
            <a:r>
              <a:rPr lang="en-US" dirty="0"/>
              <a:t>, S. G. (2016). Olfactory navigation during spawning migrations: a review and introduction of the Hierarchical Navigation Hypothesis. </a:t>
            </a:r>
            <a:r>
              <a:rPr lang="en-US" i="1" dirty="0"/>
              <a:t>Biological Reviews</a:t>
            </a:r>
            <a:r>
              <a:rPr lang="en-US" dirty="0"/>
              <a:t>, </a:t>
            </a:r>
            <a:r>
              <a:rPr lang="en-US" i="1" dirty="0"/>
              <a:t>91</a:t>
            </a:r>
            <a:r>
              <a:rPr lang="en-US" dirty="0"/>
              <a:t>(3), 728-759.</a:t>
            </a:r>
          </a:p>
          <a:p>
            <a:endParaRPr lang="en-US" dirty="0"/>
          </a:p>
          <a:p>
            <a:r>
              <a:rPr lang="en-US" dirty="0">
                <a:effectLst/>
                <a:latin typeface="Times New Roman" panose="02020603050405020304" pitchFamily="18" charset="0"/>
              </a:rPr>
              <a:t>Hasler, A., Scholz, A.T. &amp; </a:t>
            </a:r>
            <a:r>
              <a:rPr lang="en-US" dirty="0" err="1">
                <a:effectLst/>
                <a:latin typeface="Times New Roman" panose="02020603050405020304" pitchFamily="18" charset="0"/>
              </a:rPr>
              <a:t>Horrall</a:t>
            </a:r>
            <a:r>
              <a:rPr lang="en-US" dirty="0">
                <a:effectLst/>
                <a:latin typeface="Times New Roman" panose="02020603050405020304" pitchFamily="18" charset="0"/>
              </a:rPr>
              <a:t>, R.M.(1978). Olfactory imprinting and homing in salmon. </a:t>
            </a:r>
            <a:r>
              <a:rPr lang="en-US" dirty="0">
                <a:effectLst/>
                <a:latin typeface="Arial" panose="020B0604020202020204" pitchFamily="34" charset="0"/>
              </a:rPr>
              <a:t>American Scientist </a:t>
            </a:r>
            <a:r>
              <a:rPr lang="en-US" dirty="0">
                <a:effectLst/>
                <a:latin typeface="Times New Roman" panose="02020603050405020304" pitchFamily="18" charset="0"/>
              </a:rPr>
              <a:t>66, 347 – 355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600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Bett, N. N., &amp; </a:t>
            </a:r>
            <a:r>
              <a:rPr lang="en-US" dirty="0" err="1"/>
              <a:t>Hinch</a:t>
            </a:r>
            <a:r>
              <a:rPr lang="en-US" dirty="0"/>
              <a:t>, S. G. (2016). Olfactory navigation during spawning migrations: a review and introduction of the Hierarchical Navigation Hypothesis. </a:t>
            </a:r>
            <a:r>
              <a:rPr lang="en-US" i="1" dirty="0"/>
              <a:t>Biological Reviews</a:t>
            </a:r>
            <a:r>
              <a:rPr lang="en-US" dirty="0"/>
              <a:t>, </a:t>
            </a:r>
            <a:r>
              <a:rPr lang="en-US" i="1" dirty="0"/>
              <a:t>91</a:t>
            </a:r>
            <a:r>
              <a:rPr lang="en-US" dirty="0"/>
              <a:t>(3), 728-759.</a:t>
            </a:r>
          </a:p>
          <a:p>
            <a:endParaRPr lang="en-US" dirty="0"/>
          </a:p>
          <a:p>
            <a:r>
              <a:rPr lang="en-US" dirty="0">
                <a:effectLst/>
                <a:latin typeface="Times New Roman" panose="02020603050405020304" pitchFamily="18" charset="0"/>
              </a:rPr>
              <a:t>Hasler, A., Scholz, A.T. &amp; </a:t>
            </a:r>
            <a:r>
              <a:rPr lang="en-US" dirty="0" err="1">
                <a:effectLst/>
                <a:latin typeface="Times New Roman" panose="02020603050405020304" pitchFamily="18" charset="0"/>
              </a:rPr>
              <a:t>Horrall</a:t>
            </a:r>
            <a:r>
              <a:rPr lang="en-US" dirty="0">
                <a:effectLst/>
                <a:latin typeface="Times New Roman" panose="02020603050405020304" pitchFamily="18" charset="0"/>
              </a:rPr>
              <a:t>, R.M.(1978). Olfactory imprinting and homing in salmon. </a:t>
            </a:r>
            <a:r>
              <a:rPr lang="en-US" dirty="0">
                <a:effectLst/>
                <a:latin typeface="Arial" panose="020B0604020202020204" pitchFamily="34" charset="0"/>
              </a:rPr>
              <a:t>American Scientist </a:t>
            </a:r>
            <a:r>
              <a:rPr lang="en-US" dirty="0">
                <a:effectLst/>
                <a:latin typeface="Times New Roman" panose="02020603050405020304" pitchFamily="18" charset="0"/>
              </a:rPr>
              <a:t>66, 347 – 355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5962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Bett, N. N., &amp; </a:t>
            </a:r>
            <a:r>
              <a:rPr lang="en-US" dirty="0" err="1"/>
              <a:t>Hinch</a:t>
            </a:r>
            <a:r>
              <a:rPr lang="en-US" dirty="0"/>
              <a:t>, S. G. (2016). Olfactory navigation during spawning migrations: a review and introduction of the Hierarchical Navigation Hypothesis. </a:t>
            </a:r>
            <a:r>
              <a:rPr lang="en-US" i="1" dirty="0"/>
              <a:t>Biological Reviews</a:t>
            </a:r>
            <a:r>
              <a:rPr lang="en-US" dirty="0"/>
              <a:t>, </a:t>
            </a:r>
            <a:r>
              <a:rPr lang="en-US" i="1" dirty="0"/>
              <a:t>91</a:t>
            </a:r>
            <a:r>
              <a:rPr lang="en-US" dirty="0"/>
              <a:t>(3), 728-759.</a:t>
            </a:r>
          </a:p>
          <a:p>
            <a:endParaRPr lang="en-US" dirty="0"/>
          </a:p>
          <a:p>
            <a:r>
              <a:rPr lang="en-US" dirty="0">
                <a:effectLst/>
                <a:latin typeface="Times New Roman" panose="02020603050405020304" pitchFamily="18" charset="0"/>
              </a:rPr>
              <a:t>Hasler, A., Scholz, A.T. &amp; </a:t>
            </a:r>
            <a:r>
              <a:rPr lang="en-US" dirty="0" err="1">
                <a:effectLst/>
                <a:latin typeface="Times New Roman" panose="02020603050405020304" pitchFamily="18" charset="0"/>
              </a:rPr>
              <a:t>Horrall</a:t>
            </a:r>
            <a:r>
              <a:rPr lang="en-US" dirty="0">
                <a:effectLst/>
                <a:latin typeface="Times New Roman" panose="02020603050405020304" pitchFamily="18" charset="0"/>
              </a:rPr>
              <a:t>, R.M.(1978). Olfactory imprinting and homing in salmon. </a:t>
            </a:r>
            <a:r>
              <a:rPr lang="en-US" dirty="0">
                <a:effectLst/>
                <a:latin typeface="Arial" panose="020B0604020202020204" pitchFamily="34" charset="0"/>
              </a:rPr>
              <a:t>American Scientist </a:t>
            </a:r>
            <a:r>
              <a:rPr lang="en-US" dirty="0">
                <a:effectLst/>
                <a:latin typeface="Times New Roman" panose="02020603050405020304" pitchFamily="18" charset="0"/>
              </a:rPr>
              <a:t>66, 347 – 355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5966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  <a:latin typeface="Times New Roman" panose="02020603050405020304" pitchFamily="18" charset="0"/>
              </a:rPr>
              <a:t>Hasler, A., Scholz, A.T. &amp; </a:t>
            </a:r>
            <a:r>
              <a:rPr lang="en-US" dirty="0" err="1">
                <a:effectLst/>
                <a:latin typeface="Times New Roman" panose="02020603050405020304" pitchFamily="18" charset="0"/>
              </a:rPr>
              <a:t>Horrall</a:t>
            </a:r>
            <a:r>
              <a:rPr lang="en-US" dirty="0">
                <a:effectLst/>
                <a:latin typeface="Times New Roman" panose="02020603050405020304" pitchFamily="18" charset="0"/>
              </a:rPr>
              <a:t>, R.M.(1978). Olfactory imprinting and homing in salmon. </a:t>
            </a:r>
            <a:r>
              <a:rPr lang="en-US" dirty="0">
                <a:effectLst/>
                <a:latin typeface="Arial" panose="020B0604020202020204" pitchFamily="34" charset="0"/>
              </a:rPr>
              <a:t>American Scientist </a:t>
            </a:r>
            <a:r>
              <a:rPr lang="en-US" dirty="0">
                <a:effectLst/>
                <a:latin typeface="Times New Roman" panose="02020603050405020304" pitchFamily="18" charset="0"/>
              </a:rPr>
              <a:t>66, 347 – 355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0386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94004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310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2969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94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93832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63238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2642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96619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6423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84648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69865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6492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46362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2495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907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84831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82925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3191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Lucas, M., Salmon, M., Fritz, E., &amp; </a:t>
            </a:r>
            <a:r>
              <a:rPr lang="en-US" dirty="0" err="1"/>
              <a:t>Wyneken</a:t>
            </a:r>
            <a:r>
              <a:rPr lang="en-US" dirty="0"/>
              <a:t>, J. (1992). </a:t>
            </a:r>
            <a:r>
              <a:rPr lang="en-US" dirty="0" err="1"/>
              <a:t>Seafinding</a:t>
            </a:r>
            <a:r>
              <a:rPr lang="en-US" dirty="0"/>
              <a:t> by hatchling sea turtles: role of brightness, silhouette and beach slope as orientation cues. </a:t>
            </a:r>
            <a:r>
              <a:rPr lang="en-US" i="1" dirty="0" err="1"/>
              <a:t>Behaviour</a:t>
            </a:r>
            <a:r>
              <a:rPr lang="en-US" dirty="0"/>
              <a:t>, </a:t>
            </a:r>
            <a:r>
              <a:rPr lang="en-US" i="1" dirty="0"/>
              <a:t>122</a:t>
            </a:r>
            <a:r>
              <a:rPr lang="en-US" dirty="0"/>
              <a:t>(1-2), 56-77.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74978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Lucas, M., Salmon, M., Fritz, E., &amp; </a:t>
            </a:r>
            <a:r>
              <a:rPr lang="en-US" dirty="0" err="1"/>
              <a:t>Wyneken</a:t>
            </a:r>
            <a:r>
              <a:rPr lang="en-US" dirty="0"/>
              <a:t>, J. (1992). </a:t>
            </a:r>
            <a:r>
              <a:rPr lang="en-US" dirty="0" err="1"/>
              <a:t>Seafinding</a:t>
            </a:r>
            <a:r>
              <a:rPr lang="en-US" dirty="0"/>
              <a:t> by hatchling sea turtles: role of brightness, silhouette and beach slope as orientation cues. </a:t>
            </a:r>
            <a:r>
              <a:rPr lang="en-US" i="1" dirty="0" err="1"/>
              <a:t>Behaviour</a:t>
            </a:r>
            <a:r>
              <a:rPr lang="en-US" dirty="0"/>
              <a:t>, </a:t>
            </a:r>
            <a:r>
              <a:rPr lang="en-US" i="1" dirty="0"/>
              <a:t>122</a:t>
            </a:r>
            <a:r>
              <a:rPr lang="en-US" dirty="0"/>
              <a:t>(1-2), 56-77.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0992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6288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99137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6055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6417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7003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414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77973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9578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4008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60255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5856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3270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85708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99536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67325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6465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731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8224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36389C-C305-514F-BF0B-FB1595DDDEDF}" type="slidenum">
              <a:rPr lang="en-US">
                <a:solidFill>
                  <a:srgbClr val="000000"/>
                </a:solidFill>
              </a:rPr>
              <a:pPr/>
              <a:t>80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31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F1E53E-FC96-2647-BBDF-7C166A30259C}" type="slidenum">
              <a:rPr lang="en-US">
                <a:solidFill>
                  <a:srgbClr val="000000"/>
                </a:solidFill>
              </a:rPr>
              <a:pPr/>
              <a:t>81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3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71685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Pfaller</a:t>
            </a:r>
            <a:r>
              <a:rPr lang="en-US" dirty="0"/>
              <a:t>, J. B., Goforth, K. M., Gil, M. A., </a:t>
            </a:r>
            <a:r>
              <a:rPr lang="en-US" dirty="0" err="1"/>
              <a:t>Savoca</a:t>
            </a:r>
            <a:r>
              <a:rPr lang="en-US" dirty="0"/>
              <a:t>, M. S., &amp; Lohmann, K. J. (2020). Odors from marine plastic debris elicit foraging behavior in sea turtles. </a:t>
            </a:r>
            <a:r>
              <a:rPr lang="en-US" i="1" dirty="0"/>
              <a:t>Current Biology</a:t>
            </a:r>
            <a:r>
              <a:rPr lang="en-US" dirty="0"/>
              <a:t>, </a:t>
            </a:r>
            <a:r>
              <a:rPr lang="en-US" i="1" dirty="0"/>
              <a:t>30</a:t>
            </a:r>
            <a:r>
              <a:rPr lang="en-US" dirty="0"/>
              <a:t>(5), R213-R214.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4901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9670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5868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6833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8513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1335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05110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Brothers, J. R., &amp; Lohmann, K. J. (2015). Evidence for geomagnetic imprinting and magnetic navigation in the natal homing of sea turtles. </a:t>
            </a:r>
            <a:r>
              <a:rPr lang="en-US" i="1" dirty="0"/>
              <a:t>Current Biology</a:t>
            </a:r>
            <a:r>
              <a:rPr lang="en-US" dirty="0"/>
              <a:t>, </a:t>
            </a:r>
            <a:r>
              <a:rPr lang="en-US" i="1" dirty="0"/>
              <a:t>25</a:t>
            </a:r>
            <a:r>
              <a:rPr lang="en-US" dirty="0"/>
              <a:t>(3), 392-396.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74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7280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88136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20337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35807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83883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3411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20134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3653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5180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2784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6EFB2-DEA8-48EA-8DBE-54576CB6C166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076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5403" y="1359462"/>
            <a:ext cx="7877261" cy="1224458"/>
          </a:xfrm>
          <a:prstGeom prst="rect">
            <a:avLst/>
          </a:prstGeom>
        </p:spPr>
        <p:txBody>
          <a:bodyPr anchor="b"/>
          <a:lstStyle>
            <a:lvl1pPr algn="ctr">
              <a:defRPr sz="3800" b="0" i="0">
                <a:solidFill>
                  <a:srgbClr val="0039A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403" y="2652976"/>
            <a:ext cx="7877261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i="0">
                <a:solidFill>
                  <a:srgbClr val="0039A6"/>
                </a:solidFill>
                <a:latin typeface="Century Gothic" panose="020B0502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9D415-A189-4EB3-8233-B32BD5E032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EA620B-B198-4E78-ACA2-977BFA667F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88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663E4-807F-394F-8457-BD1A70808C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3934" y="1264540"/>
            <a:ext cx="7584172" cy="709482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rgbClr val="0039A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9DA98-5D64-E240-BA27-6C2FD7754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4" y="1974021"/>
            <a:ext cx="7584172" cy="3068811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rgbClr val="0039A6"/>
                </a:solidFill>
                <a:latin typeface="Century Gothic" panose="020B0502020202020204" pitchFamily="34" charset="0"/>
              </a:defRPr>
            </a:lvl1pPr>
            <a:lvl2pPr>
              <a:defRPr sz="2000" b="0" i="0">
                <a:solidFill>
                  <a:srgbClr val="0039A6"/>
                </a:solidFill>
                <a:latin typeface="Century Gothic" panose="020B0502020202020204" pitchFamily="34" charset="0"/>
              </a:defRPr>
            </a:lvl2pPr>
            <a:lvl3pPr>
              <a:defRPr sz="1800" b="0" i="0">
                <a:solidFill>
                  <a:srgbClr val="0039A6"/>
                </a:solidFill>
                <a:latin typeface="Century Gothic" panose="020B0502020202020204" pitchFamily="34" charset="0"/>
              </a:defRPr>
            </a:lvl3pPr>
            <a:lvl4pPr>
              <a:defRPr sz="1600" b="0" i="0">
                <a:solidFill>
                  <a:srgbClr val="0039A6"/>
                </a:solidFill>
                <a:latin typeface="Century Gothic" panose="020B0502020202020204" pitchFamily="34" charset="0"/>
              </a:defRPr>
            </a:lvl4pPr>
            <a:lvl5pPr>
              <a:defRPr sz="1600" b="0" i="0">
                <a:solidFill>
                  <a:srgbClr val="0039A6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FC1E0-1FFB-4D6D-8546-92ABA1DBF2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31A0"/>
                </a:solidFill>
              </a:defRPr>
            </a:lvl1pPr>
          </a:lstStyle>
          <a:p>
            <a:fld id="{B3E3ED03-89FE-406E-A8C2-A068384311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355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593090-5337-014E-84CF-AB5A45990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6007C-257E-F047-AD1F-12EC6B0D4D32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989074-FE5E-C64E-BF7D-E02FFF081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12274-1D86-9B43-BB9B-C0C4FD222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F3692-337F-9A4B-8B7E-AFDB1B2D7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796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C60043-4350-40C4-8706-2975F87FB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15745" y="0"/>
            <a:ext cx="928255" cy="8659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0031A0"/>
                </a:solidFill>
              </a:defRPr>
            </a:lvl1pPr>
          </a:lstStyle>
          <a:p>
            <a:fld id="{4DEA620B-B198-4E78-ACA2-977BFA667F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728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26A9EB-C46D-4D4F-9E6E-5531197F8D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78982" y="0"/>
            <a:ext cx="665018" cy="574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0031A0"/>
                </a:solidFill>
              </a:defRPr>
            </a:lvl1pPr>
          </a:lstStyle>
          <a:p>
            <a:fld id="{B3E3ED03-89FE-406E-A8C2-A068384311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259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BuvkktZoYE?feature=oembed" TargetMode="Externa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jAa53iA1pE?feature=oembed" TargetMode="External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75.jp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jpg"/><Relationship Id="rId9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g"/><Relationship Id="rId4" Type="http://schemas.openxmlformats.org/officeDocument/2006/relationships/image" Target="../media/image9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00.gif"/><Relationship Id="rId5" Type="http://schemas.openxmlformats.org/officeDocument/2006/relationships/image" Target="../media/image99.png"/><Relationship Id="rId4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svg"/><Relationship Id="rId4" Type="http://schemas.openxmlformats.org/officeDocument/2006/relationships/image" Target="../media/image10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gi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9.wmf"/><Relationship Id="rId4" Type="http://schemas.openxmlformats.org/officeDocument/2006/relationships/image" Target="../media/image12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127.sv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svg"/><Relationship Id="rId5" Type="http://schemas.openxmlformats.org/officeDocument/2006/relationships/image" Target="../media/image126.png"/><Relationship Id="rId4" Type="http://schemas.openxmlformats.org/officeDocument/2006/relationships/image" Target="../media/image129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26E34-2EEA-C44E-BF60-AEA6A25394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403" y="1054771"/>
            <a:ext cx="7877261" cy="1058734"/>
          </a:xfrm>
        </p:spPr>
        <p:txBody>
          <a:bodyPr/>
          <a:lstStyle/>
          <a:p>
            <a:r>
              <a:rPr lang="en-US" sz="3600" b="1" dirty="0">
                <a:effectLst/>
              </a:rPr>
              <a:t>Animals on the Move</a:t>
            </a:r>
            <a:br>
              <a:rPr lang="en-US" sz="2400" b="1" dirty="0">
                <a:effectLst/>
              </a:rPr>
            </a:br>
            <a:r>
              <a:rPr lang="en-US" sz="2400" b="1" i="1" dirty="0">
                <a:effectLst/>
              </a:rPr>
              <a:t>Navigation, Migration, and Movement</a:t>
            </a:r>
            <a:endParaRPr lang="en-US" sz="4400" b="1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6415B9-9B1A-144F-901D-01B2C859A207}"/>
              </a:ext>
            </a:extLst>
          </p:cNvPr>
          <p:cNvSpPr txBox="1"/>
          <p:nvPr/>
        </p:nvSpPr>
        <p:spPr>
          <a:xfrm>
            <a:off x="2382753" y="4520839"/>
            <a:ext cx="524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39A6"/>
                </a:solidFill>
                <a:latin typeface="Century Gothic" panose="020B0502020202020204" pitchFamily="34" charset="0"/>
              </a:rPr>
              <a:t>Matt Babb</a:t>
            </a:r>
          </a:p>
          <a:p>
            <a:pPr algn="ctr"/>
            <a:r>
              <a:rPr lang="en-US" sz="1400" dirty="0">
                <a:solidFill>
                  <a:srgbClr val="0039A6"/>
                </a:solidFill>
                <a:latin typeface="Century Gothic" panose="020B0502020202020204" pitchFamily="34" charset="0"/>
              </a:rPr>
              <a:t>Georgia State University</a:t>
            </a:r>
          </a:p>
        </p:txBody>
      </p:sp>
      <p:pic>
        <p:nvPicPr>
          <p:cNvPr id="5" name="Picture 4" descr="A group of butterflies on a plant&#10;&#10;Description automatically generated with medium confidence">
            <a:extLst>
              <a:ext uri="{FF2B5EF4-FFF2-40B4-BE49-F238E27FC236}">
                <a16:creationId xmlns:a16="http://schemas.microsoft.com/office/drawing/2014/main" id="{312E542A-27B0-41F2-840C-05F5359E8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682" y="2130986"/>
            <a:ext cx="2679238" cy="1798020"/>
          </a:xfrm>
          <a:prstGeom prst="rect">
            <a:avLst/>
          </a:prstGeom>
        </p:spPr>
      </p:pic>
      <p:pic>
        <p:nvPicPr>
          <p:cNvPr id="9" name="Picture 8" descr="A picture containing grass, outdoor, rock, herd&#10;&#10;Description automatically generated">
            <a:extLst>
              <a:ext uri="{FF2B5EF4-FFF2-40B4-BE49-F238E27FC236}">
                <a16:creationId xmlns:a16="http://schemas.microsoft.com/office/drawing/2014/main" id="{6CC90BCB-E583-4976-89F3-143F64DC0B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93"/>
          <a:stretch/>
        </p:blipFill>
        <p:spPr>
          <a:xfrm>
            <a:off x="3790278" y="2113504"/>
            <a:ext cx="2679238" cy="1815501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4D7FF406-C7F6-49DC-A588-EF896A5635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6874" y="2130986"/>
            <a:ext cx="2502176" cy="181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82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Golden Jellyfish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Flowchart: Magnetic Disk 8">
            <a:extLst>
              <a:ext uri="{FF2B5EF4-FFF2-40B4-BE49-F238E27FC236}">
                <a16:creationId xmlns:a16="http://schemas.microsoft.com/office/drawing/2014/main" id="{10517CF1-37F8-42BD-A482-5BA1D365A64C}"/>
              </a:ext>
            </a:extLst>
          </p:cNvPr>
          <p:cNvSpPr/>
          <p:nvPr/>
        </p:nvSpPr>
        <p:spPr>
          <a:xfrm>
            <a:off x="3207594" y="758949"/>
            <a:ext cx="3516852" cy="4145210"/>
          </a:xfrm>
          <a:prstGeom prst="flowChartMagneticDisk">
            <a:avLst/>
          </a:prstGeom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2D33D090-68B2-4DE6-BE54-F26CB7D36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858" y="3669966"/>
            <a:ext cx="524348" cy="524348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66A5A981-97FE-4B8E-A4FA-3A5C585AE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975" y="4084540"/>
            <a:ext cx="524348" cy="524348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D8D38933-3305-49AC-B2F5-A51520A38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197" y="3712592"/>
            <a:ext cx="524348" cy="524348"/>
          </a:xfrm>
          <a:prstGeom prst="rect">
            <a:avLst/>
          </a:prstGeom>
        </p:spPr>
      </p:pic>
      <p:pic>
        <p:nvPicPr>
          <p:cNvPr id="14" name="Picture 13" descr="Shape&#10;&#10;Description automatically generated with low confidence">
            <a:extLst>
              <a:ext uri="{FF2B5EF4-FFF2-40B4-BE49-F238E27FC236}">
                <a16:creationId xmlns:a16="http://schemas.microsoft.com/office/drawing/2014/main" id="{610B7F95-9D92-4E8E-948F-6A35D26C3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503" y="3974766"/>
            <a:ext cx="524348" cy="524348"/>
          </a:xfrm>
          <a:prstGeom prst="rect">
            <a:avLst/>
          </a:prstGeom>
        </p:spPr>
      </p:pic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71404DF7-8461-4045-B2E3-9600A76FE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560" y="3450418"/>
            <a:ext cx="524348" cy="524348"/>
          </a:xfrm>
          <a:prstGeom prst="rect">
            <a:avLst/>
          </a:prstGeom>
        </p:spPr>
      </p:pic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D2BE87B0-36AD-43B0-8FE2-F3BE2A031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474" y="4084540"/>
            <a:ext cx="524348" cy="524348"/>
          </a:xfrm>
          <a:prstGeom prst="rect">
            <a:avLst/>
          </a:prstGeom>
        </p:spPr>
      </p:pic>
      <p:pic>
        <p:nvPicPr>
          <p:cNvPr id="10" name="Graphic 9" descr="Evening Moon with solid fill">
            <a:extLst>
              <a:ext uri="{FF2B5EF4-FFF2-40B4-BE49-F238E27FC236}">
                <a16:creationId xmlns:a16="http://schemas.microsoft.com/office/drawing/2014/main" id="{01CED151-97C8-4D11-87A4-3C4BCB46F6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3934" y="706430"/>
            <a:ext cx="1715314" cy="171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1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82716E-6 L -0.00903 -0.47902 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" y="-2395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7284E-6 L -0.00278 -0.52623 " pathEditMode="relative" rAng="0" ptsTypes="AA">
                                      <p:cBhvr>
                                        <p:cTn id="8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2632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93827E-7 L -0.01233 -0.55062 " pathEditMode="relative" rAng="0" ptsTypes="AA">
                                      <p:cBhvr>
                                        <p:cTn id="10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-275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5679E-6 L -0.01424 -0.48365 " pathEditMode="relative" rAng="0" ptsTypes="AA">
                                      <p:cBhvr>
                                        <p:cTn id="12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" y="-2419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93827E-6 L -0.02222 -0.49444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-2472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7284E-6 L 0.00503 -0.54166 " pathEditMode="relative" rAng="0" ptsTypes="AA">
                                      <p:cBhvr>
                                        <p:cTn id="16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-270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100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A7CD02-5AB6-4CD6-9FE9-901867923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Matthew Babb</a:t>
            </a:r>
          </a:p>
          <a:p>
            <a:pPr marL="0" indent="0" algn="ctr">
              <a:buNone/>
            </a:pPr>
            <a:r>
              <a:rPr lang="en-US" dirty="0"/>
              <a:t>mbabb4@student.gsu.edu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E28B8AB-9F84-4945-B5C2-A515E66FC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896516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Magnetic Disk 8">
            <a:extLst>
              <a:ext uri="{FF2B5EF4-FFF2-40B4-BE49-F238E27FC236}">
                <a16:creationId xmlns:a16="http://schemas.microsoft.com/office/drawing/2014/main" id="{10517CF1-37F8-42BD-A482-5BA1D365A64C}"/>
              </a:ext>
            </a:extLst>
          </p:cNvPr>
          <p:cNvSpPr/>
          <p:nvPr/>
        </p:nvSpPr>
        <p:spPr>
          <a:xfrm>
            <a:off x="3207594" y="758949"/>
            <a:ext cx="3516852" cy="4145210"/>
          </a:xfrm>
          <a:prstGeom prst="flowChartMagneticDisk">
            <a:avLst/>
          </a:prstGeom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Arrow: Curved Right 20">
            <a:extLst>
              <a:ext uri="{FF2B5EF4-FFF2-40B4-BE49-F238E27FC236}">
                <a16:creationId xmlns:a16="http://schemas.microsoft.com/office/drawing/2014/main" id="{83E5D46E-E9FC-4046-AC91-5FD4527B296E}"/>
              </a:ext>
            </a:extLst>
          </p:cNvPr>
          <p:cNvSpPr/>
          <p:nvPr/>
        </p:nvSpPr>
        <p:spPr>
          <a:xfrm>
            <a:off x="3387133" y="1539985"/>
            <a:ext cx="1203111" cy="2780391"/>
          </a:xfrm>
          <a:prstGeom prst="curved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Arrow: Curved Right 2">
            <a:extLst>
              <a:ext uri="{FF2B5EF4-FFF2-40B4-BE49-F238E27FC236}">
                <a16:creationId xmlns:a16="http://schemas.microsoft.com/office/drawing/2014/main" id="{42684772-1E3D-462C-AAB4-82D6D8ACF0CF}"/>
              </a:ext>
            </a:extLst>
          </p:cNvPr>
          <p:cNvSpPr/>
          <p:nvPr/>
        </p:nvSpPr>
        <p:spPr>
          <a:xfrm rot="10800000">
            <a:off x="5303429" y="1413923"/>
            <a:ext cx="1203111" cy="2780391"/>
          </a:xfrm>
          <a:prstGeom prst="curved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Golden Jellyfish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2D33D090-68B2-4DE6-BE54-F26CB7D36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493" y="3932140"/>
            <a:ext cx="524348" cy="524348"/>
          </a:xfrm>
          <a:prstGeom prst="rect">
            <a:avLst/>
          </a:prstGeom>
        </p:spPr>
      </p:pic>
      <p:pic>
        <p:nvPicPr>
          <p:cNvPr id="18" name="Picture 17" descr="Shape&#10;&#10;Description automatically generated with low confidence">
            <a:extLst>
              <a:ext uri="{FF2B5EF4-FFF2-40B4-BE49-F238E27FC236}">
                <a16:creationId xmlns:a16="http://schemas.microsoft.com/office/drawing/2014/main" id="{DDC1B7A9-FEB2-4827-A108-E27499BA3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295" y="3669966"/>
            <a:ext cx="524348" cy="524348"/>
          </a:xfrm>
          <a:prstGeom prst="rect">
            <a:avLst/>
          </a:prstGeom>
        </p:spPr>
      </p:pic>
      <p:pic>
        <p:nvPicPr>
          <p:cNvPr id="19" name="Picture 18" descr="Shape&#10;&#10;Description automatically generated with low confidence">
            <a:extLst>
              <a:ext uri="{FF2B5EF4-FFF2-40B4-BE49-F238E27FC236}">
                <a16:creationId xmlns:a16="http://schemas.microsoft.com/office/drawing/2014/main" id="{37005B40-A41C-45E4-89CB-B7D9C91C9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4943" y="3937316"/>
            <a:ext cx="524348" cy="524348"/>
          </a:xfrm>
          <a:prstGeom prst="rect">
            <a:avLst/>
          </a:prstGeom>
        </p:spPr>
      </p:pic>
      <p:pic>
        <p:nvPicPr>
          <p:cNvPr id="20" name="Picture 19" descr="Shape&#10;&#10;Description automatically generated with low confidence">
            <a:extLst>
              <a:ext uri="{FF2B5EF4-FFF2-40B4-BE49-F238E27FC236}">
                <a16:creationId xmlns:a16="http://schemas.microsoft.com/office/drawing/2014/main" id="{D65CFC02-4F34-4291-BF7D-ED9137254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760" y="4084540"/>
            <a:ext cx="524348" cy="524348"/>
          </a:xfrm>
          <a:prstGeom prst="rect">
            <a:avLst/>
          </a:prstGeom>
        </p:spPr>
      </p:pic>
      <p:pic>
        <p:nvPicPr>
          <p:cNvPr id="22" name="Picture 21" descr="Shape&#10;&#10;Description automatically generated with low confidence">
            <a:extLst>
              <a:ext uri="{FF2B5EF4-FFF2-40B4-BE49-F238E27FC236}">
                <a16:creationId xmlns:a16="http://schemas.microsoft.com/office/drawing/2014/main" id="{0697158B-28B7-4D26-801A-422C90392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596" y="3746166"/>
            <a:ext cx="524348" cy="52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1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2.09877E-6 C 0.04636 -0.00123 0.13542 -0.1966 0.13542 -0.27407 C 0.13542 -0.35154 0.04428 -0.46481 -0.00017 -0.46481 C -0.04513 -0.46481 -0.14288 -0.34568 -0.14288 -0.26821 C -0.14288 -0.19074 -0.0467 0.00062 -0.00017 -2.09877E-6 Z " pathEditMode="relative" rAng="0" ptsTypes="AAAAA">
                                      <p:cBhvr>
                                        <p:cTn id="6" dur="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232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3.82716E-6 C 0.03785 -0.00124 0.08854 -0.18395 0.08854 -0.2747 C 0.08854 -0.36513 0.04392 -0.54414 -0.00069 -0.54414 C -0.04566 -0.54414 -0.14288 -0.35926 -0.14288 -0.26883 C -0.14288 -0.17778 -0.03924 0.00092 -0.00069 3.82716E-6 Z " pathEditMode="relative" rAng="0" ptsTypes="AAAAA">
                                      <p:cBhvr>
                                        <p:cTn id="8" dur="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-2722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00062 C 0.02587 -0.00525 0.10608 -0.20278 0.10347 -0.29784 C 0.10104 -0.3929 0.02847 -0.57099 -0.01597 -0.57099 C -0.06111 -0.57099 -0.05886 -0.3642 -0.05642 -0.26883 C -0.05382 -0.17377 -0.02743 0.00432 -0.00087 -0.00062 Z " pathEditMode="relative" rAng="0" ptsTypes="AAAAA">
                                      <p:cBhvr>
                                        <p:cTn id="10" dur="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-285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1.7284E-6 C 0.03073 -0.00216 0.05261 -0.17438 0.04375 -0.27994 C 0.0349 -0.3858 -0.00937 -0.63487 -0.05382 -0.63487 C -0.09878 -0.63487 -0.15208 -0.37407 -0.14323 -0.26852 C -0.13437 -0.16296 -0.03177 0.00185 -0.00052 -1.7284E-6 Z " pathEditMode="relative" rAng="0" ptsTypes="AAAAA">
                                      <p:cBhvr>
                                        <p:cTn id="12" dur="8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1" y="-3175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-0.00031 C 0.03177 0.01759 0.10608 -0.06234 0.13229 -0.11913 C 0.15851 -0.17562 0.17917 -0.28272 0.15712 -0.34074 C 0.1349 -0.39846 0.0441 -0.46481 -0.00034 -0.46481 C -0.04531 -0.46481 -0.06024 -0.30401 -0.06024 -0.22623 C -0.06024 -0.14907 -0.03246 -0.01821 -0.00034 -0.00031 Z " pathEditMode="relative" rAng="0" ptsTypes="AAAAAA">
                                      <p:cBhvr>
                                        <p:cTn id="14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7" y="-230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Beluga Whale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E613473-071B-462C-BF8F-BD779DDA3429}"/>
              </a:ext>
            </a:extLst>
          </p:cNvPr>
          <p:cNvSpPr txBox="1">
            <a:spLocks/>
          </p:cNvSpPr>
          <p:nvPr/>
        </p:nvSpPr>
        <p:spPr>
          <a:xfrm>
            <a:off x="1173934" y="904462"/>
            <a:ext cx="4444271" cy="32898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Annual Migration</a:t>
            </a:r>
          </a:p>
          <a:p>
            <a:pPr lvl="1"/>
            <a:r>
              <a:rPr lang="en-US" sz="1600" dirty="0"/>
              <a:t>Summer melts sea ice</a:t>
            </a:r>
          </a:p>
          <a:p>
            <a:pPr lvl="1"/>
            <a:r>
              <a:rPr lang="en-US" sz="1600" dirty="0"/>
              <a:t>Swim toward warm shallow estuaries</a:t>
            </a:r>
          </a:p>
          <a:p>
            <a:pPr lvl="1"/>
            <a:r>
              <a:rPr lang="en-US" sz="1600" dirty="0"/>
              <a:t>~ 6,000 km (3,800 miles)</a:t>
            </a:r>
          </a:p>
          <a:p>
            <a:r>
              <a:rPr lang="en-US" sz="2000" dirty="0"/>
              <a:t>Only </a:t>
            </a:r>
            <a:r>
              <a:rPr lang="en-US" sz="2000" u="sng" dirty="0"/>
              <a:t>some</a:t>
            </a:r>
            <a:r>
              <a:rPr lang="en-US" sz="2000" dirty="0"/>
              <a:t> populations migrate</a:t>
            </a:r>
          </a:p>
          <a:p>
            <a:r>
              <a:rPr lang="en-US" sz="2000" dirty="0"/>
              <a:t>Why?</a:t>
            </a:r>
          </a:p>
          <a:p>
            <a:pPr lvl="1"/>
            <a:r>
              <a:rPr lang="en-US" sz="1600" dirty="0"/>
              <a:t>Safer for newborn calves</a:t>
            </a:r>
          </a:p>
          <a:p>
            <a:pPr lvl="1"/>
            <a:r>
              <a:rPr lang="en-US" sz="1600" dirty="0"/>
              <a:t>Stimulates metabolism</a:t>
            </a:r>
          </a:p>
          <a:p>
            <a:pPr lvl="1"/>
            <a:r>
              <a:rPr lang="en-US" sz="1600" dirty="0"/>
              <a:t>Avoids Orcas (predator)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5F963D-2D5A-4F86-A4A2-B16CCD116575}"/>
              </a:ext>
            </a:extLst>
          </p:cNvPr>
          <p:cNvSpPr txBox="1">
            <a:spLocks/>
          </p:cNvSpPr>
          <p:nvPr/>
        </p:nvSpPr>
        <p:spPr>
          <a:xfrm>
            <a:off x="1173934" y="3770738"/>
            <a:ext cx="5449288" cy="18188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Climate Change</a:t>
            </a:r>
          </a:p>
          <a:p>
            <a:pPr lvl="1"/>
            <a:r>
              <a:rPr lang="en-US" sz="1600" dirty="0"/>
              <a:t>Migration strategy was related to sea-surface temperature conditions (</a:t>
            </a:r>
            <a:r>
              <a:rPr lang="en-US" sz="1600" dirty="0" err="1"/>
              <a:t>Bailleul</a:t>
            </a:r>
            <a:r>
              <a:rPr lang="en-US" sz="1600" dirty="0"/>
              <a:t> et al., 2012)</a:t>
            </a:r>
          </a:p>
          <a:p>
            <a:pPr lvl="1"/>
            <a:endParaRPr lang="en-US" dirty="0"/>
          </a:p>
        </p:txBody>
      </p:sp>
      <p:pic>
        <p:nvPicPr>
          <p:cNvPr id="11" name="Picture 10" descr="A picture containing plane, outdoor, flying, airplane&#10;&#10;Description automatically generated">
            <a:extLst>
              <a:ext uri="{FF2B5EF4-FFF2-40B4-BE49-F238E27FC236}">
                <a16:creationId xmlns:a16="http://schemas.microsoft.com/office/drawing/2014/main" id="{DBBBC750-DC41-4FEA-A8B6-3918E4BBD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876" y="2844799"/>
            <a:ext cx="2345270" cy="1563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A group of dolphins swimming in the water&#10;&#10;Description automatically generated with low confidence">
            <a:extLst>
              <a:ext uri="{FF2B5EF4-FFF2-40B4-BE49-F238E27FC236}">
                <a16:creationId xmlns:a16="http://schemas.microsoft.com/office/drawing/2014/main" id="{3564CE85-B9FD-4969-A01B-DAFC4D034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855" y="818159"/>
            <a:ext cx="3309291" cy="1861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254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Types of Migration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D188962-4EF4-443E-BD89-ED0B72FE3D90}"/>
              </a:ext>
            </a:extLst>
          </p:cNvPr>
          <p:cNvSpPr txBox="1">
            <a:spLocks/>
          </p:cNvSpPr>
          <p:nvPr/>
        </p:nvSpPr>
        <p:spPr>
          <a:xfrm>
            <a:off x="1173934" y="904462"/>
            <a:ext cx="7406186" cy="40713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u="sng" dirty="0"/>
              <a:t>Obligatory Migration</a:t>
            </a:r>
            <a:r>
              <a:rPr lang="en-US" sz="2000" dirty="0"/>
              <a:t>:</a:t>
            </a:r>
          </a:p>
          <a:p>
            <a:pPr lvl="1"/>
            <a:r>
              <a:rPr lang="en-US" sz="1600" dirty="0"/>
              <a:t>Migration that occurs at a predictable time in response to a predictable stimuli</a:t>
            </a:r>
          </a:p>
          <a:p>
            <a:pPr lvl="1"/>
            <a:r>
              <a:rPr lang="en-US" sz="1600" dirty="0"/>
              <a:t>“Hard-Wired”</a:t>
            </a:r>
          </a:p>
          <a:p>
            <a:pPr lvl="1"/>
            <a:r>
              <a:rPr lang="en-US" sz="1600" dirty="0"/>
              <a:t>Regular, Consistent, Predictable</a:t>
            </a:r>
          </a:p>
          <a:p>
            <a:pPr lvl="2"/>
            <a:r>
              <a:rPr lang="en-US" sz="1400" dirty="0"/>
              <a:t>Examples: Mating Season, Avoid the Cold</a:t>
            </a:r>
            <a:endParaRPr lang="en-US" dirty="0"/>
          </a:p>
          <a:p>
            <a:r>
              <a:rPr lang="en-US" sz="2000" b="1" u="sng" dirty="0"/>
              <a:t>Facultative Migration</a:t>
            </a:r>
            <a:r>
              <a:rPr lang="en-US" sz="2000" dirty="0"/>
              <a:t>: </a:t>
            </a:r>
          </a:p>
          <a:p>
            <a:pPr lvl="1"/>
            <a:r>
              <a:rPr lang="en-US" sz="1600" dirty="0"/>
              <a:t>Migration that occurs in response to current environmental conditions</a:t>
            </a:r>
          </a:p>
          <a:p>
            <a:pPr lvl="1"/>
            <a:r>
              <a:rPr lang="en-US" sz="1600" dirty="0"/>
              <a:t>Sometimes occurs, sometimes doesn’t</a:t>
            </a:r>
          </a:p>
          <a:p>
            <a:pPr lvl="1"/>
            <a:r>
              <a:rPr lang="en-US" sz="1600" dirty="0"/>
              <a:t>irregularity, inconsistency, and unpredictability</a:t>
            </a:r>
          </a:p>
          <a:p>
            <a:pPr lvl="2"/>
            <a:r>
              <a:rPr lang="en-US" sz="1400" dirty="0"/>
              <a:t>Examples: Dry season, El </a:t>
            </a:r>
            <a:r>
              <a:rPr lang="en-US" sz="1400" dirty="0" err="1"/>
              <a:t>niño</a:t>
            </a:r>
            <a:r>
              <a:rPr lang="en-US" sz="1400" dirty="0"/>
              <a:t> year</a:t>
            </a: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94923DAA-FC7F-4811-9D63-D7FB420741E9}"/>
              </a:ext>
            </a:extLst>
          </p:cNvPr>
          <p:cNvSpPr/>
          <p:nvPr/>
        </p:nvSpPr>
        <p:spPr>
          <a:xfrm>
            <a:off x="8351520" y="758949"/>
            <a:ext cx="739140" cy="70948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94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Obligatory Migrants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D188962-4EF4-443E-BD89-ED0B72FE3D90}"/>
              </a:ext>
            </a:extLst>
          </p:cNvPr>
          <p:cNvSpPr txBox="1">
            <a:spLocks/>
          </p:cNvSpPr>
          <p:nvPr/>
        </p:nvSpPr>
        <p:spPr>
          <a:xfrm>
            <a:off x="1173934" y="904462"/>
            <a:ext cx="7406186" cy="40713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u="sng" dirty="0"/>
              <a:t>Features</a:t>
            </a:r>
            <a:r>
              <a:rPr lang="en-US" sz="2000" dirty="0"/>
              <a:t>:</a:t>
            </a:r>
          </a:p>
          <a:p>
            <a:pPr marL="800100" lvl="1" indent="-342900">
              <a:buAutoNum type="arabicPeriod"/>
            </a:pPr>
            <a:r>
              <a:rPr lang="en-US" sz="1600" dirty="0"/>
              <a:t>Individuals leave before food resources are absent</a:t>
            </a:r>
          </a:p>
          <a:p>
            <a:pPr marL="800100" lvl="1" indent="-342900">
              <a:buAutoNum type="arabicPeriod"/>
            </a:pPr>
            <a:r>
              <a:rPr lang="en-US" sz="1600" dirty="0"/>
              <a:t>Timing is consistent year to year</a:t>
            </a:r>
          </a:p>
          <a:p>
            <a:pPr marL="800100" lvl="1" indent="-342900">
              <a:buAutoNum type="arabicPeriod"/>
            </a:pPr>
            <a:r>
              <a:rPr lang="en-US" sz="1600" dirty="0"/>
              <a:t>Similar behavior each year</a:t>
            </a:r>
          </a:p>
          <a:p>
            <a:pPr marL="800100" lvl="1" indent="-342900">
              <a:buAutoNum type="arabicPeriod"/>
            </a:pPr>
            <a:r>
              <a:rPr lang="en-US" sz="1600" dirty="0"/>
              <a:t>Tight genetic control of Migration</a:t>
            </a:r>
          </a:p>
          <a:p>
            <a:pPr marL="800100" lvl="1" indent="-342900">
              <a:buAutoNum type="arabicPeriod"/>
            </a:pPr>
            <a:r>
              <a:rPr lang="en-US" sz="1600" dirty="0"/>
              <a:t>~~Long Distance~~ (not required)</a:t>
            </a:r>
          </a:p>
          <a:p>
            <a:r>
              <a:rPr lang="en-US" sz="2000" dirty="0"/>
              <a:t>Example: </a:t>
            </a:r>
            <a:r>
              <a:rPr lang="en-US" sz="1600" dirty="0"/>
              <a:t>Lesser Whitethroats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32E549-0346-4697-AC7B-903FBDD8A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580" y="1837826"/>
            <a:ext cx="3027911" cy="28771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927092-1142-456A-8CEB-62DD5B10EC08}"/>
              </a:ext>
            </a:extLst>
          </p:cNvPr>
          <p:cNvSpPr txBox="1"/>
          <p:nvPr/>
        </p:nvSpPr>
        <p:spPr>
          <a:xfrm>
            <a:off x="7609609" y="4692655"/>
            <a:ext cx="15115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effectLst/>
                <a:latin typeface="Times New Roman" panose="02020603050405020304" pitchFamily="18" charset="0"/>
              </a:rPr>
              <a:t>Wernham</a:t>
            </a:r>
            <a:r>
              <a:rPr lang="en-US" sz="1100" dirty="0">
                <a:effectLst/>
                <a:latin typeface="Times New Roman" panose="02020603050405020304" pitchFamily="18" charset="0"/>
              </a:rPr>
              <a:t> et al. (2002)</a:t>
            </a:r>
            <a:endParaRPr lang="en-US" sz="1100" dirty="0"/>
          </a:p>
        </p:txBody>
      </p:sp>
      <p:pic>
        <p:nvPicPr>
          <p:cNvPr id="8" name="Picture 7" descr="A small bird on a branch&#10;&#10;Description automatically generated with medium confidence">
            <a:extLst>
              <a:ext uri="{FF2B5EF4-FFF2-40B4-BE49-F238E27FC236}">
                <a16:creationId xmlns:a16="http://schemas.microsoft.com/office/drawing/2014/main" id="{227AAAEE-02C5-4DB6-AC16-8E27F3941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7120" y="3166179"/>
            <a:ext cx="2065020" cy="15487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21301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Genetic Basis of Migration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D188962-4EF4-443E-BD89-ED0B72FE3D90}"/>
              </a:ext>
            </a:extLst>
          </p:cNvPr>
          <p:cNvSpPr txBox="1">
            <a:spLocks/>
          </p:cNvSpPr>
          <p:nvPr/>
        </p:nvSpPr>
        <p:spPr>
          <a:xfrm>
            <a:off x="1173934" y="904462"/>
            <a:ext cx="7406186" cy="21543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u="sng" dirty="0"/>
              <a:t>Example</a:t>
            </a:r>
            <a:r>
              <a:rPr lang="en-US" sz="2000" dirty="0"/>
              <a:t>: European Blackcaps</a:t>
            </a:r>
          </a:p>
          <a:p>
            <a:r>
              <a:rPr lang="en-US" sz="2000" dirty="0"/>
              <a:t>Evidence of Genetic Basis of Migration</a:t>
            </a:r>
          </a:p>
          <a:p>
            <a:pPr marL="457200" indent="-457200">
              <a:buAutoNum type="arabicPeriod"/>
            </a:pPr>
            <a:r>
              <a:rPr lang="en-US" sz="2000" dirty="0"/>
              <a:t>Migration Location</a:t>
            </a:r>
          </a:p>
          <a:p>
            <a:pPr lvl="1">
              <a:buFontTx/>
              <a:buChar char="-"/>
            </a:pPr>
            <a:r>
              <a:rPr lang="en-US" sz="1600" dirty="0"/>
              <a:t>Some migrate SW</a:t>
            </a:r>
          </a:p>
          <a:p>
            <a:pPr lvl="1">
              <a:buFontTx/>
              <a:buChar char="-"/>
            </a:pPr>
            <a:r>
              <a:rPr lang="en-US" sz="1600" dirty="0"/>
              <a:t>Others migrate SE</a:t>
            </a:r>
          </a:p>
          <a:p>
            <a:pPr lvl="1">
              <a:buFontTx/>
              <a:buChar char="-"/>
            </a:pPr>
            <a:r>
              <a:rPr lang="en-US" sz="1600" dirty="0"/>
              <a:t>Hybrids migrate S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7" name="Picture 6" descr="A bird perched on a branch&#10;&#10;Description automatically generated with medium confidence">
            <a:extLst>
              <a:ext uri="{FF2B5EF4-FFF2-40B4-BE49-F238E27FC236}">
                <a16:creationId xmlns:a16="http://schemas.microsoft.com/office/drawing/2014/main" id="{0D8C5EAB-41CE-47FC-9042-D6C9C870F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453" y="43747"/>
            <a:ext cx="1904031" cy="1430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16 Best Black And White Printable Europe Map - printablee.com">
            <a:extLst>
              <a:ext uri="{FF2B5EF4-FFF2-40B4-BE49-F238E27FC236}">
                <a16:creationId xmlns:a16="http://schemas.microsoft.com/office/drawing/2014/main" id="{7419A285-F5CA-4428-9ED8-5821A1907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061" y="1619663"/>
            <a:ext cx="3290878" cy="35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 descr="Dove with solid fill">
            <a:extLst>
              <a:ext uri="{FF2B5EF4-FFF2-40B4-BE49-F238E27FC236}">
                <a16:creationId xmlns:a16="http://schemas.microsoft.com/office/drawing/2014/main" id="{C45A9387-5A11-45DE-93B7-565127A3A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55666" y="2812547"/>
            <a:ext cx="492447" cy="492447"/>
          </a:xfrm>
          <a:prstGeom prst="rect">
            <a:avLst/>
          </a:prstGeom>
        </p:spPr>
      </p:pic>
      <p:pic>
        <p:nvPicPr>
          <p:cNvPr id="13" name="Graphic 12" descr="Dove with solid fill">
            <a:extLst>
              <a:ext uri="{FF2B5EF4-FFF2-40B4-BE49-F238E27FC236}">
                <a16:creationId xmlns:a16="http://schemas.microsoft.com/office/drawing/2014/main" id="{F50FB0BD-4E04-490A-90B9-18E7FE2C51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32072" y="2822250"/>
            <a:ext cx="492447" cy="492447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BC430CD-AD7E-41DE-9DE0-13951D225F09}"/>
              </a:ext>
            </a:extLst>
          </p:cNvPr>
          <p:cNvCxnSpPr/>
          <p:nvPr/>
        </p:nvCxnSpPr>
        <p:spPr>
          <a:xfrm flipH="1">
            <a:off x="6297283" y="3410513"/>
            <a:ext cx="839170" cy="1565347"/>
          </a:xfrm>
          <a:prstGeom prst="straightConnector1">
            <a:avLst/>
          </a:prstGeom>
          <a:ln w="76200">
            <a:solidFill>
              <a:srgbClr val="008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DC5D3D2-475D-4673-833E-46A5CE9D5038}"/>
              </a:ext>
            </a:extLst>
          </p:cNvPr>
          <p:cNvCxnSpPr>
            <a:cxnSpLocks/>
          </p:cNvCxnSpPr>
          <p:nvPr/>
        </p:nvCxnSpPr>
        <p:spPr>
          <a:xfrm>
            <a:off x="7915861" y="3357753"/>
            <a:ext cx="1048089" cy="161810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 descr="Dove with solid fill">
            <a:extLst>
              <a:ext uri="{FF2B5EF4-FFF2-40B4-BE49-F238E27FC236}">
                <a16:creationId xmlns:a16="http://schemas.microsoft.com/office/drawing/2014/main" id="{8B725139-1343-4FED-8A1F-ED22190D88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85807" y="3164289"/>
            <a:ext cx="492447" cy="492447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6C321D8-FC9E-45B0-91F1-DFCC8FCE8894}"/>
              </a:ext>
            </a:extLst>
          </p:cNvPr>
          <p:cNvCxnSpPr>
            <a:cxnSpLocks/>
          </p:cNvCxnSpPr>
          <p:nvPr/>
        </p:nvCxnSpPr>
        <p:spPr>
          <a:xfrm flipH="1">
            <a:off x="7531926" y="3666439"/>
            <a:ext cx="146" cy="1477061"/>
          </a:xfrm>
          <a:prstGeom prst="straightConnector1">
            <a:avLst/>
          </a:prstGeom>
          <a:ln w="76200">
            <a:solidFill>
              <a:srgbClr val="B00FF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0CAA6CB5-1D79-4415-A614-D4E8E625427C}"/>
              </a:ext>
            </a:extLst>
          </p:cNvPr>
          <p:cNvSpPr txBox="1">
            <a:spLocks/>
          </p:cNvSpPr>
          <p:nvPr/>
        </p:nvSpPr>
        <p:spPr>
          <a:xfrm>
            <a:off x="1188429" y="3047055"/>
            <a:ext cx="4513632" cy="21543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2. Migration Timing</a:t>
            </a:r>
          </a:p>
          <a:p>
            <a:pPr marL="0" indent="0">
              <a:buNone/>
            </a:pPr>
            <a:r>
              <a:rPr lang="en-US" sz="1600" dirty="0"/>
              <a:t>        - Correlation between parent and         	offspring migration timing</a:t>
            </a:r>
          </a:p>
          <a:p>
            <a:pPr marL="0" indent="0">
              <a:buNone/>
            </a:pPr>
            <a:r>
              <a:rPr lang="en-US" sz="1600" dirty="0"/>
              <a:t>        - Early parents have Early offspring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7879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sz="3200" b="1" dirty="0"/>
              <a:t>Facultative</a:t>
            </a:r>
            <a:r>
              <a:rPr lang="en-US" b="1" dirty="0"/>
              <a:t> Migrants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D188962-4EF4-443E-BD89-ED0B72FE3D90}"/>
              </a:ext>
            </a:extLst>
          </p:cNvPr>
          <p:cNvSpPr txBox="1">
            <a:spLocks/>
          </p:cNvSpPr>
          <p:nvPr/>
        </p:nvSpPr>
        <p:spPr>
          <a:xfrm>
            <a:off x="1173934" y="904462"/>
            <a:ext cx="7406186" cy="40713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u="sng" dirty="0"/>
              <a:t>Features</a:t>
            </a:r>
            <a:r>
              <a:rPr lang="en-US" sz="2000" dirty="0"/>
              <a:t>:</a:t>
            </a:r>
          </a:p>
          <a:p>
            <a:pPr marL="800100" lvl="1" indent="-342900">
              <a:buAutoNum type="arabicPeriod"/>
            </a:pPr>
            <a:r>
              <a:rPr lang="en-US" sz="1600" dirty="0"/>
              <a:t>Proportions of a population that migrate vary year-to-year</a:t>
            </a:r>
          </a:p>
          <a:p>
            <a:pPr marL="800100" lvl="1" indent="-342900">
              <a:buAutoNum type="arabicPeriod"/>
            </a:pPr>
            <a:r>
              <a:rPr lang="en-US" sz="1600" dirty="0"/>
              <a:t>Distance migrated and timing are </a:t>
            </a:r>
            <a:r>
              <a:rPr lang="en-US" sz="1600" b="1" dirty="0"/>
              <a:t>variable</a:t>
            </a:r>
          </a:p>
          <a:p>
            <a:pPr marL="800100" lvl="1" indent="-342900">
              <a:buAutoNum type="arabicPeriod"/>
            </a:pPr>
            <a:r>
              <a:rPr lang="en-US" sz="1600" dirty="0"/>
              <a:t>Individual behavior varies</a:t>
            </a:r>
          </a:p>
          <a:p>
            <a:pPr marL="800100" lvl="1" indent="-342900">
              <a:buAutoNum type="arabicPeriod"/>
            </a:pPr>
            <a:r>
              <a:rPr lang="en-US" sz="1600" dirty="0"/>
              <a:t>Usually a direct response to a lack of food</a:t>
            </a:r>
          </a:p>
          <a:p>
            <a:pPr marL="800100" lvl="1" indent="-342900">
              <a:buAutoNum type="arabicPeriod"/>
            </a:pPr>
            <a:r>
              <a:rPr lang="en-US" sz="1600" dirty="0"/>
              <a:t>Less genetic control of migration</a:t>
            </a:r>
          </a:p>
          <a:p>
            <a:r>
              <a:rPr lang="en-US" sz="2000" u="sng" dirty="0"/>
              <a:t>Example</a:t>
            </a:r>
            <a:r>
              <a:rPr lang="en-US" sz="2000" dirty="0"/>
              <a:t>: </a:t>
            </a:r>
            <a:r>
              <a:rPr lang="en-US" sz="1600" dirty="0">
                <a:effectLst/>
              </a:rPr>
              <a:t>Common Redpolls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17089B-983B-497B-842F-23A4F9C69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712" y="2395136"/>
            <a:ext cx="3669268" cy="231402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BB2C693-04EB-4D68-A476-3EDC7C4A4C23}"/>
              </a:ext>
            </a:extLst>
          </p:cNvPr>
          <p:cNvSpPr/>
          <p:nvPr/>
        </p:nvSpPr>
        <p:spPr>
          <a:xfrm>
            <a:off x="5314712" y="4762500"/>
            <a:ext cx="141208" cy="16002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71A9365-A329-41BE-8F7C-3F74701BA2A1}"/>
              </a:ext>
            </a:extLst>
          </p:cNvPr>
          <p:cNvSpPr/>
          <p:nvPr/>
        </p:nvSpPr>
        <p:spPr>
          <a:xfrm>
            <a:off x="7372112" y="4754880"/>
            <a:ext cx="141208" cy="1600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408E64-74B2-4829-9FEB-C5701C243D39}"/>
              </a:ext>
            </a:extLst>
          </p:cNvPr>
          <p:cNvSpPr txBox="1"/>
          <p:nvPr/>
        </p:nvSpPr>
        <p:spPr>
          <a:xfrm>
            <a:off x="5411986" y="4683016"/>
            <a:ext cx="17373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Winter 1965-1966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D917DC-A38C-4579-B4DC-9A9B033D246B}"/>
              </a:ext>
            </a:extLst>
          </p:cNvPr>
          <p:cNvSpPr txBox="1"/>
          <p:nvPr/>
        </p:nvSpPr>
        <p:spPr>
          <a:xfrm>
            <a:off x="7513320" y="4692469"/>
            <a:ext cx="17373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Winter 1972-1973</a:t>
            </a:r>
          </a:p>
        </p:txBody>
      </p:sp>
      <p:pic>
        <p:nvPicPr>
          <p:cNvPr id="10" name="Picture 9" descr="A bird standing on a log&#10;&#10;Description automatically generated with medium confidence">
            <a:extLst>
              <a:ext uri="{FF2B5EF4-FFF2-40B4-BE49-F238E27FC236}">
                <a16:creationId xmlns:a16="http://schemas.microsoft.com/office/drawing/2014/main" id="{51892D0D-CED5-45B3-96C9-E4B80A339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0952" y="3093722"/>
            <a:ext cx="2067337" cy="15508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1BDE956-07B9-4B73-8D64-8F731D3AC325}"/>
              </a:ext>
            </a:extLst>
          </p:cNvPr>
          <p:cNvSpPr txBox="1"/>
          <p:nvPr/>
        </p:nvSpPr>
        <p:spPr>
          <a:xfrm>
            <a:off x="7432617" y="2133526"/>
            <a:ext cx="15828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effectLst/>
                <a:latin typeface="Times New Roman" panose="02020603050405020304" pitchFamily="18" charset="0"/>
              </a:rPr>
              <a:t>Zink and </a:t>
            </a:r>
            <a:r>
              <a:rPr lang="en-US" sz="1100" dirty="0" err="1">
                <a:effectLst/>
                <a:latin typeface="Times New Roman" panose="02020603050405020304" pitchFamily="18" charset="0"/>
              </a:rPr>
              <a:t>Bairlein</a:t>
            </a:r>
            <a:r>
              <a:rPr lang="en-US" sz="1100" dirty="0">
                <a:effectLst/>
                <a:latin typeface="Times New Roman" panose="02020603050405020304" pitchFamily="18" charset="0"/>
              </a:rPr>
              <a:t> (1995)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538583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Why NOT Move?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4" y="904461"/>
            <a:ext cx="7584172" cy="4138371"/>
          </a:xfrm>
        </p:spPr>
        <p:txBody>
          <a:bodyPr/>
          <a:lstStyle/>
          <a:p>
            <a:r>
              <a:rPr lang="en-US" dirty="0"/>
              <a:t>What are costs associated with migration?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Physically Demanding / Energy cost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Lack of Food or Water on Journey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Time Costs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Potential new Predators</a:t>
            </a:r>
          </a:p>
          <a:p>
            <a:r>
              <a:rPr lang="en-US" dirty="0"/>
              <a:t>What are alternatives to migration?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Hibernation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Estivation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Graphic 5" descr="Lightning bolt with solid fill">
            <a:extLst>
              <a:ext uri="{FF2B5EF4-FFF2-40B4-BE49-F238E27FC236}">
                <a16:creationId xmlns:a16="http://schemas.microsoft.com/office/drawing/2014/main" id="{30DBC1AA-22F5-43BC-BE93-B66A25C49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0068" y="1358536"/>
            <a:ext cx="1411357" cy="1411357"/>
          </a:xfrm>
          <a:prstGeom prst="rect">
            <a:avLst/>
          </a:prstGeom>
        </p:spPr>
      </p:pic>
      <p:pic>
        <p:nvPicPr>
          <p:cNvPr id="8" name="Graphic 7" descr="Clock outline">
            <a:extLst>
              <a:ext uri="{FF2B5EF4-FFF2-40B4-BE49-F238E27FC236}">
                <a16:creationId xmlns:a16="http://schemas.microsoft.com/office/drawing/2014/main" id="{6EC370AB-912B-4EA4-A96D-5285727E51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84164" y="1812611"/>
            <a:ext cx="1411357" cy="141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8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Estivation of Kangaroo Mice</a:t>
            </a:r>
          </a:p>
        </p:txBody>
      </p:sp>
      <p:pic>
        <p:nvPicPr>
          <p:cNvPr id="8" name="Content Placeholder 7" descr="A small rodent on the ground&#10;&#10;Description automatically generated with low confidence">
            <a:extLst>
              <a:ext uri="{FF2B5EF4-FFF2-40B4-BE49-F238E27FC236}">
                <a16:creationId xmlns:a16="http://schemas.microsoft.com/office/drawing/2014/main" id="{F18131A9-D20C-4E96-ABD1-037F640C76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61301" y="3050655"/>
            <a:ext cx="2928771" cy="1954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C7CF0A-3968-4776-A878-CAA5BC937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5183" y="2040830"/>
            <a:ext cx="3597965" cy="305320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FB38FAC-A13C-430F-82CA-BF93FCA909DF}"/>
              </a:ext>
            </a:extLst>
          </p:cNvPr>
          <p:cNvSpPr txBox="1">
            <a:spLocks/>
          </p:cNvSpPr>
          <p:nvPr/>
        </p:nvSpPr>
        <p:spPr>
          <a:xfrm>
            <a:off x="1173934" y="904461"/>
            <a:ext cx="5306382" cy="41383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Desert Ecosystems</a:t>
            </a:r>
          </a:p>
          <a:p>
            <a:r>
              <a:rPr lang="en-US" dirty="0"/>
              <a:t>Nocturnal</a:t>
            </a:r>
          </a:p>
          <a:p>
            <a:r>
              <a:rPr lang="en-US" dirty="0"/>
              <a:t>Metabolically derives water from food it eats</a:t>
            </a:r>
          </a:p>
          <a:p>
            <a:r>
              <a:rPr lang="en-US" dirty="0"/>
              <a:t>Hibernate and Estivate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2C3233-BF1C-4EBE-AC64-B65CB84177DD}"/>
              </a:ext>
            </a:extLst>
          </p:cNvPr>
          <p:cNvSpPr txBox="1"/>
          <p:nvPr/>
        </p:nvSpPr>
        <p:spPr>
          <a:xfrm>
            <a:off x="6719613" y="4855005"/>
            <a:ext cx="1968424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Ambient Temperature (C)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028121-9898-4D59-BAE9-18C8E7BCE9B3}"/>
              </a:ext>
            </a:extLst>
          </p:cNvPr>
          <p:cNvSpPr txBox="1"/>
          <p:nvPr/>
        </p:nvSpPr>
        <p:spPr>
          <a:xfrm rot="16200000">
            <a:off x="4933882" y="3120977"/>
            <a:ext cx="1968424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Oxygen Consumption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18381BA-EEFA-4FA0-B313-C0092C65FFD0}"/>
              </a:ext>
            </a:extLst>
          </p:cNvPr>
          <p:cNvSpPr/>
          <p:nvPr/>
        </p:nvSpPr>
        <p:spPr>
          <a:xfrm>
            <a:off x="7629832" y="3372465"/>
            <a:ext cx="1406013" cy="1307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02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Is it time to go?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4" y="904461"/>
            <a:ext cx="5306382" cy="4138371"/>
          </a:xfrm>
        </p:spPr>
        <p:txBody>
          <a:bodyPr/>
          <a:lstStyle/>
          <a:p>
            <a:r>
              <a:rPr lang="en-US" dirty="0"/>
              <a:t>How does an animal know when its time to move?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Internal Signals</a:t>
            </a:r>
          </a:p>
          <a:p>
            <a:pPr lvl="2"/>
            <a:r>
              <a:rPr lang="en-US" dirty="0"/>
              <a:t>Hormones – mating and hunger</a:t>
            </a:r>
          </a:p>
          <a:p>
            <a:pPr lvl="2"/>
            <a:r>
              <a:rPr lang="en-US" dirty="0"/>
              <a:t>Metabolic patterns</a:t>
            </a:r>
          </a:p>
          <a:p>
            <a:pPr lvl="2"/>
            <a:r>
              <a:rPr lang="en-US" dirty="0"/>
              <a:t>Circadian Rhythms</a:t>
            </a:r>
          </a:p>
          <a:p>
            <a:pPr lvl="1"/>
            <a:r>
              <a:rPr lang="en-US" dirty="0"/>
              <a:t>External Signals</a:t>
            </a:r>
          </a:p>
          <a:p>
            <a:pPr lvl="2"/>
            <a:r>
              <a:rPr lang="en-US" dirty="0"/>
              <a:t>Daylight</a:t>
            </a:r>
          </a:p>
          <a:p>
            <a:pPr lvl="2"/>
            <a:r>
              <a:rPr lang="en-US" dirty="0"/>
              <a:t>Temperature</a:t>
            </a:r>
          </a:p>
          <a:p>
            <a:pPr lvl="2"/>
            <a:r>
              <a:rPr lang="en-US" dirty="0"/>
              <a:t>Resource availability</a:t>
            </a:r>
          </a:p>
          <a:p>
            <a:pPr lvl="2"/>
            <a:r>
              <a:rPr lang="en-US" dirty="0"/>
              <a:t>Population Density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1BB71DB-C013-4BF5-ACCF-6B57A4CCD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459" y="2993711"/>
            <a:ext cx="2194633" cy="2194633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7C05A8D-CA46-4010-8117-A67BAD7B3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2092" y="904461"/>
            <a:ext cx="1879399" cy="406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5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Migration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4" y="904461"/>
            <a:ext cx="7584172" cy="4138371"/>
          </a:xfrm>
        </p:spPr>
        <p:txBody>
          <a:bodyPr/>
          <a:lstStyle/>
          <a:p>
            <a:r>
              <a:rPr lang="en-US" b="1" dirty="0"/>
              <a:t>What comes to mind when you think of migration?</a:t>
            </a:r>
          </a:p>
          <a:p>
            <a:r>
              <a:rPr lang="en-US" b="1" dirty="0"/>
              <a:t>What is migration?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5019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Springtails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4" y="904461"/>
            <a:ext cx="7584172" cy="4138371"/>
          </a:xfrm>
        </p:spPr>
        <p:txBody>
          <a:bodyPr/>
          <a:lstStyle/>
          <a:p>
            <a:r>
              <a:rPr lang="en-US" dirty="0"/>
              <a:t>Dispersal, not Migration</a:t>
            </a:r>
          </a:p>
          <a:p>
            <a:r>
              <a:rPr lang="en-US" dirty="0"/>
              <a:t>Research Question: Can overcrowding cause dispersal?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Cylinder 6">
            <a:extLst>
              <a:ext uri="{FF2B5EF4-FFF2-40B4-BE49-F238E27FC236}">
                <a16:creationId xmlns:a16="http://schemas.microsoft.com/office/drawing/2014/main" id="{866812C3-F4B9-492D-9C17-17EF331BD2D5}"/>
              </a:ext>
            </a:extLst>
          </p:cNvPr>
          <p:cNvSpPr/>
          <p:nvPr/>
        </p:nvSpPr>
        <p:spPr>
          <a:xfrm rot="10800000">
            <a:off x="1052014" y="2428240"/>
            <a:ext cx="1711506" cy="2428240"/>
          </a:xfrm>
          <a:prstGeom prst="ca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-up of a bug&#10;&#10;Description automatically generated with low confidence">
            <a:extLst>
              <a:ext uri="{FF2B5EF4-FFF2-40B4-BE49-F238E27FC236}">
                <a16:creationId xmlns:a16="http://schemas.microsoft.com/office/drawing/2014/main" id="{9E895B4B-CCF7-40B4-9205-4D7CCC116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144" y="2907309"/>
            <a:ext cx="3596640" cy="2023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ylinder 9">
            <a:extLst>
              <a:ext uri="{FF2B5EF4-FFF2-40B4-BE49-F238E27FC236}">
                <a16:creationId xmlns:a16="http://schemas.microsoft.com/office/drawing/2014/main" id="{1446BDEC-7CA9-4292-9712-5CAC4A04EF6D}"/>
              </a:ext>
            </a:extLst>
          </p:cNvPr>
          <p:cNvSpPr/>
          <p:nvPr/>
        </p:nvSpPr>
        <p:spPr>
          <a:xfrm rot="10800000">
            <a:off x="3041154" y="2428240"/>
            <a:ext cx="1711506" cy="2428240"/>
          </a:xfrm>
          <a:prstGeom prst="ca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ylinder 10">
            <a:extLst>
              <a:ext uri="{FF2B5EF4-FFF2-40B4-BE49-F238E27FC236}">
                <a16:creationId xmlns:a16="http://schemas.microsoft.com/office/drawing/2014/main" id="{62DF6307-9E4F-4943-8C81-A7665A235772}"/>
              </a:ext>
            </a:extLst>
          </p:cNvPr>
          <p:cNvSpPr/>
          <p:nvPr/>
        </p:nvSpPr>
        <p:spPr>
          <a:xfrm rot="10800000">
            <a:off x="5043877" y="2453640"/>
            <a:ext cx="1711506" cy="2428240"/>
          </a:xfrm>
          <a:prstGeom prst="ca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0CC2F78-F47F-40CB-A0CC-38C31AAE5BED}"/>
              </a:ext>
            </a:extLst>
          </p:cNvPr>
          <p:cNvSpPr/>
          <p:nvPr/>
        </p:nvSpPr>
        <p:spPr>
          <a:xfrm>
            <a:off x="2763520" y="2973646"/>
            <a:ext cx="277633" cy="2877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AB74EEF-19B4-4F7E-9225-B0ABBC940347}"/>
              </a:ext>
            </a:extLst>
          </p:cNvPr>
          <p:cNvSpPr/>
          <p:nvPr/>
        </p:nvSpPr>
        <p:spPr>
          <a:xfrm>
            <a:off x="4752660" y="2973646"/>
            <a:ext cx="308113" cy="2877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69F419C-AF1B-4E8E-BBA9-4E81C87521FC}"/>
              </a:ext>
            </a:extLst>
          </p:cNvPr>
          <p:cNvSpPr/>
          <p:nvPr/>
        </p:nvSpPr>
        <p:spPr>
          <a:xfrm>
            <a:off x="1322910" y="4561840"/>
            <a:ext cx="284480" cy="111760"/>
          </a:xfrm>
          <a:prstGeom prst="ellipse">
            <a:avLst/>
          </a:prstGeom>
          <a:solidFill>
            <a:srgbClr val="99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76660A2-62DB-4892-912F-9F6A7FCDEC7B}"/>
              </a:ext>
            </a:extLst>
          </p:cNvPr>
          <p:cNvSpPr/>
          <p:nvPr/>
        </p:nvSpPr>
        <p:spPr>
          <a:xfrm>
            <a:off x="1765527" y="4505960"/>
            <a:ext cx="284480" cy="111760"/>
          </a:xfrm>
          <a:prstGeom prst="ellipse">
            <a:avLst/>
          </a:prstGeom>
          <a:solidFill>
            <a:srgbClr val="99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A220C73-0E7E-4657-A4DD-F98CF3EBFD07}"/>
              </a:ext>
            </a:extLst>
          </p:cNvPr>
          <p:cNvSpPr/>
          <p:nvPr/>
        </p:nvSpPr>
        <p:spPr>
          <a:xfrm>
            <a:off x="2208144" y="4617720"/>
            <a:ext cx="284480" cy="111760"/>
          </a:xfrm>
          <a:prstGeom prst="ellipse">
            <a:avLst/>
          </a:prstGeom>
          <a:solidFill>
            <a:srgbClr val="99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1C88D0-5DAA-4E94-BA35-673110279946}"/>
              </a:ext>
            </a:extLst>
          </p:cNvPr>
          <p:cNvSpPr/>
          <p:nvPr/>
        </p:nvSpPr>
        <p:spPr>
          <a:xfrm>
            <a:off x="2208144" y="4357014"/>
            <a:ext cx="284480" cy="111760"/>
          </a:xfrm>
          <a:prstGeom prst="ellipse">
            <a:avLst/>
          </a:prstGeom>
          <a:solidFill>
            <a:srgbClr val="99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7F2289A-B31E-4753-9CF6-03DB040EA727}"/>
              </a:ext>
            </a:extLst>
          </p:cNvPr>
          <p:cNvSpPr/>
          <p:nvPr/>
        </p:nvSpPr>
        <p:spPr>
          <a:xfrm>
            <a:off x="1322910" y="4357014"/>
            <a:ext cx="284480" cy="111760"/>
          </a:xfrm>
          <a:prstGeom prst="ellipse">
            <a:avLst/>
          </a:prstGeom>
          <a:solidFill>
            <a:srgbClr val="99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3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Springtails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4" y="904461"/>
            <a:ext cx="7584172" cy="4138371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Research Question: Can overcrowding cause dispersal?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Cylinder 6">
            <a:extLst>
              <a:ext uri="{FF2B5EF4-FFF2-40B4-BE49-F238E27FC236}">
                <a16:creationId xmlns:a16="http://schemas.microsoft.com/office/drawing/2014/main" id="{866812C3-F4B9-492D-9C17-17EF331BD2D5}"/>
              </a:ext>
            </a:extLst>
          </p:cNvPr>
          <p:cNvSpPr/>
          <p:nvPr/>
        </p:nvSpPr>
        <p:spPr>
          <a:xfrm rot="10800000">
            <a:off x="1052014" y="2428240"/>
            <a:ext cx="1711506" cy="2428240"/>
          </a:xfrm>
          <a:prstGeom prst="ca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ylinder 9">
            <a:extLst>
              <a:ext uri="{FF2B5EF4-FFF2-40B4-BE49-F238E27FC236}">
                <a16:creationId xmlns:a16="http://schemas.microsoft.com/office/drawing/2014/main" id="{1446BDEC-7CA9-4292-9712-5CAC4A04EF6D}"/>
              </a:ext>
            </a:extLst>
          </p:cNvPr>
          <p:cNvSpPr/>
          <p:nvPr/>
        </p:nvSpPr>
        <p:spPr>
          <a:xfrm rot="10800000">
            <a:off x="3041154" y="2428240"/>
            <a:ext cx="1711506" cy="2428240"/>
          </a:xfrm>
          <a:prstGeom prst="ca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ylinder 10">
            <a:extLst>
              <a:ext uri="{FF2B5EF4-FFF2-40B4-BE49-F238E27FC236}">
                <a16:creationId xmlns:a16="http://schemas.microsoft.com/office/drawing/2014/main" id="{62DF6307-9E4F-4943-8C81-A7665A235772}"/>
              </a:ext>
            </a:extLst>
          </p:cNvPr>
          <p:cNvSpPr/>
          <p:nvPr/>
        </p:nvSpPr>
        <p:spPr>
          <a:xfrm rot="10800000">
            <a:off x="5043877" y="2453640"/>
            <a:ext cx="1711506" cy="2428240"/>
          </a:xfrm>
          <a:prstGeom prst="ca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0CC2F78-F47F-40CB-A0CC-38C31AAE5BED}"/>
              </a:ext>
            </a:extLst>
          </p:cNvPr>
          <p:cNvSpPr/>
          <p:nvPr/>
        </p:nvSpPr>
        <p:spPr>
          <a:xfrm>
            <a:off x="2763520" y="2973646"/>
            <a:ext cx="277633" cy="2877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AB74EEF-19B4-4F7E-9225-B0ABBC940347}"/>
              </a:ext>
            </a:extLst>
          </p:cNvPr>
          <p:cNvSpPr/>
          <p:nvPr/>
        </p:nvSpPr>
        <p:spPr>
          <a:xfrm>
            <a:off x="4752660" y="2973646"/>
            <a:ext cx="308113" cy="2877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69F419C-AF1B-4E8E-BBA9-4E81C87521FC}"/>
              </a:ext>
            </a:extLst>
          </p:cNvPr>
          <p:cNvSpPr/>
          <p:nvPr/>
        </p:nvSpPr>
        <p:spPr>
          <a:xfrm>
            <a:off x="1322910" y="4561840"/>
            <a:ext cx="284480" cy="111760"/>
          </a:xfrm>
          <a:prstGeom prst="ellipse">
            <a:avLst/>
          </a:prstGeom>
          <a:solidFill>
            <a:srgbClr val="99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76660A2-62DB-4892-912F-9F6A7FCDEC7B}"/>
              </a:ext>
            </a:extLst>
          </p:cNvPr>
          <p:cNvSpPr/>
          <p:nvPr/>
        </p:nvSpPr>
        <p:spPr>
          <a:xfrm>
            <a:off x="1765527" y="4505960"/>
            <a:ext cx="284480" cy="111760"/>
          </a:xfrm>
          <a:prstGeom prst="ellipse">
            <a:avLst/>
          </a:prstGeom>
          <a:solidFill>
            <a:srgbClr val="99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A220C73-0E7E-4657-A4DD-F98CF3EBFD07}"/>
              </a:ext>
            </a:extLst>
          </p:cNvPr>
          <p:cNvSpPr/>
          <p:nvPr/>
        </p:nvSpPr>
        <p:spPr>
          <a:xfrm>
            <a:off x="2208144" y="4617720"/>
            <a:ext cx="284480" cy="111760"/>
          </a:xfrm>
          <a:prstGeom prst="ellipse">
            <a:avLst/>
          </a:prstGeom>
          <a:solidFill>
            <a:srgbClr val="99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1C88D0-5DAA-4E94-BA35-673110279946}"/>
              </a:ext>
            </a:extLst>
          </p:cNvPr>
          <p:cNvSpPr/>
          <p:nvPr/>
        </p:nvSpPr>
        <p:spPr>
          <a:xfrm>
            <a:off x="2208144" y="4357014"/>
            <a:ext cx="284480" cy="111760"/>
          </a:xfrm>
          <a:prstGeom prst="ellipse">
            <a:avLst/>
          </a:prstGeom>
          <a:solidFill>
            <a:srgbClr val="99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7F2289A-B31E-4753-9CF6-03DB040EA727}"/>
              </a:ext>
            </a:extLst>
          </p:cNvPr>
          <p:cNvSpPr/>
          <p:nvPr/>
        </p:nvSpPr>
        <p:spPr>
          <a:xfrm>
            <a:off x="1322910" y="4394200"/>
            <a:ext cx="284480" cy="111760"/>
          </a:xfrm>
          <a:prstGeom prst="ellipse">
            <a:avLst/>
          </a:prstGeom>
          <a:solidFill>
            <a:srgbClr val="99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5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45679E-6 L 0.08056 -0.19105 C 0.09757 -0.23333 0.12275 -0.25679 0.14914 -0.25679 C 0.17917 -0.25679 0.20313 -0.23333 0.22014 -0.19105 L 0.30087 -3.45679E-6 " pathEditMode="relative" rAng="0" ptsTypes="AAAAA">
                                      <p:cBhvr>
                                        <p:cTn id="6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35" y="-128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60494E-6 L 0.05 -0.2142 C 0.06059 -0.26204 0.07639 -0.28827 0.09271 -0.28827 C 0.11146 -0.28827 0.12639 -0.26204 0.13698 -0.2142 L 0.18715 1.60494E-6 " pathEditMode="relative" rAng="0" ptsTypes="AAAAA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58" y="-144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Springtails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4" y="904461"/>
            <a:ext cx="7584172" cy="4138371"/>
          </a:xfrm>
        </p:spPr>
        <p:txBody>
          <a:bodyPr/>
          <a:lstStyle/>
          <a:p>
            <a:r>
              <a:rPr lang="en-US" dirty="0"/>
              <a:t>Low population densities had very little dispersal</a:t>
            </a:r>
          </a:p>
          <a:p>
            <a:r>
              <a:rPr lang="en-US" dirty="0"/>
              <a:t>High population densities had very high dispersal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22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02E70DB-75E8-4E40-800D-B9C8530DE64E}"/>
              </a:ext>
            </a:extLst>
          </p:cNvPr>
          <p:cNvCxnSpPr/>
          <p:nvPr/>
        </p:nvCxnSpPr>
        <p:spPr>
          <a:xfrm>
            <a:off x="3342640" y="2235200"/>
            <a:ext cx="0" cy="241808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2502DB9-9C1E-4E40-A5F6-4AD07E35859B}"/>
              </a:ext>
            </a:extLst>
          </p:cNvPr>
          <p:cNvCxnSpPr>
            <a:cxnSpLocks/>
          </p:cNvCxnSpPr>
          <p:nvPr/>
        </p:nvCxnSpPr>
        <p:spPr>
          <a:xfrm flipH="1">
            <a:off x="3342640" y="4653280"/>
            <a:ext cx="361696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CEE4146-1FD4-4AEF-8CC9-8ACBC077BF27}"/>
              </a:ext>
            </a:extLst>
          </p:cNvPr>
          <p:cNvSpPr txBox="1"/>
          <p:nvPr/>
        </p:nvSpPr>
        <p:spPr>
          <a:xfrm>
            <a:off x="3718560" y="4754880"/>
            <a:ext cx="297688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Number of Springtails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F45607-72D7-4B10-81E6-D7D274FD2DE5}"/>
              </a:ext>
            </a:extLst>
          </p:cNvPr>
          <p:cNvSpPr txBox="1"/>
          <p:nvPr/>
        </p:nvSpPr>
        <p:spPr>
          <a:xfrm rot="16200000">
            <a:off x="1602198" y="3294199"/>
            <a:ext cx="297688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Number Dispersed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BEFB0FB-293C-4DC9-9474-CAD411DB645E}"/>
              </a:ext>
            </a:extLst>
          </p:cNvPr>
          <p:cNvSpPr/>
          <p:nvPr/>
        </p:nvSpPr>
        <p:spPr>
          <a:xfrm>
            <a:off x="3434080" y="2661920"/>
            <a:ext cx="3474720" cy="1798320"/>
          </a:xfrm>
          <a:custGeom>
            <a:avLst/>
            <a:gdLst>
              <a:gd name="connsiteX0" fmla="*/ 0 w 3474720"/>
              <a:gd name="connsiteY0" fmla="*/ 1798320 h 1798320"/>
              <a:gd name="connsiteX1" fmla="*/ 1483360 w 3474720"/>
              <a:gd name="connsiteY1" fmla="*/ 1584960 h 1798320"/>
              <a:gd name="connsiteX2" fmla="*/ 2743200 w 3474720"/>
              <a:gd name="connsiteY2" fmla="*/ 944880 h 1798320"/>
              <a:gd name="connsiteX3" fmla="*/ 3474720 w 3474720"/>
              <a:gd name="connsiteY3" fmla="*/ 0 h 179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4720" h="1798320">
                <a:moveTo>
                  <a:pt x="0" y="1798320"/>
                </a:moveTo>
                <a:cubicBezTo>
                  <a:pt x="513080" y="1762760"/>
                  <a:pt x="1026160" y="1727200"/>
                  <a:pt x="1483360" y="1584960"/>
                </a:cubicBezTo>
                <a:cubicBezTo>
                  <a:pt x="1940560" y="1442720"/>
                  <a:pt x="2411307" y="1209040"/>
                  <a:pt x="2743200" y="944880"/>
                </a:cubicBezTo>
                <a:cubicBezTo>
                  <a:pt x="3075093" y="680720"/>
                  <a:pt x="3274906" y="340360"/>
                  <a:pt x="3474720" y="0"/>
                </a:cubicBezTo>
              </a:path>
            </a:pathLst>
          </a:cu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3542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Red-Spotted Newt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4" y="916591"/>
            <a:ext cx="7584172" cy="4138371"/>
          </a:xfrm>
        </p:spPr>
        <p:txBody>
          <a:bodyPr/>
          <a:lstStyle/>
          <a:p>
            <a:r>
              <a:rPr lang="en-US" dirty="0"/>
              <a:t>Low population densities had little dispersal</a:t>
            </a:r>
          </a:p>
          <a:p>
            <a:r>
              <a:rPr lang="en-US" dirty="0"/>
              <a:t>High population densities had high dispersal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23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02E70DB-75E8-4E40-800D-B9C8530DE64E}"/>
              </a:ext>
            </a:extLst>
          </p:cNvPr>
          <p:cNvCxnSpPr/>
          <p:nvPr/>
        </p:nvCxnSpPr>
        <p:spPr>
          <a:xfrm>
            <a:off x="1575977" y="2274271"/>
            <a:ext cx="0" cy="241808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2502DB9-9C1E-4E40-A5F6-4AD07E35859B}"/>
              </a:ext>
            </a:extLst>
          </p:cNvPr>
          <p:cNvCxnSpPr>
            <a:cxnSpLocks/>
          </p:cNvCxnSpPr>
          <p:nvPr/>
        </p:nvCxnSpPr>
        <p:spPr>
          <a:xfrm flipH="1">
            <a:off x="1575977" y="4692351"/>
            <a:ext cx="361696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CEE4146-1FD4-4AEF-8CC9-8ACBC077BF27}"/>
              </a:ext>
            </a:extLst>
          </p:cNvPr>
          <p:cNvSpPr txBox="1"/>
          <p:nvPr/>
        </p:nvSpPr>
        <p:spPr>
          <a:xfrm>
            <a:off x="1504857" y="4793951"/>
            <a:ext cx="37592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Low 	               Medium		High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F45607-72D7-4B10-81E6-D7D274FD2DE5}"/>
              </a:ext>
            </a:extLst>
          </p:cNvPr>
          <p:cNvSpPr txBox="1"/>
          <p:nvPr/>
        </p:nvSpPr>
        <p:spPr>
          <a:xfrm rot="16200000">
            <a:off x="-164465" y="3333270"/>
            <a:ext cx="297688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% Migrated to Land</a:t>
            </a:r>
          </a:p>
        </p:txBody>
      </p:sp>
      <p:pic>
        <p:nvPicPr>
          <p:cNvPr id="4098" name="Picture 2" descr="The Red-spotted Newt – Wildlife Leadership Academy">
            <a:extLst>
              <a:ext uri="{FF2B5EF4-FFF2-40B4-BE49-F238E27FC236}">
                <a16:creationId xmlns:a16="http://schemas.microsoft.com/office/drawing/2014/main" id="{4BD8176D-F8BB-45A6-877C-37D57F4BB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655" y="2985776"/>
            <a:ext cx="2466975" cy="184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2F17F2F-2E17-4EE9-BDCF-45FD0C05CB61}"/>
              </a:ext>
            </a:extLst>
          </p:cNvPr>
          <p:cNvSpPr/>
          <p:nvPr/>
        </p:nvSpPr>
        <p:spPr>
          <a:xfrm>
            <a:off x="1767840" y="4145280"/>
            <a:ext cx="121910" cy="13715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80C022-5FBC-4A53-94A4-02D1F771FD35}"/>
              </a:ext>
            </a:extLst>
          </p:cNvPr>
          <p:cNvSpPr/>
          <p:nvPr/>
        </p:nvSpPr>
        <p:spPr>
          <a:xfrm>
            <a:off x="2321560" y="4076886"/>
            <a:ext cx="121910" cy="13715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3C6AB16-036B-43D5-BE42-C226D3D083C1}"/>
              </a:ext>
            </a:extLst>
          </p:cNvPr>
          <p:cNvSpPr/>
          <p:nvPr/>
        </p:nvSpPr>
        <p:spPr>
          <a:xfrm>
            <a:off x="3099631" y="3491902"/>
            <a:ext cx="121910" cy="13715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1A98DAA-C8ED-4882-A9B2-072E684418E8}"/>
              </a:ext>
            </a:extLst>
          </p:cNvPr>
          <p:cNvSpPr/>
          <p:nvPr/>
        </p:nvSpPr>
        <p:spPr>
          <a:xfrm>
            <a:off x="3705990" y="3491902"/>
            <a:ext cx="121910" cy="13715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6333ED3-A2C0-442C-8B44-A9DEBA172CFA}"/>
              </a:ext>
            </a:extLst>
          </p:cNvPr>
          <p:cNvSpPr/>
          <p:nvPr/>
        </p:nvSpPr>
        <p:spPr>
          <a:xfrm>
            <a:off x="4658131" y="3177029"/>
            <a:ext cx="121910" cy="13715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61BA120-B075-4A78-A679-6A06735D180F}"/>
              </a:ext>
            </a:extLst>
          </p:cNvPr>
          <p:cNvSpPr/>
          <p:nvPr/>
        </p:nvSpPr>
        <p:spPr>
          <a:xfrm>
            <a:off x="5123004" y="3177028"/>
            <a:ext cx="121910" cy="13715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480DB05-EDA1-41B8-8D9D-DC295B9E82B4}"/>
              </a:ext>
            </a:extLst>
          </p:cNvPr>
          <p:cNvSpPr/>
          <p:nvPr/>
        </p:nvSpPr>
        <p:spPr>
          <a:xfrm>
            <a:off x="1781421" y="3529402"/>
            <a:ext cx="121910" cy="13715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088E370-4F14-43BA-9A1A-2116BD4A40F0}"/>
              </a:ext>
            </a:extLst>
          </p:cNvPr>
          <p:cNvSpPr/>
          <p:nvPr/>
        </p:nvSpPr>
        <p:spPr>
          <a:xfrm>
            <a:off x="2336396" y="3491902"/>
            <a:ext cx="121910" cy="13715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79B6685-F51D-4222-91F9-EEC11213FA5D}"/>
              </a:ext>
            </a:extLst>
          </p:cNvPr>
          <p:cNvSpPr/>
          <p:nvPr/>
        </p:nvSpPr>
        <p:spPr>
          <a:xfrm>
            <a:off x="4543607" y="3177029"/>
            <a:ext cx="121910" cy="13715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FFA42C0-7367-4C5B-B067-65642109D199}"/>
              </a:ext>
            </a:extLst>
          </p:cNvPr>
          <p:cNvSpPr/>
          <p:nvPr/>
        </p:nvSpPr>
        <p:spPr>
          <a:xfrm>
            <a:off x="3099631" y="3032435"/>
            <a:ext cx="121910" cy="13715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0B0F3A5-9874-4C9B-946D-BA71D8040BF3}"/>
              </a:ext>
            </a:extLst>
          </p:cNvPr>
          <p:cNvSpPr/>
          <p:nvPr/>
        </p:nvSpPr>
        <p:spPr>
          <a:xfrm>
            <a:off x="3705990" y="2787041"/>
            <a:ext cx="121910" cy="13715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42828EF-5E3B-4E05-B3D6-B7FDDE451A36}"/>
              </a:ext>
            </a:extLst>
          </p:cNvPr>
          <p:cNvSpPr/>
          <p:nvPr/>
        </p:nvSpPr>
        <p:spPr>
          <a:xfrm>
            <a:off x="5106087" y="2649533"/>
            <a:ext cx="121910" cy="13715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EC38D4E-A8B9-4E95-8D57-62D358164830}"/>
              </a:ext>
            </a:extLst>
          </p:cNvPr>
          <p:cNvCxnSpPr>
            <a:cxnSpLocks/>
          </p:cNvCxnSpPr>
          <p:nvPr/>
        </p:nvCxnSpPr>
        <p:spPr>
          <a:xfrm>
            <a:off x="2803585" y="2156604"/>
            <a:ext cx="0" cy="278738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FA60B00-D449-46CE-8F03-63433C9ABE9F}"/>
              </a:ext>
            </a:extLst>
          </p:cNvPr>
          <p:cNvCxnSpPr>
            <a:cxnSpLocks/>
          </p:cNvCxnSpPr>
          <p:nvPr/>
        </p:nvCxnSpPr>
        <p:spPr>
          <a:xfrm>
            <a:off x="4180936" y="2135708"/>
            <a:ext cx="0" cy="278738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6545F39-8B89-4D53-A4CD-6400CF15A8D0}"/>
              </a:ext>
            </a:extLst>
          </p:cNvPr>
          <p:cNvCxnSpPr/>
          <p:nvPr/>
        </p:nvCxnSpPr>
        <p:spPr>
          <a:xfrm flipV="1">
            <a:off x="1952189" y="2789357"/>
            <a:ext cx="3062689" cy="11556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004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Examples of Migration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Online Media 4" title="6 Seriously Impressive Animal Migrations">
            <a:hlinkClick r:id="" action="ppaction://media"/>
            <a:extLst>
              <a:ext uri="{FF2B5EF4-FFF2-40B4-BE49-F238E27FC236}">
                <a16:creationId xmlns:a16="http://schemas.microsoft.com/office/drawing/2014/main" id="{2C38BCA9-E083-4421-8357-11601D52C2A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13697" y="758949"/>
            <a:ext cx="7444409" cy="420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88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6B2BC4-1947-4D13-8AF3-9418638BEC10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0039A6"/>
                </a:solidFill>
              </a:rPr>
              <a:t>How?!</a:t>
            </a:r>
          </a:p>
        </p:txBody>
      </p:sp>
    </p:spTree>
    <p:extLst>
      <p:ext uri="{BB962C8B-B14F-4D97-AF65-F5344CB8AC3E}">
        <p14:creationId xmlns:p14="http://schemas.microsoft.com/office/powerpoint/2010/main" val="12538929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How do animals migrate?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226" y="955662"/>
            <a:ext cx="7584172" cy="4138371"/>
          </a:xfrm>
        </p:spPr>
        <p:txBody>
          <a:bodyPr/>
          <a:lstStyle/>
          <a:p>
            <a:r>
              <a:rPr lang="en-US" dirty="0"/>
              <a:t>What are some possible ways animals know where to go?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Mental Maps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Olfaction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Auditory Cues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Visual Landmarks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Star Compass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Sun Compass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Magnetic Field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026" name="Picture 2" descr="Magnetic Field of the Earth">
            <a:extLst>
              <a:ext uri="{FF2B5EF4-FFF2-40B4-BE49-F238E27FC236}">
                <a16:creationId xmlns:a16="http://schemas.microsoft.com/office/drawing/2014/main" id="{B1B66831-C186-45EC-A619-4FFF5203D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994" y="3330086"/>
            <a:ext cx="2571536" cy="1373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close-up of a chain link fence&#10;&#10;Description automatically generated with low confidence">
            <a:extLst>
              <a:ext uri="{FF2B5EF4-FFF2-40B4-BE49-F238E27FC236}">
                <a16:creationId xmlns:a16="http://schemas.microsoft.com/office/drawing/2014/main" id="{39431AFC-B1C2-4FEC-A42E-B8B5D7C07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2994" y="1677882"/>
            <a:ext cx="2571536" cy="1627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89A20D3C-95A2-412F-9E4E-AB63B53461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3978"/>
          <a:stretch/>
        </p:blipFill>
        <p:spPr>
          <a:xfrm>
            <a:off x="3821164" y="3389720"/>
            <a:ext cx="2461857" cy="1314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picture containing mountain, outdoor, sky, snow&#10;&#10;Description automatically generated">
            <a:extLst>
              <a:ext uri="{FF2B5EF4-FFF2-40B4-BE49-F238E27FC236}">
                <a16:creationId xmlns:a16="http://schemas.microsoft.com/office/drawing/2014/main" id="{77157ECE-3CC8-441D-A4C1-7E01AEE3DC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5873" y="1677882"/>
            <a:ext cx="2440578" cy="1627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8659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Edward Tolman, 1946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4" y="904461"/>
            <a:ext cx="6036062" cy="4138371"/>
          </a:xfrm>
        </p:spPr>
        <p:txBody>
          <a:bodyPr/>
          <a:lstStyle/>
          <a:p>
            <a:r>
              <a:rPr lang="en-US" sz="2000" dirty="0"/>
              <a:t>Behaviorist</a:t>
            </a:r>
          </a:p>
          <a:p>
            <a:pPr lvl="1"/>
            <a:r>
              <a:rPr lang="en-US" sz="1800" dirty="0"/>
              <a:t>how environmental factors affect observable behavior</a:t>
            </a:r>
          </a:p>
          <a:p>
            <a:r>
              <a:rPr lang="en-US" sz="2000" dirty="0"/>
              <a:t>Cognitive Revolution</a:t>
            </a:r>
          </a:p>
          <a:p>
            <a:r>
              <a:rPr lang="en-US" sz="2000" dirty="0"/>
              <a:t>Cognitive Maps</a:t>
            </a:r>
          </a:p>
          <a:p>
            <a:pPr lvl="1"/>
            <a:r>
              <a:rPr lang="en-US" sz="1800" dirty="0"/>
              <a:t>Mental representation that an individual uses to acquire, maintain, and retrieve information about the relative locations and attributes of phenomena in their environment </a:t>
            </a:r>
          </a:p>
          <a:p>
            <a:pPr lvl="2"/>
            <a:r>
              <a:rPr lang="en-US" sz="1200" dirty="0"/>
              <a:t>(Kaplan et al., 2017)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0" name="Picture 9" descr="A picture containing person, person, standing&#10;&#10;Description automatically generated">
            <a:extLst>
              <a:ext uri="{FF2B5EF4-FFF2-40B4-BE49-F238E27FC236}">
                <a16:creationId xmlns:a16="http://schemas.microsoft.com/office/drawing/2014/main" id="{A3DDADBE-7ACD-489A-84D9-F73964EDD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9996" y="808416"/>
            <a:ext cx="1783750" cy="1783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872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A7A48B3-162B-40DC-8E76-5A81F2EBB1E6}"/>
              </a:ext>
            </a:extLst>
          </p:cNvPr>
          <p:cNvSpPr/>
          <p:nvPr/>
        </p:nvSpPr>
        <p:spPr>
          <a:xfrm>
            <a:off x="6795476" y="510539"/>
            <a:ext cx="2349180" cy="46329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1F9E4-A81B-4A20-B5E8-3C9C687CC6BD}"/>
              </a:ext>
            </a:extLst>
          </p:cNvPr>
          <p:cNvSpPr/>
          <p:nvPr/>
        </p:nvSpPr>
        <p:spPr>
          <a:xfrm>
            <a:off x="-22768" y="-10449"/>
            <a:ext cx="85344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4" name="Cross 13">
            <a:extLst>
              <a:ext uri="{FF2B5EF4-FFF2-40B4-BE49-F238E27FC236}">
                <a16:creationId xmlns:a16="http://schemas.microsoft.com/office/drawing/2014/main" id="{696D1E37-983E-4EE6-BFA1-341C59E6303F}"/>
              </a:ext>
            </a:extLst>
          </p:cNvPr>
          <p:cNvSpPr/>
          <p:nvPr/>
        </p:nvSpPr>
        <p:spPr>
          <a:xfrm>
            <a:off x="1062915" y="440095"/>
            <a:ext cx="1965960" cy="1950720"/>
          </a:xfrm>
          <a:prstGeom prst="plus">
            <a:avLst>
              <a:gd name="adj" fmla="val 3691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8D1F11-852D-436D-AA06-4A207CFB1A66}"/>
              </a:ext>
            </a:extLst>
          </p:cNvPr>
          <p:cNvCxnSpPr>
            <a:cxnSpLocks/>
            <a:stCxn id="12" idx="0"/>
            <a:endCxn id="12" idx="2"/>
          </p:cNvCxnSpPr>
          <p:nvPr/>
        </p:nvCxnSpPr>
        <p:spPr>
          <a:xfrm>
            <a:off x="4244432" y="-10449"/>
            <a:ext cx="0" cy="51435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78A8756-B1DA-41FA-B0BB-03A309B71AE0}"/>
              </a:ext>
            </a:extLst>
          </p:cNvPr>
          <p:cNvSpPr txBox="1"/>
          <p:nvPr/>
        </p:nvSpPr>
        <p:spPr>
          <a:xfrm>
            <a:off x="1909063" y="150041"/>
            <a:ext cx="2736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B41DC2-40CF-4422-B734-1A0005280040}"/>
              </a:ext>
            </a:extLst>
          </p:cNvPr>
          <p:cNvSpPr txBox="1"/>
          <p:nvPr/>
        </p:nvSpPr>
        <p:spPr>
          <a:xfrm>
            <a:off x="1909063" y="2390815"/>
            <a:ext cx="2736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63B7DF-AE82-41BE-9C32-35650C74BC0F}"/>
              </a:ext>
            </a:extLst>
          </p:cNvPr>
          <p:cNvSpPr txBox="1"/>
          <p:nvPr/>
        </p:nvSpPr>
        <p:spPr>
          <a:xfrm>
            <a:off x="717643" y="1263815"/>
            <a:ext cx="2736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F13196-45F9-4A2F-B01E-AE1E2506B54A}"/>
              </a:ext>
            </a:extLst>
          </p:cNvPr>
          <p:cNvSpPr txBox="1"/>
          <p:nvPr/>
        </p:nvSpPr>
        <p:spPr>
          <a:xfrm>
            <a:off x="3133334" y="1265414"/>
            <a:ext cx="2736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</a:p>
        </p:txBody>
      </p:sp>
      <p:sp>
        <p:nvSpPr>
          <p:cNvPr id="33" name="Cross 32">
            <a:extLst>
              <a:ext uri="{FF2B5EF4-FFF2-40B4-BE49-F238E27FC236}">
                <a16:creationId xmlns:a16="http://schemas.microsoft.com/office/drawing/2014/main" id="{FD210D7F-FA1A-4067-AF97-310B66165B5F}"/>
              </a:ext>
            </a:extLst>
          </p:cNvPr>
          <p:cNvSpPr/>
          <p:nvPr/>
        </p:nvSpPr>
        <p:spPr>
          <a:xfrm>
            <a:off x="1062915" y="2946747"/>
            <a:ext cx="1965960" cy="1950720"/>
          </a:xfrm>
          <a:prstGeom prst="plus">
            <a:avLst>
              <a:gd name="adj" fmla="val 3691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8D9D6C2-2C8B-4328-A246-A80E1357C682}"/>
              </a:ext>
            </a:extLst>
          </p:cNvPr>
          <p:cNvSpPr txBox="1"/>
          <p:nvPr/>
        </p:nvSpPr>
        <p:spPr>
          <a:xfrm>
            <a:off x="1909063" y="2656693"/>
            <a:ext cx="2736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0756156-650E-4AF5-B64E-774E973FE2E7}"/>
              </a:ext>
            </a:extLst>
          </p:cNvPr>
          <p:cNvSpPr txBox="1"/>
          <p:nvPr/>
        </p:nvSpPr>
        <p:spPr>
          <a:xfrm>
            <a:off x="1909063" y="4897467"/>
            <a:ext cx="2736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2DB6FD-2ED2-4E55-9774-1D0B72A42A72}"/>
              </a:ext>
            </a:extLst>
          </p:cNvPr>
          <p:cNvSpPr txBox="1"/>
          <p:nvPr/>
        </p:nvSpPr>
        <p:spPr>
          <a:xfrm>
            <a:off x="717643" y="3770467"/>
            <a:ext cx="2736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3C5779F-D8B8-4E88-A085-8379E6F11F01}"/>
              </a:ext>
            </a:extLst>
          </p:cNvPr>
          <p:cNvSpPr txBox="1"/>
          <p:nvPr/>
        </p:nvSpPr>
        <p:spPr>
          <a:xfrm>
            <a:off x="3133334" y="3772066"/>
            <a:ext cx="2736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</a:p>
        </p:txBody>
      </p:sp>
      <p:sp>
        <p:nvSpPr>
          <p:cNvPr id="51" name="Cross 50">
            <a:extLst>
              <a:ext uri="{FF2B5EF4-FFF2-40B4-BE49-F238E27FC236}">
                <a16:creationId xmlns:a16="http://schemas.microsoft.com/office/drawing/2014/main" id="{20B9EAB8-11E0-48CE-90F8-4D0CE6B9950C}"/>
              </a:ext>
            </a:extLst>
          </p:cNvPr>
          <p:cNvSpPr/>
          <p:nvPr/>
        </p:nvSpPr>
        <p:spPr>
          <a:xfrm>
            <a:off x="5557150" y="440095"/>
            <a:ext cx="1965960" cy="1950720"/>
          </a:xfrm>
          <a:prstGeom prst="plus">
            <a:avLst>
              <a:gd name="adj" fmla="val 3691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40FB393-4081-4F1E-8946-9CBE85F48441}"/>
              </a:ext>
            </a:extLst>
          </p:cNvPr>
          <p:cNvSpPr txBox="1"/>
          <p:nvPr/>
        </p:nvSpPr>
        <p:spPr>
          <a:xfrm>
            <a:off x="6403298" y="150041"/>
            <a:ext cx="2736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6708F36-FD3B-4EF9-984B-CE8450A55A21}"/>
              </a:ext>
            </a:extLst>
          </p:cNvPr>
          <p:cNvSpPr txBox="1"/>
          <p:nvPr/>
        </p:nvSpPr>
        <p:spPr>
          <a:xfrm>
            <a:off x="6403298" y="2390815"/>
            <a:ext cx="2736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663DB12-1CF7-4CB7-8520-023C5EB40EEF}"/>
              </a:ext>
            </a:extLst>
          </p:cNvPr>
          <p:cNvSpPr txBox="1"/>
          <p:nvPr/>
        </p:nvSpPr>
        <p:spPr>
          <a:xfrm>
            <a:off x="5211878" y="1263815"/>
            <a:ext cx="2736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3B5E354-140B-46A5-949A-45517F82CB91}"/>
              </a:ext>
            </a:extLst>
          </p:cNvPr>
          <p:cNvSpPr txBox="1"/>
          <p:nvPr/>
        </p:nvSpPr>
        <p:spPr>
          <a:xfrm>
            <a:off x="7627569" y="1265414"/>
            <a:ext cx="2736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</a:p>
        </p:txBody>
      </p:sp>
      <p:sp>
        <p:nvSpPr>
          <p:cNvPr id="56" name="Cross 55">
            <a:extLst>
              <a:ext uri="{FF2B5EF4-FFF2-40B4-BE49-F238E27FC236}">
                <a16:creationId xmlns:a16="http://schemas.microsoft.com/office/drawing/2014/main" id="{0B249A13-A9C9-419E-BC31-1B91F4634C3E}"/>
              </a:ext>
            </a:extLst>
          </p:cNvPr>
          <p:cNvSpPr/>
          <p:nvPr/>
        </p:nvSpPr>
        <p:spPr>
          <a:xfrm>
            <a:off x="5557150" y="2946747"/>
            <a:ext cx="1965960" cy="1950720"/>
          </a:xfrm>
          <a:prstGeom prst="plus">
            <a:avLst>
              <a:gd name="adj" fmla="val 3691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C07F601-B83D-4581-8C3B-2AA671BD4902}"/>
              </a:ext>
            </a:extLst>
          </p:cNvPr>
          <p:cNvSpPr txBox="1"/>
          <p:nvPr/>
        </p:nvSpPr>
        <p:spPr>
          <a:xfrm>
            <a:off x="6403298" y="2656693"/>
            <a:ext cx="2736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D75CED7-E2DD-4C14-BF32-B98A48641095}"/>
              </a:ext>
            </a:extLst>
          </p:cNvPr>
          <p:cNvSpPr txBox="1"/>
          <p:nvPr/>
        </p:nvSpPr>
        <p:spPr>
          <a:xfrm>
            <a:off x="6403298" y="4897467"/>
            <a:ext cx="2736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013F708-FB78-427A-8B96-5AA12304578C}"/>
              </a:ext>
            </a:extLst>
          </p:cNvPr>
          <p:cNvSpPr txBox="1"/>
          <p:nvPr/>
        </p:nvSpPr>
        <p:spPr>
          <a:xfrm>
            <a:off x="5211878" y="3770467"/>
            <a:ext cx="2736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BD6C8E1-C93A-4DDC-91B6-987134255975}"/>
              </a:ext>
            </a:extLst>
          </p:cNvPr>
          <p:cNvSpPr txBox="1"/>
          <p:nvPr/>
        </p:nvSpPr>
        <p:spPr>
          <a:xfrm>
            <a:off x="7627569" y="3772066"/>
            <a:ext cx="2736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D710C06-AF2A-4BC5-98E2-42D35AB09611}"/>
              </a:ext>
            </a:extLst>
          </p:cNvPr>
          <p:cNvSpPr txBox="1"/>
          <p:nvPr/>
        </p:nvSpPr>
        <p:spPr>
          <a:xfrm>
            <a:off x="27754" y="0"/>
            <a:ext cx="2064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32A1"/>
                </a:solidFill>
              </a:rPr>
              <a:t>Response-Learning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DAF4E78-7242-4CB4-90CE-21932F34AE0C}"/>
              </a:ext>
            </a:extLst>
          </p:cNvPr>
          <p:cNvSpPr txBox="1"/>
          <p:nvPr/>
        </p:nvSpPr>
        <p:spPr>
          <a:xfrm>
            <a:off x="4318824" y="-10449"/>
            <a:ext cx="1965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32A1"/>
                </a:solidFill>
              </a:rPr>
              <a:t>Place-Learning</a:t>
            </a:r>
          </a:p>
        </p:txBody>
      </p:sp>
      <p:pic>
        <p:nvPicPr>
          <p:cNvPr id="64" name="Graphic 63" descr="Rat outline">
            <a:extLst>
              <a:ext uri="{FF2B5EF4-FFF2-40B4-BE49-F238E27FC236}">
                <a16:creationId xmlns:a16="http://schemas.microsoft.com/office/drawing/2014/main" id="{575BC380-C7ED-4B64-8E98-096F5FADD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15229" y="379781"/>
            <a:ext cx="461332" cy="461332"/>
          </a:xfrm>
          <a:prstGeom prst="rect">
            <a:avLst/>
          </a:prstGeom>
        </p:spPr>
      </p:pic>
      <p:pic>
        <p:nvPicPr>
          <p:cNvPr id="65" name="Graphic 64" descr="Rat outline">
            <a:extLst>
              <a:ext uri="{FF2B5EF4-FFF2-40B4-BE49-F238E27FC236}">
                <a16:creationId xmlns:a16="http://schemas.microsoft.com/office/drawing/2014/main" id="{501305FB-3516-49E2-834E-7C2029FEC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15229" y="4478527"/>
            <a:ext cx="461332" cy="461332"/>
          </a:xfrm>
          <a:prstGeom prst="rect">
            <a:avLst/>
          </a:prstGeom>
        </p:spPr>
      </p:pic>
      <p:pic>
        <p:nvPicPr>
          <p:cNvPr id="66" name="Graphic 65" descr="Rat outline">
            <a:extLst>
              <a:ext uri="{FF2B5EF4-FFF2-40B4-BE49-F238E27FC236}">
                <a16:creationId xmlns:a16="http://schemas.microsoft.com/office/drawing/2014/main" id="{1A7EEC19-0309-4E4C-8B43-26ADAA784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09464" y="387784"/>
            <a:ext cx="461332" cy="461332"/>
          </a:xfrm>
          <a:prstGeom prst="rect">
            <a:avLst/>
          </a:prstGeom>
        </p:spPr>
      </p:pic>
      <p:pic>
        <p:nvPicPr>
          <p:cNvPr id="67" name="Graphic 66" descr="Rat outline">
            <a:extLst>
              <a:ext uri="{FF2B5EF4-FFF2-40B4-BE49-F238E27FC236}">
                <a16:creationId xmlns:a16="http://schemas.microsoft.com/office/drawing/2014/main" id="{82F1A432-3E65-4834-8D86-A9F5F9850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4601" y="4478527"/>
            <a:ext cx="461332" cy="461332"/>
          </a:xfrm>
          <a:prstGeom prst="rect">
            <a:avLst/>
          </a:prstGeom>
        </p:spPr>
      </p:pic>
      <p:pic>
        <p:nvPicPr>
          <p:cNvPr id="69" name="Graphic 68" descr="Cheese with solid fill">
            <a:extLst>
              <a:ext uri="{FF2B5EF4-FFF2-40B4-BE49-F238E27FC236}">
                <a16:creationId xmlns:a16="http://schemas.microsoft.com/office/drawing/2014/main" id="{6D909237-13FD-44E2-B8FF-D35A8AFF93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39398" y="1169117"/>
            <a:ext cx="489477" cy="489477"/>
          </a:xfrm>
          <a:prstGeom prst="rect">
            <a:avLst/>
          </a:prstGeom>
        </p:spPr>
      </p:pic>
      <p:pic>
        <p:nvPicPr>
          <p:cNvPr id="70" name="Graphic 69" descr="Cheese with solid fill">
            <a:extLst>
              <a:ext uri="{FF2B5EF4-FFF2-40B4-BE49-F238E27FC236}">
                <a16:creationId xmlns:a16="http://schemas.microsoft.com/office/drawing/2014/main" id="{C52E798F-83A2-4944-940B-1956A3931D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2915" y="3675769"/>
            <a:ext cx="489477" cy="489477"/>
          </a:xfrm>
          <a:prstGeom prst="rect">
            <a:avLst/>
          </a:prstGeom>
        </p:spPr>
      </p:pic>
      <p:pic>
        <p:nvPicPr>
          <p:cNvPr id="71" name="Graphic 70" descr="Cheese with solid fill">
            <a:extLst>
              <a:ext uri="{FF2B5EF4-FFF2-40B4-BE49-F238E27FC236}">
                <a16:creationId xmlns:a16="http://schemas.microsoft.com/office/drawing/2014/main" id="{7ABFFCCB-0749-4549-8234-7B4D6D3B5F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78835" y="1160102"/>
            <a:ext cx="489477" cy="489477"/>
          </a:xfrm>
          <a:prstGeom prst="rect">
            <a:avLst/>
          </a:prstGeom>
        </p:spPr>
      </p:pic>
      <p:pic>
        <p:nvPicPr>
          <p:cNvPr id="72" name="Graphic 71" descr="Cheese with solid fill">
            <a:extLst>
              <a:ext uri="{FF2B5EF4-FFF2-40B4-BE49-F238E27FC236}">
                <a16:creationId xmlns:a16="http://schemas.microsoft.com/office/drawing/2014/main" id="{51EA7D67-5C8D-4244-A8E3-30D70AC3AF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58313" y="3674292"/>
            <a:ext cx="489477" cy="489477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9E638680-2F9C-4453-A8E7-DF7F5C45864E}"/>
              </a:ext>
            </a:extLst>
          </p:cNvPr>
          <p:cNvSpPr txBox="1"/>
          <p:nvPr/>
        </p:nvSpPr>
        <p:spPr>
          <a:xfrm>
            <a:off x="7662583" y="4872204"/>
            <a:ext cx="174745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Tolman et al., 1946</a:t>
            </a:r>
          </a:p>
        </p:txBody>
      </p:sp>
      <p:sp>
        <p:nvSpPr>
          <p:cNvPr id="75" name="Arrow: Bent 74">
            <a:extLst>
              <a:ext uri="{FF2B5EF4-FFF2-40B4-BE49-F238E27FC236}">
                <a16:creationId xmlns:a16="http://schemas.microsoft.com/office/drawing/2014/main" id="{3A476AD3-6C5A-4BEB-BC4A-F135C749C329}"/>
              </a:ext>
            </a:extLst>
          </p:cNvPr>
          <p:cNvSpPr/>
          <p:nvPr/>
        </p:nvSpPr>
        <p:spPr>
          <a:xfrm flipH="1">
            <a:off x="1652109" y="3798652"/>
            <a:ext cx="489477" cy="782304"/>
          </a:xfrm>
          <a:prstGeom prst="ben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Arrow: Bent 75">
            <a:extLst>
              <a:ext uri="{FF2B5EF4-FFF2-40B4-BE49-F238E27FC236}">
                <a16:creationId xmlns:a16="http://schemas.microsoft.com/office/drawing/2014/main" id="{DFCABE80-4F98-402A-9B4C-FC839FB61551}"/>
              </a:ext>
            </a:extLst>
          </p:cNvPr>
          <p:cNvSpPr/>
          <p:nvPr/>
        </p:nvSpPr>
        <p:spPr>
          <a:xfrm rot="10800000" flipH="1">
            <a:off x="1958752" y="822194"/>
            <a:ext cx="489477" cy="686566"/>
          </a:xfrm>
          <a:prstGeom prst="ben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7" name="Arrow: Bent 76">
            <a:extLst>
              <a:ext uri="{FF2B5EF4-FFF2-40B4-BE49-F238E27FC236}">
                <a16:creationId xmlns:a16="http://schemas.microsoft.com/office/drawing/2014/main" id="{28EE8854-EA26-4814-9669-7BE5CE3D9D99}"/>
              </a:ext>
            </a:extLst>
          </p:cNvPr>
          <p:cNvSpPr/>
          <p:nvPr/>
        </p:nvSpPr>
        <p:spPr>
          <a:xfrm rot="10800000" flipH="1">
            <a:off x="6468436" y="829820"/>
            <a:ext cx="489477" cy="678940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8" name="Arrow: Bent 77">
            <a:extLst>
              <a:ext uri="{FF2B5EF4-FFF2-40B4-BE49-F238E27FC236}">
                <a16:creationId xmlns:a16="http://schemas.microsoft.com/office/drawing/2014/main" id="{0E3D54B7-3648-4FA7-A2BE-108D40085381}"/>
              </a:ext>
            </a:extLst>
          </p:cNvPr>
          <p:cNvSpPr/>
          <p:nvPr/>
        </p:nvSpPr>
        <p:spPr>
          <a:xfrm rot="10800000" flipH="1" flipV="1">
            <a:off x="6479129" y="3798652"/>
            <a:ext cx="489477" cy="713384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7714D1E-F6E1-4BEA-B7A6-C2117EF644DE}"/>
              </a:ext>
            </a:extLst>
          </p:cNvPr>
          <p:cNvSpPr txBox="1"/>
          <p:nvPr/>
        </p:nvSpPr>
        <p:spPr>
          <a:xfrm>
            <a:off x="2293734" y="829819"/>
            <a:ext cx="104388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Turn Left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C34926F-90A0-4EE0-9571-BF6BC09F9340}"/>
              </a:ext>
            </a:extLst>
          </p:cNvPr>
          <p:cNvSpPr txBox="1"/>
          <p:nvPr/>
        </p:nvSpPr>
        <p:spPr>
          <a:xfrm>
            <a:off x="968413" y="4216454"/>
            <a:ext cx="82213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Turn Left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4510EB4-702F-476A-B28B-84E53B4552A4}"/>
              </a:ext>
            </a:extLst>
          </p:cNvPr>
          <p:cNvSpPr txBox="1"/>
          <p:nvPr/>
        </p:nvSpPr>
        <p:spPr>
          <a:xfrm>
            <a:off x="6792247" y="4206443"/>
            <a:ext cx="104388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Turn Right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6F60A0B-34B3-4696-9A72-DC5666F9A887}"/>
              </a:ext>
            </a:extLst>
          </p:cNvPr>
          <p:cNvSpPr txBox="1"/>
          <p:nvPr/>
        </p:nvSpPr>
        <p:spPr>
          <a:xfrm>
            <a:off x="6785933" y="849571"/>
            <a:ext cx="104388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Turn Left</a:t>
            </a:r>
          </a:p>
        </p:txBody>
      </p:sp>
    </p:spTree>
    <p:extLst>
      <p:ext uri="{BB962C8B-B14F-4D97-AF65-F5344CB8AC3E}">
        <p14:creationId xmlns:p14="http://schemas.microsoft.com/office/powerpoint/2010/main" val="73957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  <p:bldP spid="77" grpId="0" animBg="1"/>
      <p:bldP spid="78" grpId="0" animBg="1"/>
      <p:bldP spid="79" grpId="0"/>
      <p:bldP spid="80" grpId="0"/>
      <p:bldP spid="81" grpId="0"/>
      <p:bldP spid="8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Cognitive Map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982BAA-0F3B-498D-A088-5A7DA15B5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317" y="714435"/>
            <a:ext cx="5833303" cy="437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44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Animal Movements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4" y="904461"/>
            <a:ext cx="7584172" cy="4138371"/>
          </a:xfrm>
        </p:spPr>
        <p:txBody>
          <a:bodyPr/>
          <a:lstStyle/>
          <a:p>
            <a:r>
              <a:rPr lang="en-US" b="1" dirty="0"/>
              <a:t>Migration</a:t>
            </a:r>
            <a:r>
              <a:rPr lang="en-US" dirty="0"/>
              <a:t>: seasonal movement of animals from one region to another. </a:t>
            </a:r>
          </a:p>
          <a:p>
            <a:pPr lvl="1"/>
            <a:r>
              <a:rPr lang="en-US" dirty="0"/>
              <a:t>Usually involves a return</a:t>
            </a:r>
          </a:p>
          <a:p>
            <a:r>
              <a:rPr lang="en-US" b="1" dirty="0"/>
              <a:t>Dispersal: </a:t>
            </a:r>
            <a:r>
              <a:rPr lang="en-US" dirty="0"/>
              <a:t>permanent movement of animals to a new region</a:t>
            </a:r>
          </a:p>
          <a:p>
            <a:pPr lvl="1"/>
            <a:r>
              <a:rPr lang="en-US" dirty="0"/>
              <a:t>Common in primates as juveniles get older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 descr="A picture containing outdoor, tree, mammal&#10;&#10;Description automatically generated">
            <a:extLst>
              <a:ext uri="{FF2B5EF4-FFF2-40B4-BE49-F238E27FC236}">
                <a16:creationId xmlns:a16="http://schemas.microsoft.com/office/drawing/2014/main" id="{E266D423-B1BB-4474-9B15-467530838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127" y="3400392"/>
            <a:ext cx="2919893" cy="1642440"/>
          </a:xfrm>
          <a:prstGeom prst="rect">
            <a:avLst/>
          </a:prstGeom>
        </p:spPr>
      </p:pic>
      <p:pic>
        <p:nvPicPr>
          <p:cNvPr id="15" name="Picture 14" descr="A monkey sitting on a tree branch&#10;&#10;Description automatically generated with medium confidence">
            <a:extLst>
              <a:ext uri="{FF2B5EF4-FFF2-40B4-BE49-F238E27FC236}">
                <a16:creationId xmlns:a16="http://schemas.microsoft.com/office/drawing/2014/main" id="{8C282ED5-CF8E-4F33-B987-8A32AD0D73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556"/>
          <a:stretch/>
        </p:blipFill>
        <p:spPr>
          <a:xfrm>
            <a:off x="5421761" y="3421000"/>
            <a:ext cx="2350639" cy="1621832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FAE635B-1CC0-43FD-A025-2CAA43FE305B}"/>
              </a:ext>
            </a:extLst>
          </p:cNvPr>
          <p:cNvCxnSpPr>
            <a:cxnSpLocks/>
          </p:cNvCxnSpPr>
          <p:nvPr/>
        </p:nvCxnSpPr>
        <p:spPr>
          <a:xfrm flipV="1">
            <a:off x="4867333" y="4231916"/>
            <a:ext cx="653116" cy="712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667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Niko Tinbergen, 1972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4" y="904461"/>
            <a:ext cx="7584172" cy="4138371"/>
          </a:xfrm>
        </p:spPr>
        <p:txBody>
          <a:bodyPr/>
          <a:lstStyle/>
          <a:p>
            <a:r>
              <a:rPr lang="en-US" dirty="0"/>
              <a:t>Ethologist</a:t>
            </a:r>
          </a:p>
          <a:p>
            <a:pPr lvl="1"/>
            <a:r>
              <a:rPr lang="en-US" dirty="0"/>
              <a:t>scientific study of animal behavior, usually with a focus on behavior under natural conditions, and viewing behavior as an evolutionarily adaptive trait</a:t>
            </a:r>
          </a:p>
          <a:p>
            <a:r>
              <a:rPr lang="en-US" dirty="0"/>
              <a:t>Digger Wasp Experiment</a:t>
            </a:r>
          </a:p>
          <a:p>
            <a:pPr lvl="1"/>
            <a:r>
              <a:rPr lang="en-US" dirty="0"/>
              <a:t>Dig burrows to hold larva</a:t>
            </a:r>
          </a:p>
          <a:p>
            <a:pPr lvl="1"/>
            <a:r>
              <a:rPr lang="en-US" dirty="0"/>
              <a:t>Female flies out to find food</a:t>
            </a:r>
          </a:p>
          <a:p>
            <a:pPr lvl="1"/>
            <a:r>
              <a:rPr lang="en-US" dirty="0"/>
              <a:t>Brings food back to burrow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6" name="Picture 5" descr="A close up of a fly&#10;&#10;Description automatically generated with medium confidence">
            <a:extLst>
              <a:ext uri="{FF2B5EF4-FFF2-40B4-BE49-F238E27FC236}">
                <a16:creationId xmlns:a16="http://schemas.microsoft.com/office/drawing/2014/main" id="{B63C5CDF-C719-4706-AA53-69CD36B8C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253" y="2571750"/>
            <a:ext cx="3003627" cy="2334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05482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une&#10;&#10;Description automatically generated">
            <a:extLst>
              <a:ext uri="{FF2B5EF4-FFF2-40B4-BE49-F238E27FC236}">
                <a16:creationId xmlns:a16="http://schemas.microsoft.com/office/drawing/2014/main" id="{7606F1B7-8F81-4CBB-8BBE-384034944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554" y="808416"/>
            <a:ext cx="6286046" cy="4186581"/>
          </a:xfrm>
          <a:prstGeom prst="rect">
            <a:avLst/>
          </a:prstGeom>
        </p:spPr>
      </p:pic>
      <p:pic>
        <p:nvPicPr>
          <p:cNvPr id="18" name="Picture 17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762C14F1-5063-40A0-83C6-44F92C755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193" y="1919351"/>
            <a:ext cx="393019" cy="573859"/>
          </a:xfrm>
          <a:prstGeom prst="rect">
            <a:avLst/>
          </a:prstGeom>
        </p:spPr>
      </p:pic>
      <p:pic>
        <p:nvPicPr>
          <p:cNvPr id="16" name="Picture 15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232002C3-A83D-4ECE-832F-76AF6D5ED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4405" y="1837545"/>
            <a:ext cx="449045" cy="6556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Digger Wasps use Landmarks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B97C48C-9760-4B7A-A45E-1A383A01AEB9}"/>
              </a:ext>
            </a:extLst>
          </p:cNvPr>
          <p:cNvSpPr/>
          <p:nvPr/>
        </p:nvSpPr>
        <p:spPr>
          <a:xfrm>
            <a:off x="5760720" y="2756926"/>
            <a:ext cx="640080" cy="144780"/>
          </a:xfrm>
          <a:prstGeom prst="ellipse">
            <a:avLst/>
          </a:prstGeom>
          <a:solidFill>
            <a:schemeClr val="tx1"/>
          </a:solidFill>
          <a:ln>
            <a:solidFill>
              <a:srgbClr val="B67B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B55B51-E4D5-494E-A01B-F67F9E2DA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1755" y="2327847"/>
            <a:ext cx="449045" cy="573859"/>
          </a:xfrm>
          <a:prstGeom prst="rect">
            <a:avLst/>
          </a:prstGeom>
        </p:spPr>
      </p:pic>
      <p:pic>
        <p:nvPicPr>
          <p:cNvPr id="12" name="Picture 11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AACA996A-052C-42C1-BB8D-D8A4907C9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0020" y="2283242"/>
            <a:ext cx="534495" cy="780433"/>
          </a:xfrm>
          <a:prstGeom prst="rect">
            <a:avLst/>
          </a:prstGeom>
        </p:spPr>
      </p:pic>
      <p:pic>
        <p:nvPicPr>
          <p:cNvPr id="15" name="Picture 14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F82E42D1-3C9D-4543-BB9C-85799C8C9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1675" y="2896585"/>
            <a:ext cx="640080" cy="934601"/>
          </a:xfrm>
          <a:prstGeom prst="rect">
            <a:avLst/>
          </a:prstGeom>
        </p:spPr>
      </p:pic>
      <p:pic>
        <p:nvPicPr>
          <p:cNvPr id="17" name="Picture 16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553520CF-02C0-42FB-B472-64F5EB289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582" y="2981716"/>
            <a:ext cx="640080" cy="934601"/>
          </a:xfrm>
          <a:prstGeom prst="rect">
            <a:avLst/>
          </a:prstGeom>
        </p:spPr>
      </p:pic>
      <p:pic>
        <p:nvPicPr>
          <p:cNvPr id="19" name="Picture 18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20B571F7-5D78-4545-AB99-D4A3B501B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5441" y="2434405"/>
            <a:ext cx="521234" cy="76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1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-0.00308 L -0.00122 -0.00308 C 0.00034 -0.00679 0.00208 -0.01018 0.00364 -0.01358 C 0.00451 -0.01543 0.00521 -0.0179 0.00625 -0.01944 C 0.00746 -0.0216 0.00903 -0.02314 0.01041 -0.02531 C 0.01128 -0.02716 0.0118 -0.02963 0.01284 -0.03148 C 0.01597 -0.03703 0.01597 -0.03487 0.01962 -0.03889 C 0.02066 -0.04012 0.02187 -0.04166 0.02291 -0.04321 C 0.02378 -0.04444 0.0243 -0.0466 0.02534 -0.04753 C 0.02656 -0.04876 0.02812 -0.04876 0.02951 -0.04907 C 0.03611 -0.05586 0.03368 -0.05493 0.04045 -0.05648 L 0.06614 -0.06234 C 0.07587 -0.07376 0.07326 -0.07284 0.08125 -0.07716 C 0.08229 -0.07777 0.0835 -0.07808 0.08455 -0.0787 C 0.10034 -0.07808 0.11632 -0.07901 0.13212 -0.07716 C 0.1342 -0.07685 0.13593 -0.07407 0.13784 -0.07284 C 0.13958 -0.0716 0.14114 -0.07068 0.14288 -0.06975 C 0.14392 -0.06821 0.14496 -0.06635 0.14618 -0.06543 C 0.14861 -0.06358 0.15364 -0.06111 0.15364 -0.06111 C 0.16059 -0.06203 0.16771 -0.06142 0.17448 -0.06389 C 0.17621 -0.0645 0.17708 -0.06852 0.17864 -0.06975 C 0.18194 -0.07253 0.18524 -0.07438 0.18871 -0.07561 C 0.19201 -0.07685 0.19531 -0.07685 0.19878 -0.07716 C 0.20399 -0.07777 0.2092 -0.07808 0.21458 -0.0787 C 0.22396 -0.07808 0.2335 -0.07901 0.24288 -0.07716 C 0.25677 -0.07469 0.25399 -0.0716 0.26458 -0.06697 L 0.26788 -0.06543 C 0.27378 -0.06574 0.27951 -0.06543 0.28541 -0.06697 C 0.28819 -0.06759 0.29097 -0.06975 0.29375 -0.07129 C 0.29479 -0.07191 0.296 -0.07191 0.29705 -0.07284 C 0.30278 -0.07685 0.30069 -0.07777 0.30625 -0.0787 C 0.31319 -0.07993 0.32014 -0.08055 0.32708 -0.08179 C 0.33628 -0.08117 0.34548 -0.08333 0.35451 -0.08024 C 0.36007 -0.07839 0.36441 -0.07068 0.36962 -0.06697 L 0.38125 -0.05802 C 0.3835 -0.05648 0.38559 -0.05493 0.38784 -0.0537 C 0.38871 -0.05308 0.38958 -0.05247 0.39045 -0.05216 C 0.39062 -0.05185 0.39097 -0.05216 0.39132 -0.05216 " pathEditMode="relative" ptsTypes="AAAAAAAAAAAAAAAAAAAAAAAAAAAAAAAAAAAAAA">
                                      <p:cBhvr>
                                        <p:cTn id="9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une&#10;&#10;Description automatically generated">
            <a:extLst>
              <a:ext uri="{FF2B5EF4-FFF2-40B4-BE49-F238E27FC236}">
                <a16:creationId xmlns:a16="http://schemas.microsoft.com/office/drawing/2014/main" id="{7606F1B7-8F81-4CBB-8BBE-384034944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554" y="808416"/>
            <a:ext cx="6286046" cy="4186581"/>
          </a:xfrm>
          <a:prstGeom prst="rect">
            <a:avLst/>
          </a:prstGeom>
        </p:spPr>
      </p:pic>
      <p:pic>
        <p:nvPicPr>
          <p:cNvPr id="18" name="Picture 17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762C14F1-5063-40A0-83C6-44F92C755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193" y="1919351"/>
            <a:ext cx="393019" cy="573859"/>
          </a:xfrm>
          <a:prstGeom prst="rect">
            <a:avLst/>
          </a:prstGeom>
        </p:spPr>
      </p:pic>
      <p:pic>
        <p:nvPicPr>
          <p:cNvPr id="16" name="Picture 15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232002C3-A83D-4ECE-832F-76AF6D5ED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4405" y="1837545"/>
            <a:ext cx="449045" cy="6556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Digger Wasps use Landmarks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B97C48C-9760-4B7A-A45E-1A383A01AEB9}"/>
              </a:ext>
            </a:extLst>
          </p:cNvPr>
          <p:cNvSpPr/>
          <p:nvPr/>
        </p:nvSpPr>
        <p:spPr>
          <a:xfrm>
            <a:off x="5760720" y="2756926"/>
            <a:ext cx="640080" cy="144780"/>
          </a:xfrm>
          <a:prstGeom prst="ellipse">
            <a:avLst/>
          </a:prstGeom>
          <a:solidFill>
            <a:schemeClr val="tx1"/>
          </a:solidFill>
          <a:ln>
            <a:solidFill>
              <a:srgbClr val="B67B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B55B51-E4D5-494E-A01B-F67F9E2DA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951755" y="2327847"/>
            <a:ext cx="449045" cy="573859"/>
          </a:xfrm>
          <a:prstGeom prst="rect">
            <a:avLst/>
          </a:prstGeom>
        </p:spPr>
      </p:pic>
      <p:pic>
        <p:nvPicPr>
          <p:cNvPr id="12" name="Picture 11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AACA996A-052C-42C1-BB8D-D8A4907C9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0020" y="2283242"/>
            <a:ext cx="534495" cy="780433"/>
          </a:xfrm>
          <a:prstGeom prst="rect">
            <a:avLst/>
          </a:prstGeom>
        </p:spPr>
      </p:pic>
      <p:pic>
        <p:nvPicPr>
          <p:cNvPr id="15" name="Picture 14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F82E42D1-3C9D-4543-BB9C-85799C8C9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1675" y="2896585"/>
            <a:ext cx="640080" cy="934601"/>
          </a:xfrm>
          <a:prstGeom prst="rect">
            <a:avLst/>
          </a:prstGeom>
        </p:spPr>
      </p:pic>
      <p:pic>
        <p:nvPicPr>
          <p:cNvPr id="17" name="Picture 16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553520CF-02C0-42FB-B472-64F5EB289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582" y="2981716"/>
            <a:ext cx="640080" cy="934601"/>
          </a:xfrm>
          <a:prstGeom prst="rect">
            <a:avLst/>
          </a:prstGeom>
        </p:spPr>
      </p:pic>
      <p:pic>
        <p:nvPicPr>
          <p:cNvPr id="19" name="Picture 18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20B571F7-5D78-4545-AB99-D4A3B501B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5441" y="2434405"/>
            <a:ext cx="521234" cy="761070"/>
          </a:xfrm>
          <a:prstGeom prst="rect">
            <a:avLst/>
          </a:prstGeom>
        </p:spPr>
      </p:pic>
      <p:pic>
        <p:nvPicPr>
          <p:cNvPr id="9" name="Picture 8" descr="A picture containing seat, chair, furniture&#10;&#10;Description automatically generated">
            <a:extLst>
              <a:ext uri="{FF2B5EF4-FFF2-40B4-BE49-F238E27FC236}">
                <a16:creationId xmlns:a16="http://schemas.microsoft.com/office/drawing/2014/main" id="{B3346EDD-E53F-42E9-B782-31C3A8E825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98859" y="2901706"/>
            <a:ext cx="2223647" cy="2241794"/>
          </a:xfrm>
          <a:prstGeom prst="rect">
            <a:avLst/>
          </a:prstGeom>
        </p:spPr>
      </p:pic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E061A63A-8E6A-48F0-82E4-2D39EE93F6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0810" y="3831186"/>
            <a:ext cx="335925" cy="584510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BD4E2BC1-0200-4C89-90F5-A17B78290B39}"/>
              </a:ext>
            </a:extLst>
          </p:cNvPr>
          <p:cNvSpPr/>
          <p:nvPr/>
        </p:nvSpPr>
        <p:spPr>
          <a:xfrm>
            <a:off x="3525092" y="982981"/>
            <a:ext cx="1877488" cy="1067226"/>
          </a:xfrm>
          <a:prstGeom prst="wedgeEllipseCallou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DF193F-B0BB-4AE0-A70B-9DC523A3A4AC}"/>
              </a:ext>
            </a:extLst>
          </p:cNvPr>
          <p:cNvSpPr txBox="1"/>
          <p:nvPr/>
        </p:nvSpPr>
        <p:spPr>
          <a:xfrm>
            <a:off x="3828539" y="1123877"/>
            <a:ext cx="1196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What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F8B5DF-CD65-47A4-AF40-F07ACE07A89B}"/>
              </a:ext>
            </a:extLst>
          </p:cNvPr>
          <p:cNvSpPr txBox="1"/>
          <p:nvPr/>
        </p:nvSpPr>
        <p:spPr>
          <a:xfrm>
            <a:off x="4495118" y="1120002"/>
            <a:ext cx="1196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BC797F-C66A-409E-842D-6E6681299C77}"/>
              </a:ext>
            </a:extLst>
          </p:cNvPr>
          <p:cNvSpPr txBox="1"/>
          <p:nvPr/>
        </p:nvSpPr>
        <p:spPr>
          <a:xfrm>
            <a:off x="4272253" y="1408318"/>
            <a:ext cx="1196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71408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.00586 " pathEditMode="relative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.00586 " pathEditMode="relative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.00586 " pathEditMode="relative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.00586 " pathEditMode="relative" ptsTypes="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.00586 " pathEditMode="relative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.00586 " pathEditMode="relative" ptsTypes="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68 -0.00308 L -0.25868 -0.00277 C -0.25625 -0.00679 -0.2533 -0.01018 -0.2507 -0.01358 C -0.24931 -0.01543 -0.24809 -0.0179 -0.24636 -0.01944 C -0.24445 -0.0216 -0.24184 -0.02314 -0.23959 -0.02531 C -0.23802 -0.02716 -0.23716 -0.02963 -0.23542 -0.03148 C -0.23038 -0.03703 -0.23038 -0.03487 -0.22431 -0.03889 C -0.22257 -0.04012 -0.22049 -0.04166 -0.21875 -0.04321 C -0.21736 -0.04444 -0.2165 -0.0466 -0.21476 -0.04753 C -0.21285 -0.04876 -0.21025 -0.04876 -0.20782 -0.04907 C -0.19688 -0.05586 -0.20104 -0.05493 -0.18976 -0.05648 L -0.14722 -0.06234 C -0.13108 -0.07376 -0.13542 -0.07284 -0.12222 -0.07716 C -0.12049 -0.07777 -0.11841 -0.07808 -0.11667 -0.0787 C -0.09063 -0.07808 -0.06407 -0.07901 -0.03802 -0.07716 C -0.03455 -0.07685 -0.0316 -0.07407 -0.02847 -0.07284 C -0.0257 -0.0716 -0.02309 -0.07068 -0.02014 -0.06975 C -0.01841 -0.06821 -0.01667 -0.06635 -0.01476 -0.06543 C -0.01059 -0.06358 -0.00226 -0.06111 -0.00226 -0.0608 C 0.0092 -0.06203 0.021 -0.06142 0.03212 -0.06389 C 0.03507 -0.0645 0.03646 -0.06852 0.03906 -0.06975 C 0.04444 -0.07253 0.05 -0.07438 0.05573 -0.07561 C 0.06128 -0.07685 0.06666 -0.07685 0.07239 -0.07716 C 0.08107 -0.07777 0.08958 -0.07808 0.09861 -0.0787 C 0.11406 -0.07808 0.12986 -0.07901 0.14548 -0.07716 C 0.1684 -0.07469 0.16389 -0.0716 0.18142 -0.06697 L 0.1868 -0.06543 C 0.19653 -0.06574 0.20607 -0.06543 0.2158 -0.06697 C 0.22048 -0.06759 0.225 -0.06975 0.22968 -0.07129 C 0.23142 -0.07191 0.23333 -0.07191 0.23507 -0.07284 C 0.24462 -0.07685 0.24114 -0.07777 0.25034 -0.0787 C 0.2618 -0.07993 0.27343 -0.08055 0.28489 -0.08179 C 0.30017 -0.08117 0.31528 -0.08333 0.33021 -0.08024 C 0.33941 -0.07839 0.3467 -0.07068 0.35538 -0.06697 L 0.37448 -0.05802 C 0.3783 -0.05648 0.38177 -0.05493 0.38541 -0.0537 C 0.38698 -0.05308 0.38837 -0.05247 0.38975 -0.05216 C 0.3901 -0.05185 0.39062 -0.05216 0.39132 -0.05216 " pathEditMode="relative" rAng="0" ptsTypes="AAAAAAAAAAAAAAAAAAAAAAAAAAAAAAAAAAAAAA">
                                      <p:cBhvr>
                                        <p:cTn id="31" dur="4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-39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21" grpId="0"/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5" name="Picture 4" descr="A close up of a fly&#10;&#10;Description automatically generated with medium confidence">
            <a:extLst>
              <a:ext uri="{FF2B5EF4-FFF2-40B4-BE49-F238E27FC236}">
                <a16:creationId xmlns:a16="http://schemas.microsoft.com/office/drawing/2014/main" id="{D2CA64AC-F75F-4A7D-8811-06F1A6F34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346" y="1062990"/>
            <a:ext cx="4719474" cy="3668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D83FB6-8597-4226-94E5-FE1A9344FBB9}"/>
              </a:ext>
            </a:extLst>
          </p:cNvPr>
          <p:cNvSpPr txBox="1"/>
          <p:nvPr/>
        </p:nvSpPr>
        <p:spPr>
          <a:xfrm>
            <a:off x="5981700" y="912133"/>
            <a:ext cx="2829791" cy="3808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1A0"/>
                </a:solidFill>
                <a:latin typeface="Century Gothic" panose="020B0502020202020204" pitchFamily="34" charset="0"/>
              </a:rPr>
              <a:t>Digger Wasps were using </a:t>
            </a:r>
            <a:r>
              <a:rPr lang="en-US" sz="1800" b="1" dirty="0">
                <a:solidFill>
                  <a:srgbClr val="0031A0"/>
                </a:solidFill>
                <a:latin typeface="Century Gothic" panose="020B0502020202020204" pitchFamily="34" charset="0"/>
              </a:rPr>
              <a:t>visual cues </a:t>
            </a:r>
            <a:r>
              <a:rPr lang="en-US" sz="1800" dirty="0">
                <a:solidFill>
                  <a:srgbClr val="0031A0"/>
                </a:solidFill>
                <a:latin typeface="Century Gothic" panose="020B0502020202020204" pitchFamily="34" charset="0"/>
              </a:rPr>
              <a:t>to remember the location of their burrow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1A0"/>
                </a:solidFill>
                <a:latin typeface="Century Gothic" panose="020B0502020202020204" pitchFamily="34" charset="0"/>
              </a:rPr>
              <a:t>Tinbergen tried all different kinds of stimuli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1A0"/>
                </a:solidFill>
                <a:latin typeface="Century Gothic" panose="020B0502020202020204" pitchFamily="34" charset="0"/>
              </a:rPr>
              <a:t>Even tried olfactory cues, they didn’t work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1A0"/>
                </a:solidFill>
                <a:latin typeface="Century Gothic" panose="020B0502020202020204" pitchFamily="34" charset="0"/>
              </a:rPr>
              <a:t>He always pranked the wasp</a:t>
            </a:r>
          </a:p>
        </p:txBody>
      </p:sp>
    </p:spTree>
    <p:extLst>
      <p:ext uri="{BB962C8B-B14F-4D97-AF65-F5344CB8AC3E}">
        <p14:creationId xmlns:p14="http://schemas.microsoft.com/office/powerpoint/2010/main" val="20612273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African Elephants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4" y="904461"/>
            <a:ext cx="4678226" cy="4138371"/>
          </a:xfrm>
        </p:spPr>
        <p:txBody>
          <a:bodyPr/>
          <a:lstStyle/>
          <a:p>
            <a:r>
              <a:rPr lang="en-US" sz="2000" dirty="0"/>
              <a:t>Partial facultative migrants</a:t>
            </a:r>
          </a:p>
          <a:p>
            <a:pPr lvl="1"/>
            <a:r>
              <a:rPr lang="en-US" sz="1600" dirty="0"/>
              <a:t>What does that mean?</a:t>
            </a:r>
          </a:p>
          <a:p>
            <a:r>
              <a:rPr lang="en-US" sz="2000" dirty="0"/>
              <a:t>Unpredictability of African Savanna</a:t>
            </a:r>
          </a:p>
          <a:p>
            <a:r>
              <a:rPr lang="en-US" sz="2000" dirty="0"/>
              <a:t>Dry Season and Wet Season</a:t>
            </a:r>
          </a:p>
          <a:p>
            <a:pPr lvl="1"/>
            <a:r>
              <a:rPr lang="en-US" sz="1600" dirty="0"/>
              <a:t>Migrate in response to seasonal rainfall </a:t>
            </a:r>
            <a:r>
              <a:rPr lang="en-US" sz="1200" dirty="0"/>
              <a:t>(Purdon et al., 2018)</a:t>
            </a:r>
          </a:p>
          <a:p>
            <a:r>
              <a:rPr lang="en-US" sz="2000" dirty="0"/>
              <a:t>Groups migrate some years but not others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6" name="Picture 5" descr="A large elephant with tusks&#10;&#10;Description automatically generated with low confidence">
            <a:extLst>
              <a:ext uri="{FF2B5EF4-FFF2-40B4-BE49-F238E27FC236}">
                <a16:creationId xmlns:a16="http://schemas.microsoft.com/office/drawing/2014/main" id="{5A20EC6F-1051-4C5D-A3DA-13B64F9E9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970" y="771466"/>
            <a:ext cx="3012065" cy="2202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556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African Elephants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2378" y="637352"/>
            <a:ext cx="4678226" cy="4138371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/>
              <a:t>Purdon et al.,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377252-2C37-4B0C-AA38-020963CB6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863" y="950360"/>
            <a:ext cx="6386113" cy="40465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016083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Infrasound Cues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C7361E2-D9BF-4BAE-AD56-5197059B8EFE}"/>
              </a:ext>
            </a:extLst>
          </p:cNvPr>
          <p:cNvSpPr txBox="1">
            <a:spLocks/>
          </p:cNvSpPr>
          <p:nvPr/>
        </p:nvSpPr>
        <p:spPr>
          <a:xfrm>
            <a:off x="1311094" y="787110"/>
            <a:ext cx="4678226" cy="41383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Human Hearing Range:</a:t>
            </a:r>
          </a:p>
          <a:p>
            <a:pPr lvl="1"/>
            <a:r>
              <a:rPr lang="en-US" sz="1600" dirty="0"/>
              <a:t>20 Hz – 20,000 Hz</a:t>
            </a:r>
          </a:p>
          <a:p>
            <a:r>
              <a:rPr lang="en-US" sz="2000" dirty="0"/>
              <a:t>Elephant Communication</a:t>
            </a:r>
          </a:p>
          <a:p>
            <a:pPr lvl="1"/>
            <a:r>
              <a:rPr lang="en-US" sz="1600" dirty="0"/>
              <a:t>14 Hz – 35 Hz</a:t>
            </a:r>
          </a:p>
          <a:p>
            <a:pPr lvl="1"/>
            <a:r>
              <a:rPr lang="en-US" sz="1600" dirty="0"/>
              <a:t>120 decibels</a:t>
            </a:r>
          </a:p>
          <a:p>
            <a:pPr lvl="2"/>
            <a:r>
              <a:rPr lang="en-US" sz="1400" dirty="0"/>
              <a:t>Loud but we cannot hear it</a:t>
            </a:r>
          </a:p>
          <a:p>
            <a:r>
              <a:rPr lang="en-US" sz="2000" dirty="0"/>
              <a:t>Communicate using infrasound</a:t>
            </a:r>
          </a:p>
          <a:p>
            <a:endParaRPr lang="en-US" sz="20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37718AE-FB4B-4A46-8346-0F822FC958E6}"/>
              </a:ext>
            </a:extLst>
          </p:cNvPr>
          <p:cNvCxnSpPr/>
          <p:nvPr/>
        </p:nvCxnSpPr>
        <p:spPr>
          <a:xfrm>
            <a:off x="1844502" y="4490720"/>
            <a:ext cx="6634480" cy="0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A0183D-A24C-4855-8FB5-0999ECA8A1CA}"/>
              </a:ext>
            </a:extLst>
          </p:cNvPr>
          <p:cNvCxnSpPr/>
          <p:nvPr/>
        </p:nvCxnSpPr>
        <p:spPr>
          <a:xfrm>
            <a:off x="3267456" y="4490720"/>
            <a:ext cx="2121408" cy="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E467BD4-2760-40DA-B7ED-9C482F03439D}"/>
              </a:ext>
            </a:extLst>
          </p:cNvPr>
          <p:cNvSpPr txBox="1"/>
          <p:nvPr/>
        </p:nvSpPr>
        <p:spPr>
          <a:xfrm>
            <a:off x="2979556" y="4108704"/>
            <a:ext cx="5757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 Hz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AF26EF-E4AD-40A1-92D3-55A7345DB259}"/>
              </a:ext>
            </a:extLst>
          </p:cNvPr>
          <p:cNvSpPr txBox="1"/>
          <p:nvPr/>
        </p:nvSpPr>
        <p:spPr>
          <a:xfrm>
            <a:off x="5100964" y="4102608"/>
            <a:ext cx="6543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 kHz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729D1F-F45C-435B-992C-438BE3EBCBF5}"/>
              </a:ext>
            </a:extLst>
          </p:cNvPr>
          <p:cNvSpPr txBox="1"/>
          <p:nvPr/>
        </p:nvSpPr>
        <p:spPr>
          <a:xfrm>
            <a:off x="2150500" y="4516325"/>
            <a:ext cx="9447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Infrasound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445104-E869-45F7-966D-300F00F6F701}"/>
              </a:ext>
            </a:extLst>
          </p:cNvPr>
          <p:cNvSpPr txBox="1"/>
          <p:nvPr/>
        </p:nvSpPr>
        <p:spPr>
          <a:xfrm>
            <a:off x="6491611" y="4522988"/>
            <a:ext cx="100508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Ultrasound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C8E08D-E573-4ED2-BDA9-666D305BCA45}"/>
              </a:ext>
            </a:extLst>
          </p:cNvPr>
          <p:cNvSpPr txBox="1"/>
          <p:nvPr/>
        </p:nvSpPr>
        <p:spPr>
          <a:xfrm>
            <a:off x="7534929" y="4108704"/>
            <a:ext cx="7425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 kHz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05685E-DFB9-46D0-A80C-9F3B911BAC6B}"/>
              </a:ext>
            </a:extLst>
          </p:cNvPr>
          <p:cNvSpPr txBox="1"/>
          <p:nvPr/>
        </p:nvSpPr>
        <p:spPr>
          <a:xfrm>
            <a:off x="1840205" y="4102608"/>
            <a:ext cx="4876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Hz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DEA93B-468D-4E12-926D-F4DCD354495A}"/>
              </a:ext>
            </a:extLst>
          </p:cNvPr>
          <p:cNvSpPr/>
          <p:nvPr/>
        </p:nvSpPr>
        <p:spPr>
          <a:xfrm>
            <a:off x="2622873" y="4402690"/>
            <a:ext cx="1311779" cy="1875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6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Infrasound Cues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C7361E2-D9BF-4BAE-AD56-5197059B8EFE}"/>
              </a:ext>
            </a:extLst>
          </p:cNvPr>
          <p:cNvSpPr txBox="1">
            <a:spLocks/>
          </p:cNvSpPr>
          <p:nvPr/>
        </p:nvSpPr>
        <p:spPr>
          <a:xfrm>
            <a:off x="1311094" y="787110"/>
            <a:ext cx="4678226" cy="41383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Infrasound:</a:t>
            </a:r>
          </a:p>
          <a:p>
            <a:pPr lvl="1"/>
            <a:r>
              <a:rPr lang="en-US" sz="1600" dirty="0"/>
              <a:t>Longer wavelengths</a:t>
            </a:r>
          </a:p>
          <a:p>
            <a:pPr lvl="1"/>
            <a:r>
              <a:rPr lang="en-US" sz="1600" dirty="0"/>
              <a:t>Sound travels further distance</a:t>
            </a:r>
          </a:p>
          <a:p>
            <a:pPr lvl="1"/>
            <a:r>
              <a:rPr lang="en-US" sz="1600" dirty="0"/>
              <a:t>Elephants have complex social organizations but must separate when the herd becomes too large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37718AE-FB4B-4A46-8346-0F822FC958E6}"/>
              </a:ext>
            </a:extLst>
          </p:cNvPr>
          <p:cNvCxnSpPr/>
          <p:nvPr/>
        </p:nvCxnSpPr>
        <p:spPr>
          <a:xfrm>
            <a:off x="1844502" y="4490720"/>
            <a:ext cx="6634480" cy="0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A0183D-A24C-4855-8FB5-0999ECA8A1CA}"/>
              </a:ext>
            </a:extLst>
          </p:cNvPr>
          <p:cNvCxnSpPr/>
          <p:nvPr/>
        </p:nvCxnSpPr>
        <p:spPr>
          <a:xfrm>
            <a:off x="3267456" y="4490720"/>
            <a:ext cx="2121408" cy="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E467BD4-2760-40DA-B7ED-9C482F03439D}"/>
              </a:ext>
            </a:extLst>
          </p:cNvPr>
          <p:cNvSpPr txBox="1"/>
          <p:nvPr/>
        </p:nvSpPr>
        <p:spPr>
          <a:xfrm>
            <a:off x="2979556" y="4108704"/>
            <a:ext cx="5757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 Hz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AF26EF-E4AD-40A1-92D3-55A7345DB259}"/>
              </a:ext>
            </a:extLst>
          </p:cNvPr>
          <p:cNvSpPr txBox="1"/>
          <p:nvPr/>
        </p:nvSpPr>
        <p:spPr>
          <a:xfrm>
            <a:off x="5100964" y="4102608"/>
            <a:ext cx="6543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 kHz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729D1F-F45C-435B-992C-438BE3EBCBF5}"/>
              </a:ext>
            </a:extLst>
          </p:cNvPr>
          <p:cNvSpPr txBox="1"/>
          <p:nvPr/>
        </p:nvSpPr>
        <p:spPr>
          <a:xfrm>
            <a:off x="2150500" y="4516325"/>
            <a:ext cx="9447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Infrasound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445104-E869-45F7-966D-300F00F6F701}"/>
              </a:ext>
            </a:extLst>
          </p:cNvPr>
          <p:cNvSpPr txBox="1"/>
          <p:nvPr/>
        </p:nvSpPr>
        <p:spPr>
          <a:xfrm>
            <a:off x="6491611" y="4522988"/>
            <a:ext cx="100508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Ultrasound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C8E08D-E573-4ED2-BDA9-666D305BCA45}"/>
              </a:ext>
            </a:extLst>
          </p:cNvPr>
          <p:cNvSpPr txBox="1"/>
          <p:nvPr/>
        </p:nvSpPr>
        <p:spPr>
          <a:xfrm>
            <a:off x="7534929" y="4108704"/>
            <a:ext cx="7425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 kHz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05685E-DFB9-46D0-A80C-9F3B911BAC6B}"/>
              </a:ext>
            </a:extLst>
          </p:cNvPr>
          <p:cNvSpPr txBox="1"/>
          <p:nvPr/>
        </p:nvSpPr>
        <p:spPr>
          <a:xfrm>
            <a:off x="1840205" y="4102608"/>
            <a:ext cx="4876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Hz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DEA93B-468D-4E12-926D-F4DCD354495A}"/>
              </a:ext>
            </a:extLst>
          </p:cNvPr>
          <p:cNvSpPr/>
          <p:nvPr/>
        </p:nvSpPr>
        <p:spPr>
          <a:xfrm>
            <a:off x="2622873" y="4402690"/>
            <a:ext cx="1311779" cy="1875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077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Infrasound Cues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3" name="Online Media 2" title="Katy Payne: Elephant Songs">
            <a:hlinkClick r:id="" action="ppaction://media"/>
            <a:extLst>
              <a:ext uri="{FF2B5EF4-FFF2-40B4-BE49-F238E27FC236}">
                <a16:creationId xmlns:a16="http://schemas.microsoft.com/office/drawing/2014/main" id="{89834E37-54B3-463C-8DAA-5B78CDF3864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75080" y="758949"/>
            <a:ext cx="7584172" cy="428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2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0C4FF68D-FED6-43A8-BC43-1EE1812C9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115" y="657604"/>
            <a:ext cx="7977756" cy="44858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African Elephants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53C2218-1B9B-4BBD-B706-931C3F258968}"/>
              </a:ext>
            </a:extLst>
          </p:cNvPr>
          <p:cNvSpPr/>
          <p:nvPr/>
        </p:nvSpPr>
        <p:spPr>
          <a:xfrm>
            <a:off x="3040607" y="4572000"/>
            <a:ext cx="190500" cy="21336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F0C8450-2DF6-46C7-9B86-AEA8218ED403}"/>
              </a:ext>
            </a:extLst>
          </p:cNvPr>
          <p:cNvSpPr/>
          <p:nvPr/>
        </p:nvSpPr>
        <p:spPr>
          <a:xfrm>
            <a:off x="3292067" y="4572000"/>
            <a:ext cx="190500" cy="21336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00A3974-D608-4EB3-B6DD-CC55B685F31E}"/>
              </a:ext>
            </a:extLst>
          </p:cNvPr>
          <p:cNvSpPr/>
          <p:nvPr/>
        </p:nvSpPr>
        <p:spPr>
          <a:xfrm>
            <a:off x="3284447" y="4236720"/>
            <a:ext cx="190500" cy="213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E822097-624E-4A48-8E45-21C82E353FD0}"/>
              </a:ext>
            </a:extLst>
          </p:cNvPr>
          <p:cNvSpPr/>
          <p:nvPr/>
        </p:nvSpPr>
        <p:spPr>
          <a:xfrm>
            <a:off x="3071087" y="4238566"/>
            <a:ext cx="190500" cy="213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2D35406-A5FA-44FA-9786-9EB11705A58F}"/>
              </a:ext>
            </a:extLst>
          </p:cNvPr>
          <p:cNvSpPr/>
          <p:nvPr/>
        </p:nvSpPr>
        <p:spPr>
          <a:xfrm>
            <a:off x="3101567" y="4206240"/>
            <a:ext cx="350520" cy="6477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416FE1-9D6E-4883-B8FF-CE70085B0A6F}"/>
              </a:ext>
            </a:extLst>
          </p:cNvPr>
          <p:cNvCxnSpPr>
            <a:stCxn id="6" idx="4"/>
          </p:cNvCxnSpPr>
          <p:nvPr/>
        </p:nvCxnSpPr>
        <p:spPr>
          <a:xfrm>
            <a:off x="3276827" y="4853940"/>
            <a:ext cx="15240" cy="8382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EB4F666-63F5-4D83-B22C-28C0F86B4EAF}"/>
              </a:ext>
            </a:extLst>
          </p:cNvPr>
          <p:cNvSpPr/>
          <p:nvPr/>
        </p:nvSpPr>
        <p:spPr>
          <a:xfrm>
            <a:off x="3253967" y="3878580"/>
            <a:ext cx="60960" cy="11811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00A2DE6-4920-4700-A9B3-18DC01DCB13F}"/>
              </a:ext>
            </a:extLst>
          </p:cNvPr>
          <p:cNvSpPr/>
          <p:nvPr/>
        </p:nvSpPr>
        <p:spPr>
          <a:xfrm>
            <a:off x="3135857" y="3966210"/>
            <a:ext cx="308610" cy="33909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ardrop 14">
            <a:extLst>
              <a:ext uri="{FF2B5EF4-FFF2-40B4-BE49-F238E27FC236}">
                <a16:creationId xmlns:a16="http://schemas.microsoft.com/office/drawing/2014/main" id="{8E1D3672-F751-4F2F-B988-5281B9E3C87F}"/>
              </a:ext>
            </a:extLst>
          </p:cNvPr>
          <p:cNvSpPr/>
          <p:nvPr/>
        </p:nvSpPr>
        <p:spPr>
          <a:xfrm>
            <a:off x="3040607" y="4060728"/>
            <a:ext cx="144780" cy="381000"/>
          </a:xfrm>
          <a:prstGeom prst="teardrop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ardrop 15">
            <a:extLst>
              <a:ext uri="{FF2B5EF4-FFF2-40B4-BE49-F238E27FC236}">
                <a16:creationId xmlns:a16="http://schemas.microsoft.com/office/drawing/2014/main" id="{6AB8CA7B-F3C8-4040-BF8A-27C08C1500FA}"/>
              </a:ext>
            </a:extLst>
          </p:cNvPr>
          <p:cNvSpPr/>
          <p:nvPr/>
        </p:nvSpPr>
        <p:spPr>
          <a:xfrm flipH="1">
            <a:off x="3398747" y="4069080"/>
            <a:ext cx="144780" cy="381000"/>
          </a:xfrm>
          <a:prstGeom prst="teardrop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Graphic 27" descr="Volume with solid fill">
            <a:extLst>
              <a:ext uri="{FF2B5EF4-FFF2-40B4-BE49-F238E27FC236}">
                <a16:creationId xmlns:a16="http://schemas.microsoft.com/office/drawing/2014/main" id="{D794972F-35E6-46E8-A183-AF51ECE816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20817" y="4530090"/>
            <a:ext cx="575310" cy="575310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2573D7C-8153-4248-BF0B-9F3C06ED4B0A}"/>
              </a:ext>
            </a:extLst>
          </p:cNvPr>
          <p:cNvCxnSpPr>
            <a:cxnSpLocks/>
          </p:cNvCxnSpPr>
          <p:nvPr/>
        </p:nvCxnSpPr>
        <p:spPr>
          <a:xfrm>
            <a:off x="3627120" y="4441728"/>
            <a:ext cx="2578608" cy="10198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3807EB6-A8DF-4082-80CB-D36586735925}"/>
              </a:ext>
            </a:extLst>
          </p:cNvPr>
          <p:cNvSpPr txBox="1"/>
          <p:nvPr/>
        </p:nvSpPr>
        <p:spPr>
          <a:xfrm>
            <a:off x="4529650" y="4109539"/>
            <a:ext cx="90830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1-5 km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EA6968A-20EF-48AE-97F5-5E3CDD09B4F7}"/>
              </a:ext>
            </a:extLst>
          </p:cNvPr>
          <p:cNvSpPr/>
          <p:nvPr/>
        </p:nvSpPr>
        <p:spPr>
          <a:xfrm>
            <a:off x="6343877" y="4631055"/>
            <a:ext cx="190500" cy="21336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7DF29CC-4F31-4B5A-8801-B8115053ED1E}"/>
              </a:ext>
            </a:extLst>
          </p:cNvPr>
          <p:cNvSpPr/>
          <p:nvPr/>
        </p:nvSpPr>
        <p:spPr>
          <a:xfrm>
            <a:off x="6595337" y="4631055"/>
            <a:ext cx="190500" cy="21336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923D87B-BFF9-4C74-BDB4-D3BF657982A7}"/>
              </a:ext>
            </a:extLst>
          </p:cNvPr>
          <p:cNvSpPr/>
          <p:nvPr/>
        </p:nvSpPr>
        <p:spPr>
          <a:xfrm>
            <a:off x="6587717" y="4295775"/>
            <a:ext cx="190500" cy="213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29ED711-3888-4533-822F-93F857A10C3C}"/>
              </a:ext>
            </a:extLst>
          </p:cNvPr>
          <p:cNvSpPr/>
          <p:nvPr/>
        </p:nvSpPr>
        <p:spPr>
          <a:xfrm>
            <a:off x="6374357" y="4297621"/>
            <a:ext cx="190500" cy="213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B1BD06A-9F37-4735-B8D3-691CD97D5538}"/>
              </a:ext>
            </a:extLst>
          </p:cNvPr>
          <p:cNvSpPr/>
          <p:nvPr/>
        </p:nvSpPr>
        <p:spPr>
          <a:xfrm>
            <a:off x="6404837" y="4265295"/>
            <a:ext cx="350520" cy="6477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6D8E582-6ADA-4C10-96D9-741AD657C249}"/>
              </a:ext>
            </a:extLst>
          </p:cNvPr>
          <p:cNvCxnSpPr>
            <a:stCxn id="37" idx="4"/>
          </p:cNvCxnSpPr>
          <p:nvPr/>
        </p:nvCxnSpPr>
        <p:spPr>
          <a:xfrm>
            <a:off x="6580097" y="4912995"/>
            <a:ext cx="15240" cy="8382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F1B62BB-91EA-42FA-8CCF-04FEBC6189D5}"/>
              </a:ext>
            </a:extLst>
          </p:cNvPr>
          <p:cNvSpPr/>
          <p:nvPr/>
        </p:nvSpPr>
        <p:spPr>
          <a:xfrm>
            <a:off x="6557237" y="3937635"/>
            <a:ext cx="60960" cy="11811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772F836-4AF0-4C52-BA79-277D707C6FDE}"/>
              </a:ext>
            </a:extLst>
          </p:cNvPr>
          <p:cNvSpPr/>
          <p:nvPr/>
        </p:nvSpPr>
        <p:spPr>
          <a:xfrm>
            <a:off x="6439127" y="4025265"/>
            <a:ext cx="308610" cy="33909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ardrop 40">
            <a:extLst>
              <a:ext uri="{FF2B5EF4-FFF2-40B4-BE49-F238E27FC236}">
                <a16:creationId xmlns:a16="http://schemas.microsoft.com/office/drawing/2014/main" id="{06F49F76-A9A2-49CB-9834-A1F24161A0E9}"/>
              </a:ext>
            </a:extLst>
          </p:cNvPr>
          <p:cNvSpPr/>
          <p:nvPr/>
        </p:nvSpPr>
        <p:spPr>
          <a:xfrm>
            <a:off x="6343877" y="4119783"/>
            <a:ext cx="144780" cy="381000"/>
          </a:xfrm>
          <a:prstGeom prst="teardrop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ardrop 41">
            <a:extLst>
              <a:ext uri="{FF2B5EF4-FFF2-40B4-BE49-F238E27FC236}">
                <a16:creationId xmlns:a16="http://schemas.microsoft.com/office/drawing/2014/main" id="{308BF4BB-54D8-4533-BF49-7DEA371C565E}"/>
              </a:ext>
            </a:extLst>
          </p:cNvPr>
          <p:cNvSpPr/>
          <p:nvPr/>
        </p:nvSpPr>
        <p:spPr>
          <a:xfrm flipH="1">
            <a:off x="6702017" y="4128135"/>
            <a:ext cx="144780" cy="381000"/>
          </a:xfrm>
          <a:prstGeom prst="teardrop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09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57 -0.25803 L 0.14914 -0.41204 L 0.14914 -0.61482 " pathEditMode="relative" ptsTypes="AAAA">
                                      <p:cBhvr>
                                        <p:cTn id="6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57 -0.25803 L 0.14914 -0.41204 L 0.14914 -0.61482 " pathEditMode="relative" ptsTypes="AAAA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57 -0.25803 L 0.14914 -0.41204 L 0.14914 -0.61482 " pathEditMode="relative" ptsTypes="AAAA">
                                      <p:cBhvr>
                                        <p:cTn id="10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57 -0.25803 L 0.14914 -0.41204 L 0.14914 -0.61482 " pathEditMode="relative" ptsTypes="AAAA">
                                      <p:cBhvr>
                                        <p:cTn id="12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57 -0.25803 L 0.14914 -0.41204 L 0.14914 -0.61482 " pathEditMode="relative" ptsTypes="AAAA">
                                      <p:cBhvr>
                                        <p:cTn id="14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57 -0.25803 L 0.14914 -0.41204 L 0.14914 -0.61482 " pathEditMode="relative" ptsTypes="AAAA">
                                      <p:cBhvr>
                                        <p:cTn id="16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57 -0.25803 L 0.14914 -0.41204 L 0.14914 -0.61482 " pathEditMode="relative" ptsTypes="AAAA">
                                      <p:cBhvr>
                                        <p:cTn id="18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57 -0.25803 L 0.14914 -0.41204 L 0.14914 -0.61482 " pathEditMode="relative" ptsTypes="AAAA">
                                      <p:cBhvr>
                                        <p:cTn id="20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57 -0.25803 L 0.14914 -0.41204 L 0.14914 -0.61482 " pathEditMode="relative" ptsTypes="AAAA">
                                      <p:cBhvr>
                                        <p:cTn id="22" dur="1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57 -0.25803 L 0.14914 -0.41204 L 0.14914 -0.61482 " pathEditMode="relative" ptsTypes="AAAA">
                                      <p:cBhvr>
                                        <p:cTn id="24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34568E-6 L 0.00156 -0.25803 L 0.14913 -0.41204 L 0.14913 -0.61482 " pathEditMode="relative" rAng="0" ptsTypes="AAAA">
                                      <p:cBhvr>
                                        <p:cTn id="26" dur="1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48" y="-3074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34568E-6 L 0.00156 -0.25803 L 0.14913 -0.41204 L 0.14913 -0.61482 " pathEditMode="relative" rAng="0" ptsTypes="AAAA">
                                      <p:cBhvr>
                                        <p:cTn id="28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48" y="-3074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19753E-6 L 0.00157 -0.25802 L 0.14913 -0.41203 L 0.14913 -0.61481 " pathEditMode="relative" rAng="0" ptsTypes="AAAA">
                                      <p:cBhvr>
                                        <p:cTn id="30" dur="1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48" y="-3074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83951E-6 L 0.00156 -0.25802 L 0.14913 -0.41203 L 0.14913 -0.61481 " pathEditMode="relative" rAng="0" ptsTypes="AAAA">
                                      <p:cBhvr>
                                        <p:cTn id="32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48" y="-3074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95062E-6 L 0.00156 -0.25802 L 0.14913 -0.41203 L 0.14913 -0.61481 " pathEditMode="relative" rAng="0" ptsTypes="AAAA">
                                      <p:cBhvr>
                                        <p:cTn id="34" dur="1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48" y="-3074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60494E-6 L 0.00156 -0.25802 L 0.14913 -0.41204 L 0.14913 -0.61481 " pathEditMode="relative" rAng="0" ptsTypes="AAAA">
                                      <p:cBhvr>
                                        <p:cTn id="36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48" y="-3074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85185E-6 L 0.00156 -0.25802 L 0.14913 -0.41204 L 0.14913 -0.61481 " pathEditMode="relative" rAng="0" ptsTypes="AAAA">
                                      <p:cBhvr>
                                        <p:cTn id="38" dur="1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48" y="-3074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09877E-6 L 0.00156 -0.25802 L 0.14913 -0.41203 L 0.14913 -0.61481 " pathEditMode="relative" rAng="0" ptsTypes="AAAA">
                                      <p:cBhvr>
                                        <p:cTn id="40" dur="1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48" y="-3074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00157 -0.25802 L 0.14913 -0.41203 L 0.14913 -0.61481 " pathEditMode="relative" rAng="0" ptsTypes="AAAA">
                                      <p:cBhvr>
                                        <p:cTn id="42" dur="1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48" y="-3074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82716E-6 L 0.00156 -0.25803 L 0.14913 -0.41204 L 0.14913 -0.61482 " pathEditMode="relative" rAng="0" ptsTypes="AAAA">
                                      <p:cBhvr>
                                        <p:cTn id="44" dur="1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48" y="-3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6" grpId="0" animBg="1"/>
      <p:bldP spid="14" grpId="0" animBg="1"/>
      <p:bldP spid="13" grpId="0" animBg="1"/>
      <p:bldP spid="15" grpId="0" animBg="1"/>
      <p:bldP spid="16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Emigration vs Immigration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4" y="904461"/>
            <a:ext cx="7584172" cy="4138371"/>
          </a:xfrm>
        </p:spPr>
        <p:txBody>
          <a:bodyPr/>
          <a:lstStyle/>
          <a:p>
            <a:r>
              <a:rPr lang="en-US" b="1" dirty="0"/>
              <a:t>Immigration</a:t>
            </a:r>
            <a:r>
              <a:rPr lang="en-US" dirty="0"/>
              <a:t>: process of an animal moving </a:t>
            </a:r>
            <a:r>
              <a:rPr lang="en-US" u="sng" dirty="0">
                <a:solidFill>
                  <a:srgbClr val="00B050"/>
                </a:solidFill>
              </a:rPr>
              <a:t>to</a:t>
            </a:r>
            <a:r>
              <a:rPr lang="en-US" dirty="0"/>
              <a:t> a new habitat, region, or location.</a:t>
            </a:r>
          </a:p>
          <a:p>
            <a:r>
              <a:rPr lang="en-US" b="1" dirty="0"/>
              <a:t>Emigration</a:t>
            </a:r>
            <a:r>
              <a:rPr lang="en-US" dirty="0"/>
              <a:t>: process of an animal moving </a:t>
            </a:r>
            <a:r>
              <a:rPr lang="en-US" u="sng" dirty="0">
                <a:solidFill>
                  <a:srgbClr val="FF0000"/>
                </a:solidFill>
              </a:rPr>
              <a:t>away</a:t>
            </a:r>
            <a:r>
              <a:rPr lang="en-US" u="sng" dirty="0"/>
              <a:t> </a:t>
            </a:r>
            <a:r>
              <a:rPr lang="en-US" u="sng" dirty="0">
                <a:solidFill>
                  <a:srgbClr val="FF0000"/>
                </a:solidFill>
              </a:rPr>
              <a:t>from</a:t>
            </a:r>
            <a:r>
              <a:rPr lang="en-US" dirty="0"/>
              <a:t> a previous habitat, region, or location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06A642D0-D61D-4B77-A8D3-9891C02E3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116" y="3218430"/>
            <a:ext cx="2861807" cy="182440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D9DA887-D7D4-4ECB-A8B0-B7BDC1C47D6D}"/>
              </a:ext>
            </a:extLst>
          </p:cNvPr>
          <p:cNvCxnSpPr>
            <a:cxnSpLocks/>
          </p:cNvCxnSpPr>
          <p:nvPr/>
        </p:nvCxnSpPr>
        <p:spPr>
          <a:xfrm>
            <a:off x="2524539" y="3988478"/>
            <a:ext cx="1630018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83AAB9E-DA2E-4CE5-9C7D-E6F9CFBEEC4A}"/>
              </a:ext>
            </a:extLst>
          </p:cNvPr>
          <p:cNvCxnSpPr>
            <a:cxnSpLocks/>
          </p:cNvCxnSpPr>
          <p:nvPr/>
        </p:nvCxnSpPr>
        <p:spPr>
          <a:xfrm flipH="1">
            <a:off x="2971364" y="4373004"/>
            <a:ext cx="160063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806C7A2-DA52-4F61-A89A-C159B7EBE1DF}"/>
              </a:ext>
            </a:extLst>
          </p:cNvPr>
          <p:cNvCxnSpPr>
            <a:cxnSpLocks/>
          </p:cNvCxnSpPr>
          <p:nvPr/>
        </p:nvCxnSpPr>
        <p:spPr>
          <a:xfrm flipH="1">
            <a:off x="5685183" y="3988478"/>
            <a:ext cx="1918252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9599C38-A9A4-40F6-8F2A-21F5ED37435A}"/>
              </a:ext>
            </a:extLst>
          </p:cNvPr>
          <p:cNvCxnSpPr>
            <a:cxnSpLocks/>
          </p:cNvCxnSpPr>
          <p:nvPr/>
        </p:nvCxnSpPr>
        <p:spPr>
          <a:xfrm>
            <a:off x="5506278" y="4373004"/>
            <a:ext cx="1405398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CD5C3F1-7857-4FE0-8251-9F67ABD93DBC}"/>
              </a:ext>
            </a:extLst>
          </p:cNvPr>
          <p:cNvSpPr txBox="1"/>
          <p:nvPr/>
        </p:nvSpPr>
        <p:spPr>
          <a:xfrm>
            <a:off x="3046561" y="4484912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Emigration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AA94E6-6C9B-4FBA-8FF2-3158A19E8128}"/>
              </a:ext>
            </a:extLst>
          </p:cNvPr>
          <p:cNvSpPr txBox="1"/>
          <p:nvPr/>
        </p:nvSpPr>
        <p:spPr>
          <a:xfrm>
            <a:off x="6527668" y="3577168"/>
            <a:ext cx="1276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Immigration</a:t>
            </a:r>
          </a:p>
        </p:txBody>
      </p:sp>
    </p:spTree>
    <p:extLst>
      <p:ext uri="{BB962C8B-B14F-4D97-AF65-F5344CB8AC3E}">
        <p14:creationId xmlns:p14="http://schemas.microsoft.com/office/powerpoint/2010/main" val="189441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African Elephants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28" name="Graphic 27" descr="Volume with solid fill">
            <a:extLst>
              <a:ext uri="{FF2B5EF4-FFF2-40B4-BE49-F238E27FC236}">
                <a16:creationId xmlns:a16="http://schemas.microsoft.com/office/drawing/2014/main" id="{D794972F-35E6-46E8-A183-AF51ECE81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23914" y="1411618"/>
            <a:ext cx="575310" cy="575310"/>
          </a:xfrm>
          <a:prstGeom prst="rect">
            <a:avLst/>
          </a:prstGeom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id="{686A651B-6DE8-4E8D-8825-717330F0021C}"/>
              </a:ext>
            </a:extLst>
          </p:cNvPr>
          <p:cNvSpPr/>
          <p:nvPr/>
        </p:nvSpPr>
        <p:spPr>
          <a:xfrm>
            <a:off x="4793434" y="2764168"/>
            <a:ext cx="190500" cy="213360"/>
          </a:xfrm>
          <a:prstGeom prst="ellipse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67575A6-E918-4A82-8666-095ED731FC5C}"/>
              </a:ext>
            </a:extLst>
          </p:cNvPr>
          <p:cNvSpPr/>
          <p:nvPr/>
        </p:nvSpPr>
        <p:spPr>
          <a:xfrm>
            <a:off x="5044894" y="2764168"/>
            <a:ext cx="190500" cy="213360"/>
          </a:xfrm>
          <a:prstGeom prst="ellipse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678C18FF-C76E-48B9-AD0F-E60A30CD2BB7}"/>
              </a:ext>
            </a:extLst>
          </p:cNvPr>
          <p:cNvSpPr/>
          <p:nvPr/>
        </p:nvSpPr>
        <p:spPr>
          <a:xfrm>
            <a:off x="5037274" y="2428888"/>
            <a:ext cx="190500" cy="213360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65C6717-F26C-4144-AC92-EA55DD1D2760}"/>
              </a:ext>
            </a:extLst>
          </p:cNvPr>
          <p:cNvSpPr/>
          <p:nvPr/>
        </p:nvSpPr>
        <p:spPr>
          <a:xfrm>
            <a:off x="4823914" y="2430734"/>
            <a:ext cx="190500" cy="213360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DF028B1B-9628-4346-B865-0F0D19868FDD}"/>
              </a:ext>
            </a:extLst>
          </p:cNvPr>
          <p:cNvSpPr/>
          <p:nvPr/>
        </p:nvSpPr>
        <p:spPr>
          <a:xfrm>
            <a:off x="4854394" y="2398408"/>
            <a:ext cx="350520" cy="647700"/>
          </a:xfrm>
          <a:prstGeom prst="ellipse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7591AF7-A0D0-4E08-9627-C30DF61D7CB1}"/>
              </a:ext>
            </a:extLst>
          </p:cNvPr>
          <p:cNvCxnSpPr>
            <a:cxnSpLocks/>
            <a:stCxn id="54" idx="4"/>
          </p:cNvCxnSpPr>
          <p:nvPr/>
        </p:nvCxnSpPr>
        <p:spPr>
          <a:xfrm>
            <a:off x="5029654" y="3046108"/>
            <a:ext cx="15240" cy="8382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33E9B4E7-9D2F-4A74-81DE-8FF59040C779}"/>
              </a:ext>
            </a:extLst>
          </p:cNvPr>
          <p:cNvSpPr/>
          <p:nvPr/>
        </p:nvSpPr>
        <p:spPr>
          <a:xfrm>
            <a:off x="5006794" y="2070748"/>
            <a:ext cx="60960" cy="118110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43EAE3B-B0F4-4D63-B969-21987F3C3F52}"/>
              </a:ext>
            </a:extLst>
          </p:cNvPr>
          <p:cNvSpPr/>
          <p:nvPr/>
        </p:nvSpPr>
        <p:spPr>
          <a:xfrm>
            <a:off x="4888684" y="2158378"/>
            <a:ext cx="308610" cy="339090"/>
          </a:xfrm>
          <a:prstGeom prst="ellipse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ardrop 57">
            <a:extLst>
              <a:ext uri="{FF2B5EF4-FFF2-40B4-BE49-F238E27FC236}">
                <a16:creationId xmlns:a16="http://schemas.microsoft.com/office/drawing/2014/main" id="{C3678FF6-7307-480C-BFAD-4E645DB168A8}"/>
              </a:ext>
            </a:extLst>
          </p:cNvPr>
          <p:cNvSpPr/>
          <p:nvPr/>
        </p:nvSpPr>
        <p:spPr>
          <a:xfrm>
            <a:off x="4793434" y="2252896"/>
            <a:ext cx="144780" cy="381000"/>
          </a:xfrm>
          <a:prstGeom prst="teardrop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ardrop 58">
            <a:extLst>
              <a:ext uri="{FF2B5EF4-FFF2-40B4-BE49-F238E27FC236}">
                <a16:creationId xmlns:a16="http://schemas.microsoft.com/office/drawing/2014/main" id="{A40AD255-E37E-4F47-ABE9-6856EE26060F}"/>
              </a:ext>
            </a:extLst>
          </p:cNvPr>
          <p:cNvSpPr/>
          <p:nvPr/>
        </p:nvSpPr>
        <p:spPr>
          <a:xfrm flipH="1">
            <a:off x="5151574" y="2261248"/>
            <a:ext cx="144780" cy="381000"/>
          </a:xfrm>
          <a:prstGeom prst="teardrop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FF2F1A-1FF0-414F-9BD5-0C03382DA6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68670">
            <a:off x="7265623" y="808529"/>
            <a:ext cx="1028789" cy="12802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DE0A4F-E0D9-4437-B9B4-CA73C57DF3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659052">
            <a:off x="1593810" y="908587"/>
            <a:ext cx="1028789" cy="12802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40AC863-DE2F-4A37-A331-47CAC29B32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78878">
            <a:off x="2750933" y="3703656"/>
            <a:ext cx="1028789" cy="128027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73060A0-CF59-4A82-9A40-E4601E1FB7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354920">
            <a:off x="7809431" y="3722345"/>
            <a:ext cx="1028789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1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0.21007 0.12469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3" y="62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44444E-6 L 0.12864 -0.13796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4" y="-691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85185E-6 L -0.23767 -0.214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92" y="-1071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48148E-6 L -0.17691 0.11173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4" y="5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14" name="Content Placeholder 13" descr="A picture containing water, outdoor, ocean&#10;&#10;Description automatically generated">
            <a:extLst>
              <a:ext uri="{FF2B5EF4-FFF2-40B4-BE49-F238E27FC236}">
                <a16:creationId xmlns:a16="http://schemas.microsoft.com/office/drawing/2014/main" id="{9062AE30-309C-4A71-A50A-FB4082BB7E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572938"/>
            <a:ext cx="9144000" cy="5716438"/>
          </a:xfrm>
        </p:spPr>
      </p:pic>
      <p:pic>
        <p:nvPicPr>
          <p:cNvPr id="20" name="Picture 19" descr="A picture containing icon&#10;&#10;Description automatically generated">
            <a:extLst>
              <a:ext uri="{FF2B5EF4-FFF2-40B4-BE49-F238E27FC236}">
                <a16:creationId xmlns:a16="http://schemas.microsoft.com/office/drawing/2014/main" id="{8256F969-CEB8-4D51-B447-A05CDA868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55" y="2181336"/>
            <a:ext cx="4383405" cy="296216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BAF7388-78DA-4971-BC61-A3BE4ADAF804}"/>
              </a:ext>
            </a:extLst>
          </p:cNvPr>
          <p:cNvSpPr txBox="1"/>
          <p:nvPr/>
        </p:nvSpPr>
        <p:spPr>
          <a:xfrm>
            <a:off x="579120" y="282702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Pacific Ocean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884756-41F1-431C-97BA-9DEEC78C2A35}"/>
              </a:ext>
            </a:extLst>
          </p:cNvPr>
          <p:cNvSpPr txBox="1"/>
          <p:nvPr/>
        </p:nvSpPr>
        <p:spPr>
          <a:xfrm>
            <a:off x="1272540" y="3738294"/>
            <a:ext cx="3589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Atlantic Ocean</a:t>
            </a:r>
          </a:p>
        </p:txBody>
      </p:sp>
      <p:pic>
        <p:nvPicPr>
          <p:cNvPr id="24" name="Picture 2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40FED5D-EECA-4FB9-AC18-875752897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10555">
            <a:off x="6708116" y="578435"/>
            <a:ext cx="2939143" cy="5143500"/>
          </a:xfrm>
          <a:prstGeom prst="rect">
            <a:avLst/>
          </a:prstGeom>
        </p:spPr>
      </p:pic>
      <p:pic>
        <p:nvPicPr>
          <p:cNvPr id="26" name="Picture 25" descr="Background pattern&#10;&#10;Description automatically generated">
            <a:extLst>
              <a:ext uri="{FF2B5EF4-FFF2-40B4-BE49-F238E27FC236}">
                <a16:creationId xmlns:a16="http://schemas.microsoft.com/office/drawing/2014/main" id="{3773CAFC-4D66-4B2E-99A8-3722CD2028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4898" y="2118896"/>
            <a:ext cx="2407920" cy="135445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2EE9D08-5546-4D9F-B366-D14F12F93BA1}"/>
              </a:ext>
            </a:extLst>
          </p:cNvPr>
          <p:cNvSpPr txBox="1"/>
          <p:nvPr/>
        </p:nvSpPr>
        <p:spPr>
          <a:xfrm>
            <a:off x="4248529" y="2571750"/>
            <a:ext cx="10911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Abadi" panose="020B0604020104020204" pitchFamily="34" charset="0"/>
              </a:rPr>
              <a:t>Sc</a:t>
            </a:r>
          </a:p>
        </p:txBody>
      </p:sp>
    </p:spTree>
    <p:extLst>
      <p:ext uri="{BB962C8B-B14F-4D97-AF65-F5344CB8AC3E}">
        <p14:creationId xmlns:p14="http://schemas.microsoft.com/office/powerpoint/2010/main" val="264235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Coho Salmon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4" y="904461"/>
            <a:ext cx="4914446" cy="4138371"/>
          </a:xfrm>
        </p:spPr>
        <p:txBody>
          <a:bodyPr/>
          <a:lstStyle/>
          <a:p>
            <a:r>
              <a:rPr lang="en-US" sz="1800" dirty="0"/>
              <a:t>Anadromous fish</a:t>
            </a:r>
          </a:p>
          <a:p>
            <a:pPr lvl="1"/>
            <a:r>
              <a:rPr lang="en-US" sz="1400" dirty="0"/>
              <a:t>Spawn in freshwater streams</a:t>
            </a:r>
          </a:p>
          <a:p>
            <a:pPr lvl="1"/>
            <a:r>
              <a:rPr lang="en-US" sz="1400" dirty="0"/>
              <a:t>But live in the ocean</a:t>
            </a:r>
          </a:p>
          <a:p>
            <a:r>
              <a:rPr lang="en-US" sz="1800" dirty="0"/>
              <a:t>~1 year after birth, they make it to the ocean</a:t>
            </a:r>
          </a:p>
          <a:p>
            <a:r>
              <a:rPr lang="en-US" sz="1800" dirty="0"/>
              <a:t>3 years of age, they return to the same river where they were born to spawn</a:t>
            </a:r>
          </a:p>
          <a:p>
            <a:r>
              <a:rPr lang="en-US" sz="1800" dirty="0"/>
              <a:t>How do they do that?</a:t>
            </a:r>
          </a:p>
          <a:p>
            <a:pPr lvl="1"/>
            <a:r>
              <a:rPr lang="en-US" sz="1400" dirty="0"/>
              <a:t>Olfactory Cues</a:t>
            </a:r>
          </a:p>
          <a:p>
            <a:pPr lvl="1"/>
            <a:r>
              <a:rPr lang="en-US" sz="1400" dirty="0"/>
              <a:t>Magnetic Navigation</a:t>
            </a:r>
          </a:p>
          <a:p>
            <a:pPr lvl="1"/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7" name="Picture 6" descr="A fish swimming in water&#10;&#10;Description automatically generated with medium confidence">
            <a:extLst>
              <a:ext uri="{FF2B5EF4-FFF2-40B4-BE49-F238E27FC236}">
                <a16:creationId xmlns:a16="http://schemas.microsoft.com/office/drawing/2014/main" id="{E99BB884-537D-4186-85B6-49C83D780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965" y="788670"/>
            <a:ext cx="2674620" cy="1783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1B1058D-9BA3-4F11-AD38-6288A0D4477F}"/>
              </a:ext>
            </a:extLst>
          </p:cNvPr>
          <p:cNvSpPr/>
          <p:nvPr/>
        </p:nvSpPr>
        <p:spPr>
          <a:xfrm>
            <a:off x="1874520" y="3314700"/>
            <a:ext cx="1463040" cy="2971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group of fish swimming in a river&#10;&#10;Description automatically generated with low confidence">
            <a:extLst>
              <a:ext uri="{FF2B5EF4-FFF2-40B4-BE49-F238E27FC236}">
                <a16:creationId xmlns:a16="http://schemas.microsoft.com/office/drawing/2014/main" id="{E9A67D56-3294-4DDA-B2E8-CD812C8A2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965" y="2830830"/>
            <a:ext cx="2629506" cy="1783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21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Coho Salmon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4" y="904461"/>
            <a:ext cx="4914446" cy="4138371"/>
          </a:xfrm>
        </p:spPr>
        <p:txBody>
          <a:bodyPr/>
          <a:lstStyle/>
          <a:p>
            <a:r>
              <a:rPr lang="en-US" sz="1800" dirty="0"/>
              <a:t>4 Test Groups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400" dirty="0"/>
          </a:p>
          <a:p>
            <a:pPr lvl="1"/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7" name="Picture 6" descr="A fish swimming in water&#10;&#10;Description automatically generated with medium confidence">
            <a:extLst>
              <a:ext uri="{FF2B5EF4-FFF2-40B4-BE49-F238E27FC236}">
                <a16:creationId xmlns:a16="http://schemas.microsoft.com/office/drawing/2014/main" id="{E99BB884-537D-4186-85B6-49C83D780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965" y="788670"/>
            <a:ext cx="2674620" cy="1783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group of fish swimming in a river&#10;&#10;Description automatically generated with low confidence">
            <a:extLst>
              <a:ext uri="{FF2B5EF4-FFF2-40B4-BE49-F238E27FC236}">
                <a16:creationId xmlns:a16="http://schemas.microsoft.com/office/drawing/2014/main" id="{E9A67D56-3294-4DDA-B2E8-CD812C8A2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965" y="2830830"/>
            <a:ext cx="2629506" cy="1783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297DC5-5F84-4B7F-9A7F-78386D80ED35}"/>
              </a:ext>
            </a:extLst>
          </p:cNvPr>
          <p:cNvSpPr txBox="1"/>
          <p:nvPr/>
        </p:nvSpPr>
        <p:spPr>
          <a:xfrm>
            <a:off x="1421760" y="1502499"/>
            <a:ext cx="1440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32A1"/>
                </a:solidFill>
              </a:rPr>
              <a:t>Imprinted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8D955D-73C0-4F93-8701-DDFB4F213EF0}"/>
              </a:ext>
            </a:extLst>
          </p:cNvPr>
          <p:cNvSpPr txBox="1"/>
          <p:nvPr/>
        </p:nvSpPr>
        <p:spPr>
          <a:xfrm>
            <a:off x="3400740" y="1502498"/>
            <a:ext cx="1440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32A1"/>
                </a:solidFill>
              </a:rPr>
              <a:t>Imprinted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F63207-FC32-4E1F-94C3-28F0F2EC4D87}"/>
              </a:ext>
            </a:extLst>
          </p:cNvPr>
          <p:cNvSpPr txBox="1"/>
          <p:nvPr/>
        </p:nvSpPr>
        <p:spPr>
          <a:xfrm>
            <a:off x="1421760" y="2763839"/>
            <a:ext cx="1440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32A1"/>
                </a:solidFill>
              </a:rPr>
              <a:t>Non-imprinted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C07250-55D2-448A-AA05-BA5282A9175D}"/>
              </a:ext>
            </a:extLst>
          </p:cNvPr>
          <p:cNvSpPr txBox="1"/>
          <p:nvPr/>
        </p:nvSpPr>
        <p:spPr>
          <a:xfrm>
            <a:off x="3270184" y="2763838"/>
            <a:ext cx="1690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32A1"/>
                </a:solidFill>
              </a:rPr>
              <a:t>Non-imprinted  </a:t>
            </a:r>
          </a:p>
        </p:txBody>
      </p:sp>
      <p:pic>
        <p:nvPicPr>
          <p:cNvPr id="14" name="Graphic 13" descr="Fish with solid fill">
            <a:extLst>
              <a:ext uri="{FF2B5EF4-FFF2-40B4-BE49-F238E27FC236}">
                <a16:creationId xmlns:a16="http://schemas.microsoft.com/office/drawing/2014/main" id="{12838454-7ED0-402F-9279-1EFCC5612D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21760" y="2087273"/>
            <a:ext cx="605160" cy="60516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6D89169C-29D0-41F6-B78F-A1EE0B9B6B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6193" y="2079971"/>
            <a:ext cx="483699" cy="591078"/>
          </a:xfrm>
          <a:prstGeom prst="rect">
            <a:avLst/>
          </a:prstGeom>
        </p:spPr>
      </p:pic>
      <p:pic>
        <p:nvPicPr>
          <p:cNvPr id="24" name="Graphic 23" descr="Fish with solid fill">
            <a:extLst>
              <a:ext uri="{FF2B5EF4-FFF2-40B4-BE49-F238E27FC236}">
                <a16:creationId xmlns:a16="http://schemas.microsoft.com/office/drawing/2014/main" id="{83131AC0-4F96-4FA6-A805-47FA10C380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73024" y="2062079"/>
            <a:ext cx="605160" cy="605160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C1578548-941F-4BF5-AA57-176FA10985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7457" y="2054777"/>
            <a:ext cx="483699" cy="591078"/>
          </a:xfrm>
          <a:prstGeom prst="rect">
            <a:avLst/>
          </a:prstGeom>
        </p:spPr>
      </p:pic>
      <p:pic>
        <p:nvPicPr>
          <p:cNvPr id="26" name="Graphic 25" descr="Fish with solid fill">
            <a:extLst>
              <a:ext uri="{FF2B5EF4-FFF2-40B4-BE49-F238E27FC236}">
                <a16:creationId xmlns:a16="http://schemas.microsoft.com/office/drawing/2014/main" id="{A737D0B8-EA97-4A2B-BF35-BBF142A420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39388" y="3233152"/>
            <a:ext cx="605160" cy="605160"/>
          </a:xfrm>
          <a:prstGeom prst="rect">
            <a:avLst/>
          </a:prstGeom>
        </p:spPr>
      </p:pic>
      <p:pic>
        <p:nvPicPr>
          <p:cNvPr id="27" name="Graphic 26" descr="Fish with solid fill">
            <a:extLst>
              <a:ext uri="{FF2B5EF4-FFF2-40B4-BE49-F238E27FC236}">
                <a16:creationId xmlns:a16="http://schemas.microsoft.com/office/drawing/2014/main" id="{4DAB024E-F59D-43EA-B37C-29E1E25CBC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13062" y="3277104"/>
            <a:ext cx="605160" cy="60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5857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Coho Salmon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4" y="904461"/>
            <a:ext cx="4914446" cy="4138371"/>
          </a:xfrm>
        </p:spPr>
        <p:txBody>
          <a:bodyPr/>
          <a:lstStyle/>
          <a:p>
            <a:r>
              <a:rPr lang="en-US" sz="1800" dirty="0"/>
              <a:t>4 Test Groups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Released in the water at spawning age and measured where they went with GPS satellite tracking</a:t>
            </a:r>
          </a:p>
          <a:p>
            <a:endParaRPr lang="en-US" sz="1400" dirty="0"/>
          </a:p>
          <a:p>
            <a:pPr lvl="1"/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7" name="Picture 6" descr="A fish swimming in water&#10;&#10;Description automatically generated with medium confidence">
            <a:extLst>
              <a:ext uri="{FF2B5EF4-FFF2-40B4-BE49-F238E27FC236}">
                <a16:creationId xmlns:a16="http://schemas.microsoft.com/office/drawing/2014/main" id="{E99BB884-537D-4186-85B6-49C83D780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965" y="788670"/>
            <a:ext cx="2674620" cy="1783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group of fish swimming in a river&#10;&#10;Description automatically generated with low confidence">
            <a:extLst>
              <a:ext uri="{FF2B5EF4-FFF2-40B4-BE49-F238E27FC236}">
                <a16:creationId xmlns:a16="http://schemas.microsoft.com/office/drawing/2014/main" id="{E9A67D56-3294-4DDA-B2E8-CD812C8A2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965" y="2830830"/>
            <a:ext cx="2629506" cy="1783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297DC5-5F84-4B7F-9A7F-78386D80ED35}"/>
              </a:ext>
            </a:extLst>
          </p:cNvPr>
          <p:cNvSpPr txBox="1"/>
          <p:nvPr/>
        </p:nvSpPr>
        <p:spPr>
          <a:xfrm>
            <a:off x="1421760" y="1502499"/>
            <a:ext cx="1440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32A1"/>
                </a:solidFill>
              </a:rPr>
              <a:t>Imprinted </a:t>
            </a:r>
          </a:p>
          <a:p>
            <a:pPr algn="ctr"/>
            <a:r>
              <a:rPr lang="en-US" sz="1600" dirty="0">
                <a:solidFill>
                  <a:srgbClr val="0032A1"/>
                </a:solidFill>
              </a:rPr>
              <a:t>+ Chemical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8D955D-73C0-4F93-8701-DDFB4F213EF0}"/>
              </a:ext>
            </a:extLst>
          </p:cNvPr>
          <p:cNvSpPr txBox="1"/>
          <p:nvPr/>
        </p:nvSpPr>
        <p:spPr>
          <a:xfrm>
            <a:off x="3400740" y="1502498"/>
            <a:ext cx="1440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32A1"/>
                </a:solidFill>
              </a:rPr>
              <a:t>Imprinted</a:t>
            </a:r>
          </a:p>
          <a:p>
            <a:pPr algn="ctr"/>
            <a:r>
              <a:rPr lang="en-US" sz="1600" dirty="0">
                <a:solidFill>
                  <a:srgbClr val="0032A1"/>
                </a:solidFill>
              </a:rPr>
              <a:t>+ no Chemical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F63207-FC32-4E1F-94C3-28F0F2EC4D87}"/>
              </a:ext>
            </a:extLst>
          </p:cNvPr>
          <p:cNvSpPr txBox="1"/>
          <p:nvPr/>
        </p:nvSpPr>
        <p:spPr>
          <a:xfrm>
            <a:off x="1421760" y="2763839"/>
            <a:ext cx="1440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32A1"/>
                </a:solidFill>
              </a:rPr>
              <a:t>Non-imprinted  with Chemical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C07250-55D2-448A-AA05-BA5282A9175D}"/>
              </a:ext>
            </a:extLst>
          </p:cNvPr>
          <p:cNvSpPr txBox="1"/>
          <p:nvPr/>
        </p:nvSpPr>
        <p:spPr>
          <a:xfrm>
            <a:off x="3270184" y="2763838"/>
            <a:ext cx="1690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32A1"/>
                </a:solidFill>
              </a:rPr>
              <a:t>Non-imprinted  with no Chemical</a:t>
            </a:r>
          </a:p>
        </p:txBody>
      </p:sp>
      <p:pic>
        <p:nvPicPr>
          <p:cNvPr id="14" name="Graphic 13" descr="Fish with solid fill">
            <a:extLst>
              <a:ext uri="{FF2B5EF4-FFF2-40B4-BE49-F238E27FC236}">
                <a16:creationId xmlns:a16="http://schemas.microsoft.com/office/drawing/2014/main" id="{12838454-7ED0-402F-9279-1EFCC5612D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21760" y="2087273"/>
            <a:ext cx="605160" cy="605160"/>
          </a:xfrm>
          <a:prstGeom prst="rect">
            <a:avLst/>
          </a:prstGeom>
        </p:spPr>
      </p:pic>
      <p:pic>
        <p:nvPicPr>
          <p:cNvPr id="18" name="Graphic 17" descr="Flag with solid fill">
            <a:extLst>
              <a:ext uri="{FF2B5EF4-FFF2-40B4-BE49-F238E27FC236}">
                <a16:creationId xmlns:a16="http://schemas.microsoft.com/office/drawing/2014/main" id="{F3CAF1A9-AEC3-42F0-92BF-6CF270002D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55961" y="2016047"/>
            <a:ext cx="363614" cy="363614"/>
          </a:xfrm>
          <a:prstGeom prst="rect">
            <a:avLst/>
          </a:prstGeom>
        </p:spPr>
      </p:pic>
      <p:pic>
        <p:nvPicPr>
          <p:cNvPr id="24" name="Graphic 23" descr="Fish with solid fill">
            <a:extLst>
              <a:ext uri="{FF2B5EF4-FFF2-40B4-BE49-F238E27FC236}">
                <a16:creationId xmlns:a16="http://schemas.microsoft.com/office/drawing/2014/main" id="{83131AC0-4F96-4FA6-A805-47FA10C380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73024" y="2062079"/>
            <a:ext cx="605160" cy="605160"/>
          </a:xfrm>
          <a:prstGeom prst="rect">
            <a:avLst/>
          </a:prstGeom>
        </p:spPr>
      </p:pic>
      <p:pic>
        <p:nvPicPr>
          <p:cNvPr id="26" name="Graphic 25" descr="Fish with solid fill">
            <a:extLst>
              <a:ext uri="{FF2B5EF4-FFF2-40B4-BE49-F238E27FC236}">
                <a16:creationId xmlns:a16="http://schemas.microsoft.com/office/drawing/2014/main" id="{A737D0B8-EA97-4A2B-BF35-BBF142A420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21760" y="3236962"/>
            <a:ext cx="605160" cy="605160"/>
          </a:xfrm>
          <a:prstGeom prst="rect">
            <a:avLst/>
          </a:prstGeom>
        </p:spPr>
      </p:pic>
      <p:pic>
        <p:nvPicPr>
          <p:cNvPr id="27" name="Graphic 26" descr="Fish with solid fill">
            <a:extLst>
              <a:ext uri="{FF2B5EF4-FFF2-40B4-BE49-F238E27FC236}">
                <a16:creationId xmlns:a16="http://schemas.microsoft.com/office/drawing/2014/main" id="{4DAB024E-F59D-43EA-B37C-29E1E25CBC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73024" y="3277104"/>
            <a:ext cx="605160" cy="605160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4848DAA9-C623-4C14-8E06-B24E7F2DC3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1339" y="2416312"/>
            <a:ext cx="331575" cy="405183"/>
          </a:xfrm>
          <a:prstGeom prst="rect">
            <a:avLst/>
          </a:prstGeom>
        </p:spPr>
      </p:pic>
      <p:pic>
        <p:nvPicPr>
          <p:cNvPr id="28" name="Graphic 27" descr="Flag with solid fill">
            <a:extLst>
              <a:ext uri="{FF2B5EF4-FFF2-40B4-BE49-F238E27FC236}">
                <a16:creationId xmlns:a16="http://schemas.microsoft.com/office/drawing/2014/main" id="{A0C62B22-65BF-4FC2-87CF-92E0EF19EC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34941" y="2016047"/>
            <a:ext cx="363614" cy="363614"/>
          </a:xfrm>
          <a:prstGeom prst="rect">
            <a:avLst/>
          </a:prstGeom>
        </p:spPr>
      </p:pic>
      <p:pic>
        <p:nvPicPr>
          <p:cNvPr id="29" name="Graphic 28" descr="Flag with solid fill">
            <a:extLst>
              <a:ext uri="{FF2B5EF4-FFF2-40B4-BE49-F238E27FC236}">
                <a16:creationId xmlns:a16="http://schemas.microsoft.com/office/drawing/2014/main" id="{68046316-7C99-4B47-A0D4-4430B27D24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48516" y="3277104"/>
            <a:ext cx="363614" cy="363614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AA651D95-7613-4AD4-A19A-5E4ADA4673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3894" y="3677369"/>
            <a:ext cx="331575" cy="405183"/>
          </a:xfrm>
          <a:prstGeom prst="rect">
            <a:avLst/>
          </a:prstGeom>
        </p:spPr>
      </p:pic>
      <p:pic>
        <p:nvPicPr>
          <p:cNvPr id="31" name="Graphic 30" descr="Flag with solid fill">
            <a:extLst>
              <a:ext uri="{FF2B5EF4-FFF2-40B4-BE49-F238E27FC236}">
                <a16:creationId xmlns:a16="http://schemas.microsoft.com/office/drawing/2014/main" id="{33B0764E-1BD0-46FE-94C6-ACF93B368D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32896" y="3312318"/>
            <a:ext cx="363614" cy="3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216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Coho Salmon Experiment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848FA5-81AF-4BBF-8E68-492CEACC1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712" y="659953"/>
            <a:ext cx="6322616" cy="38235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54318F-7604-4E79-A668-49466B2B54A8}"/>
              </a:ext>
            </a:extLst>
          </p:cNvPr>
          <p:cNvSpPr txBox="1"/>
          <p:nvPr/>
        </p:nvSpPr>
        <p:spPr>
          <a:xfrm>
            <a:off x="6686912" y="283065"/>
            <a:ext cx="14404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Hasler et al., 1978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B847AE-58DD-4077-B36B-E008C9E9A47A}"/>
              </a:ext>
            </a:extLst>
          </p:cNvPr>
          <p:cNvSpPr txBox="1"/>
          <p:nvPr/>
        </p:nvSpPr>
        <p:spPr>
          <a:xfrm>
            <a:off x="1950484" y="4483546"/>
            <a:ext cx="1440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32A1"/>
                </a:solidFill>
              </a:rPr>
              <a:t>Imprinted with Chemical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48B7DA-8A44-4414-8363-8A3C0F417E9D}"/>
              </a:ext>
            </a:extLst>
          </p:cNvPr>
          <p:cNvSpPr txBox="1"/>
          <p:nvPr/>
        </p:nvSpPr>
        <p:spPr>
          <a:xfrm>
            <a:off x="3525604" y="4483545"/>
            <a:ext cx="1440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32A1"/>
                </a:solidFill>
              </a:rPr>
              <a:t>Imprinted with no Chemical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2E954B-421E-4B3E-A39B-81CBC8C205BE}"/>
              </a:ext>
            </a:extLst>
          </p:cNvPr>
          <p:cNvSpPr txBox="1"/>
          <p:nvPr/>
        </p:nvSpPr>
        <p:spPr>
          <a:xfrm>
            <a:off x="5100724" y="4483544"/>
            <a:ext cx="1440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32A1"/>
                </a:solidFill>
              </a:rPr>
              <a:t>Non-imprinted  with Chemical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8B1EF6-1B0F-4FFB-8CB8-E626AFA8DC0C}"/>
              </a:ext>
            </a:extLst>
          </p:cNvPr>
          <p:cNvSpPr txBox="1"/>
          <p:nvPr/>
        </p:nvSpPr>
        <p:spPr>
          <a:xfrm>
            <a:off x="6541140" y="4483543"/>
            <a:ext cx="1690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32A1"/>
                </a:solidFill>
              </a:rPr>
              <a:t>Non-imprinted  with no Chemical</a:t>
            </a:r>
          </a:p>
        </p:txBody>
      </p:sp>
      <p:pic>
        <p:nvPicPr>
          <p:cNvPr id="15" name="Graphic 14" descr="Fish with solid fill">
            <a:extLst>
              <a:ext uri="{FF2B5EF4-FFF2-40B4-BE49-F238E27FC236}">
                <a16:creationId xmlns:a16="http://schemas.microsoft.com/office/drawing/2014/main" id="{AABD9250-0A11-44E3-90C3-94C6FD12B5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86479" y="808415"/>
            <a:ext cx="484213" cy="484213"/>
          </a:xfrm>
          <a:prstGeom prst="rect">
            <a:avLst/>
          </a:prstGeom>
        </p:spPr>
      </p:pic>
      <p:pic>
        <p:nvPicPr>
          <p:cNvPr id="16" name="Graphic 15" descr="Fish with solid fill">
            <a:extLst>
              <a:ext uri="{FF2B5EF4-FFF2-40B4-BE49-F238E27FC236}">
                <a16:creationId xmlns:a16="http://schemas.microsoft.com/office/drawing/2014/main" id="{965229D1-5B92-4A93-A389-A5BC3AACC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61599" y="718708"/>
            <a:ext cx="484213" cy="484213"/>
          </a:xfrm>
          <a:prstGeom prst="rect">
            <a:avLst/>
          </a:prstGeom>
        </p:spPr>
      </p:pic>
      <p:pic>
        <p:nvPicPr>
          <p:cNvPr id="17" name="Graphic 16" descr="Fish with solid fill">
            <a:extLst>
              <a:ext uri="{FF2B5EF4-FFF2-40B4-BE49-F238E27FC236}">
                <a16:creationId xmlns:a16="http://schemas.microsoft.com/office/drawing/2014/main" id="{155D5D92-00C1-492B-B6B3-EE67993846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6719" y="659953"/>
            <a:ext cx="484213" cy="484213"/>
          </a:xfrm>
          <a:prstGeom prst="rect">
            <a:avLst/>
          </a:prstGeom>
        </p:spPr>
      </p:pic>
      <p:pic>
        <p:nvPicPr>
          <p:cNvPr id="18" name="Graphic 17" descr="Fish with solid fill">
            <a:extLst>
              <a:ext uri="{FF2B5EF4-FFF2-40B4-BE49-F238E27FC236}">
                <a16:creationId xmlns:a16="http://schemas.microsoft.com/office/drawing/2014/main" id="{2C8D32FE-B84D-45E7-A68A-6BF57B2C32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70099" y="709451"/>
            <a:ext cx="484213" cy="48421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150EE64-46E4-4D92-B250-16CCFF05986F}"/>
              </a:ext>
            </a:extLst>
          </p:cNvPr>
          <p:cNvSpPr/>
          <p:nvPr/>
        </p:nvSpPr>
        <p:spPr>
          <a:xfrm>
            <a:off x="1173934" y="2377440"/>
            <a:ext cx="1104446" cy="5638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Test Site with Chemical Release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9C3DA09-C05B-407D-A2C4-2BC0B8D08A0A}"/>
              </a:ext>
            </a:extLst>
          </p:cNvPr>
          <p:cNvCxnSpPr/>
          <p:nvPr/>
        </p:nvCxnSpPr>
        <p:spPr>
          <a:xfrm>
            <a:off x="2186940" y="2689860"/>
            <a:ext cx="18288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835FC56-A166-471B-91B8-90B7E0041AFD}"/>
              </a:ext>
            </a:extLst>
          </p:cNvPr>
          <p:cNvCxnSpPr/>
          <p:nvPr/>
        </p:nvCxnSpPr>
        <p:spPr>
          <a:xfrm>
            <a:off x="3761599" y="2674620"/>
            <a:ext cx="18288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E764C93-3145-4825-BF8C-83A006BEDF80}"/>
              </a:ext>
            </a:extLst>
          </p:cNvPr>
          <p:cNvCxnSpPr/>
          <p:nvPr/>
        </p:nvCxnSpPr>
        <p:spPr>
          <a:xfrm>
            <a:off x="5245279" y="2674620"/>
            <a:ext cx="18288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1029D90-5BBB-4A5A-ABD3-26C479D8ACDE}"/>
              </a:ext>
            </a:extLst>
          </p:cNvPr>
          <p:cNvCxnSpPr/>
          <p:nvPr/>
        </p:nvCxnSpPr>
        <p:spPr>
          <a:xfrm>
            <a:off x="6787219" y="2667000"/>
            <a:ext cx="18288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33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89 0.00926 L -0.01389 0.00926 C -0.01476 0.01297 -0.01632 0.01667 -0.01649 0.02099 C -0.01684 0.04846 -0.01614 0.07624 -0.01562 0.10401 C -0.01562 0.10648 -0.01528 0.10895 -0.01476 0.11142 C -0.01441 0.11358 -0.01354 0.11513 -0.01302 0.11729 C -0.01215 0.12161 -0.01146 0.12809 -0.00972 0.1321 C -0.00885 0.13426 -0.00746 0.13611 -0.00642 0.13797 C -0.00573 0.14259 -0.00503 0.14846 -0.00399 0.15278 C -0.00295 0.15648 -0.00173 0.15988 -0.00052 0.16327 C 0.00139 0.17685 -0.00139 0.16019 0.00434 0.17963 C 0.00521 0.1821 0.00556 0.1855 0.00608 0.18827 C 0.0066 0.19074 0.00729 0.19321 0.00781 0.19568 C 0.01129 0.21482 0.00504 0.1858 0.01024 0.20926 C 0.01094 0.22006 0.01111 0.22469 0.01268 0.2358 C 0.0132 0.23889 0.01389 0.24167 0.01441 0.24476 C 0.01476 0.24661 0.01493 0.24877 0.01528 0.25062 C 0.0191 0.35988 0.01441 0.29445 0.01858 0.32624 C 0.0191 0.33056 0.01962 0.33519 0.02031 0.33951 C 0.02083 0.34352 0.02153 0.34722 0.02188 0.35124 C 0.02327 0.36389 0.02083 0.35957 0.02518 0.36482 C 0.02552 0.36605 0.02535 0.36821 0.02604 0.36914 C 0.02691 0.37037 0.0283 0.36976 0.02934 0.37068 C 0.03038 0.3713 0.03108 0.37253 0.03195 0.37346 C 0.03524 0.37315 0.04028 0.37716 0.04184 0.37222 C 0.04514 0.36235 0.04288 0.34939 0.04358 0.33797 C 0.04497 0.31574 0.04514 0.31852 0.04861 0.29661 C 0.04792 0.27593 0.05122 0.27531 0.04358 0.26698 C 0.04288 0.26605 0.04184 0.26605 0.04115 0.26543 C 0.03993 0.26574 0.03281 0.26513 0.03108 0.26976 C 0.02986 0.27346 0.02934 0.27778 0.02865 0.28179 C 0.0283 0.28457 0.02778 0.28766 0.02778 0.29074 C 0.02778 0.29476 0.02778 0.29877 0.02865 0.30247 C 0.02899 0.30432 0.03021 0.30556 0.03108 0.30679 C 0.03472 0.31173 0.03472 0.31111 0.03854 0.31297 C 0.03976 0.3142 0.04097 0.31543 0.04184 0.31729 C 0.04288 0.31914 0.04375 0.32099 0.04445 0.32315 C 0.04497 0.32531 0.04601 0.33704 0.04601 0.33797 C 0.04531 0.3534 0.04566 0.36914 0.04358 0.38395 C 0.04306 0.38766 0.0408 0.39074 0.03854 0.39136 C 0.03386 0.3929 0.02917 0.39043 0.02448 0.38982 C 0.0217 0.38395 0.02049 0.38179 0.01858 0.375 C 0.01823 0.37377 0.01806 0.37222 0.01771 0.37068 C 0.0191 0.36482 0.02066 0.35895 0.02188 0.35278 C 0.02361 0.34537 0.02188 0.34939 0.02518 0.33951 C 0.03038 0.32469 0.02761 0.33334 0.03195 0.32469 C 0.03316 0.32222 0.03386 0.31945 0.03524 0.31729 C 0.03646 0.31543 0.03802 0.3142 0.03941 0.31297 C 0.04202 0.30587 0.04653 0.29784 0.04184 0.28766 C 0.04045 0.28457 0.0375 0.28766 0.03524 0.28766 " pathEditMode="relative" ptsTypes="AAAAAAAAAAAAAAAAAAAAAAAAAAAAAAAAAAAAAAAAAAAAAAAAAA">
                                      <p:cBhvr>
                                        <p:cTn id="6" dur="1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0.05463 L -0.00209 0.05463 C -0.00157 0.06389 -0.00087 0.07315 -0.00052 0.08271 C 0.00034 0.10031 0.00104 0.11821 0.00208 0.13611 C 0.00208 0.13889 0.00243 0.14197 0.00278 0.14475 C 0.00538 0.16173 0.00729 0.17191 0.01041 0.18796 C 0.01111 0.19228 0.0118 0.19691 0.01284 0.20123 C 0.01337 0.2037 0.01406 0.20617 0.01458 0.20864 C 0.01545 0.21389 0.01718 0.2287 0.01788 0.23364 C 0.02048 0.27994 0.01962 0.25247 0.01875 0.31667 C 0.01927 0.34876 0.01962 0.38086 0.02031 0.41296 C 0.02066 0.42407 0.02048 0.42191 0.02361 0.42932 C 0.02691 0.45247 0.02291 0.42963 0.03125 0.45741 C 0.03246 0.46234 0.03316 0.46759 0.03455 0.47222 C 0.03541 0.47562 0.0368 0.47808 0.03784 0.48117 C 0.03854 0.48364 0.03889 0.48611 0.03958 0.48858 C 0.04028 0.49105 0.04114 0.49352 0.04201 0.49599 C 0.04236 0.49784 0.04218 0.5 0.04288 0.50185 C 0.04896 0.52129 0.04357 0.50031 0.04861 0.51389 C 0.05139 0.52099 0.05364 0.5287 0.05625 0.53611 C 0.05694 0.53858 0.05746 0.54136 0.05868 0.54352 C 0.06111 0.54784 0.0625 0.54969 0.06458 0.55525 C 0.0651 0.5571 0.06545 0.55926 0.06614 0.56111 C 0.06736 0.5645 0.06909 0.56697 0.07031 0.57006 C 0.07205 0.57438 0.07361 0.57901 0.07534 0.58333 C 0.07639 0.58642 0.07743 0.5895 0.07864 0.59228 C 0.08003 0.59537 0.08177 0.59784 0.08281 0.60123 C 0.08385 0.60432 0.08437 0.60833 0.08541 0.61142 C 0.0868 0.61636 0.08871 0.62037 0.09028 0.625 C 0.09097 0.62839 0.09132 0.63179 0.09201 0.63518 C 0.09236 0.63734 0.09375 0.64136 0.09375 0.64136 " pathEditMode="relative" ptsTypes="AAAAAAAAAAAAAAAAAAAAAAAAAAAAAAA">
                                      <p:cBhvr>
                                        <p:cTn id="8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0.05463 L -0.00208 0.05494 C -0.00156 0.06389 -0.00087 0.07315 -0.00052 0.08271 C 0.00035 0.10031 0.00104 0.11821 0.00208 0.13611 C 0.00208 0.13889 0.00243 0.14197 0.00278 0.14475 C 0.00538 0.16173 0.00729 0.17191 0.01042 0.18796 C 0.01111 0.19228 0.01181 0.19691 0.01285 0.20123 C 0.01337 0.2037 0.01406 0.20617 0.01458 0.20864 C 0.01545 0.21389 0.01719 0.2287 0.01788 0.23364 C 0.02049 0.27994 0.01962 0.25247 0.01875 0.31667 C 0.01927 0.34876 0.01962 0.38086 0.02031 0.41296 C 0.02066 0.42407 0.02049 0.42191 0.02361 0.42932 C 0.02691 0.45247 0.02292 0.42963 0.03125 0.45741 C 0.03246 0.46234 0.03316 0.46759 0.03455 0.47222 C 0.03542 0.47562 0.03681 0.47809 0.03785 0.48117 C 0.03854 0.48364 0.03889 0.48611 0.03958 0.48858 C 0.04028 0.49105 0.04115 0.49352 0.04201 0.49599 C 0.04236 0.49784 0.04219 0.5 0.04288 0.50185 C 0.04896 0.52129 0.04358 0.50031 0.04861 0.51389 C 0.05139 0.52099 0.05365 0.5287 0.05625 0.53611 C 0.05694 0.53858 0.05746 0.54136 0.05868 0.54352 C 0.06111 0.54784 0.0625 0.54969 0.06458 0.55525 C 0.0651 0.5571 0.06545 0.55926 0.06615 0.56111 C 0.06736 0.5645 0.0691 0.56697 0.07031 0.57006 C 0.07205 0.57438 0.07361 0.57901 0.07535 0.58333 C 0.07639 0.58642 0.07743 0.5895 0.07865 0.59228 C 0.08003 0.59537 0.08177 0.59784 0.08281 0.60123 C 0.08385 0.60432 0.08437 0.60833 0.08542 0.61142 C 0.08681 0.61636 0.08871 0.62037 0.09028 0.625 C 0.09097 0.62839 0.09132 0.63179 0.09201 0.63518 C 0.09236 0.63734 0.09375 0.64136 0.09375 0.64167 " pathEditMode="relative" rAng="0" ptsTypes="AAAAAAAAAAAAAAAAAAAAAAAAAAAAAAA">
                                      <p:cBhvr>
                                        <p:cTn id="10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2935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0.05463 L -0.00209 0.05493 C -0.00157 0.06389 -0.00087 0.07314 -0.00053 0.08271 C 0.00034 0.10031 0.00104 0.11821 0.00208 0.13611 C 0.00208 0.13889 0.00243 0.14197 0.00277 0.14475 C 0.00538 0.16172 0.00729 0.17191 0.01041 0.18796 C 0.01111 0.19228 0.0118 0.19691 0.01284 0.20123 C 0.01336 0.2037 0.01406 0.20617 0.01458 0.20864 C 0.01545 0.21389 0.01718 0.2287 0.01788 0.23364 C 0.02048 0.27993 0.01961 0.25247 0.01875 0.31666 C 0.01927 0.34876 0.01961 0.38086 0.02031 0.41296 C 0.02066 0.42407 0.02048 0.42191 0.02361 0.42932 C 0.02691 0.45247 0.02291 0.42963 0.03125 0.4574 C 0.03246 0.46234 0.03316 0.46759 0.03454 0.47222 C 0.03541 0.47561 0.0368 0.47808 0.03784 0.48117 C 0.03854 0.48364 0.03888 0.48611 0.03958 0.48858 C 0.04027 0.49105 0.04114 0.49352 0.04201 0.49598 C 0.04236 0.49784 0.04218 0.5 0.04288 0.50185 C 0.04895 0.52129 0.04357 0.50031 0.04861 0.51389 C 0.05138 0.52098 0.05364 0.5287 0.05625 0.53611 C 0.05694 0.53858 0.05746 0.54135 0.05868 0.54352 C 0.06111 0.54784 0.0625 0.54969 0.06458 0.55524 C 0.0651 0.5571 0.06545 0.55926 0.06614 0.56111 C 0.06736 0.5645 0.06909 0.56697 0.07031 0.57006 C 0.07204 0.57438 0.07361 0.57901 0.07534 0.58333 C 0.07638 0.58642 0.07743 0.5895 0.07864 0.59228 C 0.08003 0.59537 0.08177 0.59784 0.08281 0.60123 C 0.08385 0.60432 0.08437 0.60833 0.08541 0.61142 C 0.0868 0.61635 0.08871 0.62037 0.09027 0.625 C 0.09097 0.62839 0.09131 0.63179 0.09201 0.63518 C 0.09236 0.63734 0.09375 0.64135 0.09375 0.64166 " pathEditMode="relative" rAng="0" ptsTypes="AAAAAAAAAAAAAAAAAAAAAAAAAAAAAAA">
                                      <p:cBhvr>
                                        <p:cTn id="12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2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14" name="Content Placeholder 13" descr="A picture containing water, outdoor, ocean&#10;&#10;Description automatically generated">
            <a:extLst>
              <a:ext uri="{FF2B5EF4-FFF2-40B4-BE49-F238E27FC236}">
                <a16:creationId xmlns:a16="http://schemas.microsoft.com/office/drawing/2014/main" id="{9062AE30-309C-4A71-A50A-FB4082BB7E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572938"/>
            <a:ext cx="9144000" cy="5716438"/>
          </a:xfrm>
        </p:spPr>
      </p:pic>
      <p:pic>
        <p:nvPicPr>
          <p:cNvPr id="20" name="Picture 19" descr="A picture containing icon&#10;&#10;Description automatically generated">
            <a:extLst>
              <a:ext uri="{FF2B5EF4-FFF2-40B4-BE49-F238E27FC236}">
                <a16:creationId xmlns:a16="http://schemas.microsoft.com/office/drawing/2014/main" id="{8256F969-CEB8-4D51-B447-A05CDA868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55" y="2181336"/>
            <a:ext cx="4383405" cy="296216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BAF7388-78DA-4971-BC61-A3BE4ADAF804}"/>
              </a:ext>
            </a:extLst>
          </p:cNvPr>
          <p:cNvSpPr txBox="1"/>
          <p:nvPr/>
        </p:nvSpPr>
        <p:spPr>
          <a:xfrm>
            <a:off x="579120" y="282702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Pacific Ocean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884756-41F1-431C-97BA-9DEEC78C2A35}"/>
              </a:ext>
            </a:extLst>
          </p:cNvPr>
          <p:cNvSpPr txBox="1"/>
          <p:nvPr/>
        </p:nvSpPr>
        <p:spPr>
          <a:xfrm>
            <a:off x="1272540" y="3738294"/>
            <a:ext cx="3589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Atlantic Ocean</a:t>
            </a:r>
          </a:p>
        </p:txBody>
      </p:sp>
      <p:pic>
        <p:nvPicPr>
          <p:cNvPr id="24" name="Picture 2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40FED5D-EECA-4FB9-AC18-875752897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10555">
            <a:off x="6708116" y="578435"/>
            <a:ext cx="2939143" cy="5143500"/>
          </a:xfrm>
          <a:prstGeom prst="rect">
            <a:avLst/>
          </a:prstGeom>
        </p:spPr>
      </p:pic>
      <p:pic>
        <p:nvPicPr>
          <p:cNvPr id="26" name="Picture 25" descr="Background pattern&#10;&#10;Description automatically generated">
            <a:extLst>
              <a:ext uri="{FF2B5EF4-FFF2-40B4-BE49-F238E27FC236}">
                <a16:creationId xmlns:a16="http://schemas.microsoft.com/office/drawing/2014/main" id="{3773CAFC-4D66-4B2E-99A8-3722CD2028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4898" y="2118896"/>
            <a:ext cx="2407920" cy="135445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2EE9D08-5546-4D9F-B366-D14F12F93BA1}"/>
              </a:ext>
            </a:extLst>
          </p:cNvPr>
          <p:cNvSpPr txBox="1"/>
          <p:nvPr/>
        </p:nvSpPr>
        <p:spPr>
          <a:xfrm>
            <a:off x="4248529" y="2571750"/>
            <a:ext cx="10911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Abadi" panose="020B0604020104020204" pitchFamily="34" charset="0"/>
              </a:rPr>
              <a:t>Sc</a:t>
            </a:r>
          </a:p>
        </p:txBody>
      </p:sp>
    </p:spTree>
    <p:extLst>
      <p:ext uri="{BB962C8B-B14F-4D97-AF65-F5344CB8AC3E}">
        <p14:creationId xmlns:p14="http://schemas.microsoft.com/office/powerpoint/2010/main" val="18017769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Sea Turtle Magnetoreception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3" y="904461"/>
            <a:ext cx="7645975" cy="4138371"/>
          </a:xfrm>
        </p:spPr>
        <p:txBody>
          <a:bodyPr/>
          <a:lstStyle/>
          <a:p>
            <a:r>
              <a:rPr lang="en-US" b="1" u="sng" dirty="0"/>
              <a:t>Magnetoreception</a:t>
            </a:r>
            <a:r>
              <a:rPr lang="en-US" dirty="0"/>
              <a:t>: an organism sensing the earth’s magnetic field for navigation and orientation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D901C0EB-8058-4839-8BC0-7637D58C9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949" y="1744147"/>
            <a:ext cx="4007157" cy="306102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69912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Sea Turtle Magnetoreception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2CD55BB-9292-4696-B268-2791E8516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3" y="904461"/>
            <a:ext cx="2818947" cy="4138371"/>
          </a:xfrm>
        </p:spPr>
        <p:txBody>
          <a:bodyPr/>
          <a:lstStyle/>
          <a:p>
            <a:r>
              <a:rPr lang="en-US" dirty="0"/>
              <a:t>Magnetic Fields differ by 2 components</a:t>
            </a:r>
          </a:p>
          <a:p>
            <a:pPr marL="457200" indent="-457200">
              <a:buAutoNum type="arabicPeriod"/>
            </a:pPr>
            <a:r>
              <a:rPr lang="en-US" sz="2000" dirty="0"/>
              <a:t>Inclination Angle</a:t>
            </a:r>
          </a:p>
          <a:p>
            <a:pPr marL="457200" indent="-457200">
              <a:buAutoNum type="arabicPeriod"/>
            </a:pPr>
            <a:r>
              <a:rPr lang="en-US" sz="2000" dirty="0"/>
              <a:t>Intensity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6059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Sea Turtle Magnetoreception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0ADEA66C-583F-4B59-95B1-F5B4A0354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301" y="702310"/>
            <a:ext cx="4441190" cy="444119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2CD55BB-9292-4696-B268-2791E8516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3" y="904461"/>
            <a:ext cx="2818947" cy="4138371"/>
          </a:xfrm>
        </p:spPr>
        <p:txBody>
          <a:bodyPr/>
          <a:lstStyle/>
          <a:p>
            <a:r>
              <a:rPr lang="en-US" dirty="0"/>
              <a:t>Magnetic Fields differ by 2 components</a:t>
            </a:r>
          </a:p>
          <a:p>
            <a:pPr marL="457200" indent="-457200">
              <a:buAutoNum type="arabicPeriod"/>
            </a:pPr>
            <a:r>
              <a:rPr lang="en-US" sz="2000" dirty="0"/>
              <a:t>Inclination Angle</a:t>
            </a:r>
          </a:p>
          <a:p>
            <a:pPr marL="457200" indent="-457200">
              <a:buAutoNum type="arabicPeriod"/>
            </a:pPr>
            <a:r>
              <a:rPr lang="en-US" sz="2000" dirty="0"/>
              <a:t>Intensity</a:t>
            </a:r>
          </a:p>
          <a:p>
            <a:pPr lvl="1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5EA38C-41AF-462F-8D85-BBB84E505EE2}"/>
              </a:ext>
            </a:extLst>
          </p:cNvPr>
          <p:cNvSpPr/>
          <p:nvPr/>
        </p:nvSpPr>
        <p:spPr>
          <a:xfrm>
            <a:off x="8478982" y="904461"/>
            <a:ext cx="406226" cy="16058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4494525-0960-4EFA-A1E1-BB7BFDBE3DA0}"/>
              </a:ext>
            </a:extLst>
          </p:cNvPr>
          <p:cNvSpPr/>
          <p:nvPr/>
        </p:nvSpPr>
        <p:spPr>
          <a:xfrm>
            <a:off x="7211683" y="1880558"/>
            <a:ext cx="1130060" cy="5348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04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DEB703-C3F8-425A-A9C8-B2C8FDB97067}"/>
              </a:ext>
            </a:extLst>
          </p:cNvPr>
          <p:cNvSpPr/>
          <p:nvPr/>
        </p:nvSpPr>
        <p:spPr>
          <a:xfrm>
            <a:off x="2471156" y="2279756"/>
            <a:ext cx="4201687" cy="1939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Animal Movements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4" y="904461"/>
            <a:ext cx="7584172" cy="989395"/>
          </a:xfrm>
        </p:spPr>
        <p:txBody>
          <a:bodyPr/>
          <a:lstStyle/>
          <a:p>
            <a:r>
              <a:rPr lang="en-US" dirty="0"/>
              <a:t>Immigration, and Emigration can be classified under both: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A7F52A-EF60-4C55-98B9-DF16DA1F290B}"/>
              </a:ext>
            </a:extLst>
          </p:cNvPr>
          <p:cNvSpPr txBox="1"/>
          <p:nvPr/>
        </p:nvSpPr>
        <p:spPr>
          <a:xfrm>
            <a:off x="1694324" y="2299262"/>
            <a:ext cx="17409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39A6"/>
                </a:solidFill>
              </a:rPr>
              <a:t>Dispersal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C928CF-FA66-4DA0-964D-188D6DA04824}"/>
              </a:ext>
            </a:extLst>
          </p:cNvPr>
          <p:cNvSpPr txBox="1"/>
          <p:nvPr/>
        </p:nvSpPr>
        <p:spPr>
          <a:xfrm>
            <a:off x="6359089" y="2294707"/>
            <a:ext cx="18582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39A6"/>
                </a:solidFill>
              </a:rPr>
              <a:t>Migration</a:t>
            </a: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52E02BED-DD67-4926-887B-2A14B58155B3}"/>
              </a:ext>
            </a:extLst>
          </p:cNvPr>
          <p:cNvSpPr/>
          <p:nvPr/>
        </p:nvSpPr>
        <p:spPr>
          <a:xfrm rot="18472189">
            <a:off x="3182527" y="1707704"/>
            <a:ext cx="965400" cy="458885"/>
          </a:xfrm>
          <a:prstGeom prst="lef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88E0B9F6-2DE9-4E6B-821F-6398E85CA860}"/>
              </a:ext>
            </a:extLst>
          </p:cNvPr>
          <p:cNvSpPr/>
          <p:nvPr/>
        </p:nvSpPr>
        <p:spPr>
          <a:xfrm rot="14217519">
            <a:off x="5488419" y="1791401"/>
            <a:ext cx="921693" cy="384268"/>
          </a:xfrm>
          <a:prstGeom prst="lef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65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22222E-6 L -0.29705 0.1135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61" y="5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7" grpId="0"/>
      <p:bldP spid="8" grpId="0" animBg="1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Sea Turtle Magnetoreception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3" y="904461"/>
            <a:ext cx="7645975" cy="4138371"/>
          </a:xfrm>
        </p:spPr>
        <p:txBody>
          <a:bodyPr/>
          <a:lstStyle/>
          <a:p>
            <a:r>
              <a:rPr lang="en-US" b="1" u="sng" dirty="0"/>
              <a:t>Magnetic Coil: </a:t>
            </a:r>
            <a:r>
              <a:rPr lang="en-US" dirty="0"/>
              <a:t>Experimental Methodology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D700E4-7E93-456E-BE7F-F0BE3B702E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8" t="2681"/>
          <a:stretch/>
        </p:blipFill>
        <p:spPr>
          <a:xfrm>
            <a:off x="1076960" y="2103120"/>
            <a:ext cx="7850016" cy="2702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51BEC2-15BD-48B3-894B-945B2BC82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4766" y="1558624"/>
            <a:ext cx="2475266" cy="324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1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Sea Turtle Magnetoreception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CBE0BA56-1BD2-4BCD-94B2-259C29B1F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948" y="728871"/>
            <a:ext cx="3239554" cy="4365162"/>
          </a:xfrm>
          <a:prstGeom prst="rect">
            <a:avLst/>
          </a:prstGeom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18085EB9-2748-48FD-A90F-F5A2B6DDF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396" y="728871"/>
            <a:ext cx="3239554" cy="4365162"/>
          </a:xfrm>
          <a:prstGeom prst="rect">
            <a:avLst/>
          </a:prstGeom>
        </p:spPr>
      </p:pic>
      <p:sp>
        <p:nvSpPr>
          <p:cNvPr id="11" name="Freeform 30">
            <a:extLst>
              <a:ext uri="{FF2B5EF4-FFF2-40B4-BE49-F238E27FC236}">
                <a16:creationId xmlns:a16="http://schemas.microsoft.com/office/drawing/2014/main" id="{465D4031-9A69-4BD3-BA9A-6C53A880CC89}"/>
              </a:ext>
            </a:extLst>
          </p:cNvPr>
          <p:cNvSpPr>
            <a:spLocks/>
          </p:cNvSpPr>
          <p:nvPr/>
        </p:nvSpPr>
        <p:spPr bwMode="auto">
          <a:xfrm rot="5400000">
            <a:off x="3733317" y="4584227"/>
            <a:ext cx="88900" cy="142875"/>
          </a:xfrm>
          <a:custGeom>
            <a:avLst/>
            <a:gdLst>
              <a:gd name="T0" fmla="*/ 0 w 1179"/>
              <a:gd name="T1" fmla="*/ 0 h 1437"/>
              <a:gd name="T2" fmla="*/ 0 w 1179"/>
              <a:gd name="T3" fmla="*/ 0 h 1437"/>
              <a:gd name="T4" fmla="*/ 0 w 1179"/>
              <a:gd name="T5" fmla="*/ 0 h 1437"/>
              <a:gd name="T6" fmla="*/ 0 w 1179"/>
              <a:gd name="T7" fmla="*/ 0 h 1437"/>
              <a:gd name="T8" fmla="*/ 0 w 1179"/>
              <a:gd name="T9" fmla="*/ 0 h 1437"/>
              <a:gd name="T10" fmla="*/ 0 w 1179"/>
              <a:gd name="T11" fmla="*/ 0 h 1437"/>
              <a:gd name="T12" fmla="*/ 0 w 1179"/>
              <a:gd name="T13" fmla="*/ 0 h 1437"/>
              <a:gd name="T14" fmla="*/ 0 w 1179"/>
              <a:gd name="T15" fmla="*/ 0 h 1437"/>
              <a:gd name="T16" fmla="*/ 0 w 1179"/>
              <a:gd name="T17" fmla="*/ 0 h 1437"/>
              <a:gd name="T18" fmla="*/ 0 w 1179"/>
              <a:gd name="T19" fmla="*/ 0 h 1437"/>
              <a:gd name="T20" fmla="*/ 0 w 1179"/>
              <a:gd name="T21" fmla="*/ 0 h 1437"/>
              <a:gd name="T22" fmla="*/ 0 w 1179"/>
              <a:gd name="T23" fmla="*/ 0 h 1437"/>
              <a:gd name="T24" fmla="*/ 0 w 1179"/>
              <a:gd name="T25" fmla="*/ 0 h 1437"/>
              <a:gd name="T26" fmla="*/ 0 w 1179"/>
              <a:gd name="T27" fmla="*/ 0 h 1437"/>
              <a:gd name="T28" fmla="*/ 0 w 1179"/>
              <a:gd name="T29" fmla="*/ 0 h 1437"/>
              <a:gd name="T30" fmla="*/ 0 w 1179"/>
              <a:gd name="T31" fmla="*/ 0 h 143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179" h="1437">
                <a:moveTo>
                  <a:pt x="684" y="2"/>
                </a:moveTo>
                <a:cubicBezTo>
                  <a:pt x="751" y="103"/>
                  <a:pt x="693" y="0"/>
                  <a:pt x="732" y="194"/>
                </a:cubicBezTo>
                <a:cubicBezTo>
                  <a:pt x="739" y="227"/>
                  <a:pt x="753" y="258"/>
                  <a:pt x="764" y="290"/>
                </a:cubicBezTo>
                <a:cubicBezTo>
                  <a:pt x="778" y="331"/>
                  <a:pt x="853" y="389"/>
                  <a:pt x="876" y="418"/>
                </a:cubicBezTo>
                <a:cubicBezTo>
                  <a:pt x="900" y="448"/>
                  <a:pt x="919" y="482"/>
                  <a:pt x="940" y="514"/>
                </a:cubicBezTo>
                <a:cubicBezTo>
                  <a:pt x="953" y="533"/>
                  <a:pt x="974" y="544"/>
                  <a:pt x="988" y="562"/>
                </a:cubicBezTo>
                <a:cubicBezTo>
                  <a:pt x="1071" y="668"/>
                  <a:pt x="1115" y="775"/>
                  <a:pt x="1164" y="898"/>
                </a:cubicBezTo>
                <a:cubicBezTo>
                  <a:pt x="1157" y="973"/>
                  <a:pt x="1179" y="1063"/>
                  <a:pt x="1132" y="1122"/>
                </a:cubicBezTo>
                <a:cubicBezTo>
                  <a:pt x="1098" y="1165"/>
                  <a:pt x="1078" y="1147"/>
                  <a:pt x="1036" y="1170"/>
                </a:cubicBezTo>
                <a:cubicBezTo>
                  <a:pt x="979" y="1202"/>
                  <a:pt x="934" y="1253"/>
                  <a:pt x="876" y="1282"/>
                </a:cubicBezTo>
                <a:cubicBezTo>
                  <a:pt x="849" y="1295"/>
                  <a:pt x="732" y="1310"/>
                  <a:pt x="716" y="1314"/>
                </a:cubicBezTo>
                <a:cubicBezTo>
                  <a:pt x="643" y="1332"/>
                  <a:pt x="585" y="1354"/>
                  <a:pt x="524" y="1394"/>
                </a:cubicBezTo>
                <a:cubicBezTo>
                  <a:pt x="455" y="1389"/>
                  <a:pt x="385" y="1389"/>
                  <a:pt x="316" y="1378"/>
                </a:cubicBezTo>
                <a:cubicBezTo>
                  <a:pt x="283" y="1373"/>
                  <a:pt x="220" y="1346"/>
                  <a:pt x="220" y="1346"/>
                </a:cubicBezTo>
                <a:cubicBezTo>
                  <a:pt x="92" y="1154"/>
                  <a:pt x="289" y="1437"/>
                  <a:pt x="140" y="1266"/>
                </a:cubicBezTo>
                <a:cubicBezTo>
                  <a:pt x="0" y="1106"/>
                  <a:pt x="44" y="910"/>
                  <a:pt x="44" y="706"/>
                </a:cubicBezTo>
              </a:path>
            </a:pathLst>
          </a:custGeom>
          <a:solidFill>
            <a:srgbClr val="9966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CAE81D7F-86BA-41B1-9A90-29B34199CF5C}"/>
              </a:ext>
            </a:extLst>
          </p:cNvPr>
          <p:cNvSpPr>
            <a:spLocks/>
          </p:cNvSpPr>
          <p:nvPr/>
        </p:nvSpPr>
        <p:spPr bwMode="auto">
          <a:xfrm rot="5400000" flipH="1">
            <a:off x="3736492" y="4425477"/>
            <a:ext cx="87313" cy="142875"/>
          </a:xfrm>
          <a:custGeom>
            <a:avLst/>
            <a:gdLst>
              <a:gd name="T0" fmla="*/ 0 w 1179"/>
              <a:gd name="T1" fmla="*/ 0 h 1437"/>
              <a:gd name="T2" fmla="*/ 0 w 1179"/>
              <a:gd name="T3" fmla="*/ 0 h 1437"/>
              <a:gd name="T4" fmla="*/ 0 w 1179"/>
              <a:gd name="T5" fmla="*/ 0 h 1437"/>
              <a:gd name="T6" fmla="*/ 0 w 1179"/>
              <a:gd name="T7" fmla="*/ 0 h 1437"/>
              <a:gd name="T8" fmla="*/ 0 w 1179"/>
              <a:gd name="T9" fmla="*/ 0 h 1437"/>
              <a:gd name="T10" fmla="*/ 0 w 1179"/>
              <a:gd name="T11" fmla="*/ 0 h 1437"/>
              <a:gd name="T12" fmla="*/ 0 w 1179"/>
              <a:gd name="T13" fmla="*/ 0 h 1437"/>
              <a:gd name="T14" fmla="*/ 0 w 1179"/>
              <a:gd name="T15" fmla="*/ 0 h 1437"/>
              <a:gd name="T16" fmla="*/ 0 w 1179"/>
              <a:gd name="T17" fmla="*/ 0 h 1437"/>
              <a:gd name="T18" fmla="*/ 0 w 1179"/>
              <a:gd name="T19" fmla="*/ 0 h 1437"/>
              <a:gd name="T20" fmla="*/ 0 w 1179"/>
              <a:gd name="T21" fmla="*/ 0 h 1437"/>
              <a:gd name="T22" fmla="*/ 0 w 1179"/>
              <a:gd name="T23" fmla="*/ 0 h 1437"/>
              <a:gd name="T24" fmla="*/ 0 w 1179"/>
              <a:gd name="T25" fmla="*/ 0 h 1437"/>
              <a:gd name="T26" fmla="*/ 0 w 1179"/>
              <a:gd name="T27" fmla="*/ 0 h 1437"/>
              <a:gd name="T28" fmla="*/ 0 w 1179"/>
              <a:gd name="T29" fmla="*/ 0 h 1437"/>
              <a:gd name="T30" fmla="*/ 0 w 1179"/>
              <a:gd name="T31" fmla="*/ 0 h 143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179" h="1437">
                <a:moveTo>
                  <a:pt x="684" y="2"/>
                </a:moveTo>
                <a:cubicBezTo>
                  <a:pt x="751" y="103"/>
                  <a:pt x="693" y="0"/>
                  <a:pt x="732" y="194"/>
                </a:cubicBezTo>
                <a:cubicBezTo>
                  <a:pt x="739" y="227"/>
                  <a:pt x="753" y="258"/>
                  <a:pt x="764" y="290"/>
                </a:cubicBezTo>
                <a:cubicBezTo>
                  <a:pt x="778" y="331"/>
                  <a:pt x="853" y="389"/>
                  <a:pt x="876" y="418"/>
                </a:cubicBezTo>
                <a:cubicBezTo>
                  <a:pt x="900" y="448"/>
                  <a:pt x="919" y="482"/>
                  <a:pt x="940" y="514"/>
                </a:cubicBezTo>
                <a:cubicBezTo>
                  <a:pt x="953" y="533"/>
                  <a:pt x="974" y="544"/>
                  <a:pt x="988" y="562"/>
                </a:cubicBezTo>
                <a:cubicBezTo>
                  <a:pt x="1071" y="668"/>
                  <a:pt x="1115" y="775"/>
                  <a:pt x="1164" y="898"/>
                </a:cubicBezTo>
                <a:cubicBezTo>
                  <a:pt x="1157" y="973"/>
                  <a:pt x="1179" y="1063"/>
                  <a:pt x="1132" y="1122"/>
                </a:cubicBezTo>
                <a:cubicBezTo>
                  <a:pt x="1098" y="1165"/>
                  <a:pt x="1078" y="1147"/>
                  <a:pt x="1036" y="1170"/>
                </a:cubicBezTo>
                <a:cubicBezTo>
                  <a:pt x="979" y="1202"/>
                  <a:pt x="934" y="1253"/>
                  <a:pt x="876" y="1282"/>
                </a:cubicBezTo>
                <a:cubicBezTo>
                  <a:pt x="849" y="1295"/>
                  <a:pt x="732" y="1310"/>
                  <a:pt x="716" y="1314"/>
                </a:cubicBezTo>
                <a:cubicBezTo>
                  <a:pt x="643" y="1332"/>
                  <a:pt x="585" y="1354"/>
                  <a:pt x="524" y="1394"/>
                </a:cubicBezTo>
                <a:cubicBezTo>
                  <a:pt x="455" y="1389"/>
                  <a:pt x="385" y="1389"/>
                  <a:pt x="316" y="1378"/>
                </a:cubicBezTo>
                <a:cubicBezTo>
                  <a:pt x="283" y="1373"/>
                  <a:pt x="220" y="1346"/>
                  <a:pt x="220" y="1346"/>
                </a:cubicBezTo>
                <a:cubicBezTo>
                  <a:pt x="92" y="1154"/>
                  <a:pt x="289" y="1437"/>
                  <a:pt x="140" y="1266"/>
                </a:cubicBezTo>
                <a:cubicBezTo>
                  <a:pt x="0" y="1106"/>
                  <a:pt x="44" y="910"/>
                  <a:pt x="44" y="706"/>
                </a:cubicBezTo>
              </a:path>
            </a:pathLst>
          </a:custGeom>
          <a:solidFill>
            <a:srgbClr val="9966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33">
            <a:extLst>
              <a:ext uri="{FF2B5EF4-FFF2-40B4-BE49-F238E27FC236}">
                <a16:creationId xmlns:a16="http://schemas.microsoft.com/office/drawing/2014/main" id="{578D000A-83C8-4768-A9B6-FBDE22FFF793}"/>
              </a:ext>
            </a:extLst>
          </p:cNvPr>
          <p:cNvSpPr>
            <a:spLocks/>
          </p:cNvSpPr>
          <p:nvPr/>
        </p:nvSpPr>
        <p:spPr bwMode="auto">
          <a:xfrm rot="5400000">
            <a:off x="3853321" y="4330344"/>
            <a:ext cx="303493" cy="472064"/>
          </a:xfrm>
          <a:custGeom>
            <a:avLst/>
            <a:gdLst>
              <a:gd name="T0" fmla="*/ 1 w 4051"/>
              <a:gd name="T1" fmla="*/ 1 h 4736"/>
              <a:gd name="T2" fmla="*/ 1 w 4051"/>
              <a:gd name="T3" fmla="*/ 1 h 4736"/>
              <a:gd name="T4" fmla="*/ 1 w 4051"/>
              <a:gd name="T5" fmla="*/ 1 h 4736"/>
              <a:gd name="T6" fmla="*/ 1 w 4051"/>
              <a:gd name="T7" fmla="*/ 1 h 4736"/>
              <a:gd name="T8" fmla="*/ 1 w 4051"/>
              <a:gd name="T9" fmla="*/ 1 h 4736"/>
              <a:gd name="T10" fmla="*/ 1 w 4051"/>
              <a:gd name="T11" fmla="*/ 1 h 4736"/>
              <a:gd name="T12" fmla="*/ 1 w 4051"/>
              <a:gd name="T13" fmla="*/ 1 h 4736"/>
              <a:gd name="T14" fmla="*/ 1 w 4051"/>
              <a:gd name="T15" fmla="*/ 1 h 4736"/>
              <a:gd name="T16" fmla="*/ 1 w 4051"/>
              <a:gd name="T17" fmla="*/ 1 h 4736"/>
              <a:gd name="T18" fmla="*/ 0 w 4051"/>
              <a:gd name="T19" fmla="*/ 1 h 4736"/>
              <a:gd name="T20" fmla="*/ 1 w 4051"/>
              <a:gd name="T21" fmla="*/ 1 h 4736"/>
              <a:gd name="T22" fmla="*/ 1 w 4051"/>
              <a:gd name="T23" fmla="*/ 1 h 4736"/>
              <a:gd name="T24" fmla="*/ 1 w 4051"/>
              <a:gd name="T25" fmla="*/ 1 h 4736"/>
              <a:gd name="T26" fmla="*/ 1 w 4051"/>
              <a:gd name="T27" fmla="*/ 1 h 4736"/>
              <a:gd name="T28" fmla="*/ 1 w 4051"/>
              <a:gd name="T29" fmla="*/ 1 h 4736"/>
              <a:gd name="T30" fmla="*/ 1 w 4051"/>
              <a:gd name="T31" fmla="*/ 1 h 4736"/>
              <a:gd name="T32" fmla="*/ 1 w 4051"/>
              <a:gd name="T33" fmla="*/ 1 h 4736"/>
              <a:gd name="T34" fmla="*/ 1 w 4051"/>
              <a:gd name="T35" fmla="*/ 1 h 4736"/>
              <a:gd name="T36" fmla="*/ 1 w 4051"/>
              <a:gd name="T37" fmla="*/ 1 h 4736"/>
              <a:gd name="T38" fmla="*/ 1 w 4051"/>
              <a:gd name="T39" fmla="*/ 1 h 4736"/>
              <a:gd name="T40" fmla="*/ 1 w 4051"/>
              <a:gd name="T41" fmla="*/ 1 h 4736"/>
              <a:gd name="T42" fmla="*/ 1 w 4051"/>
              <a:gd name="T43" fmla="*/ 1 h 4736"/>
              <a:gd name="T44" fmla="*/ 1 w 4051"/>
              <a:gd name="T45" fmla="*/ 1 h 4736"/>
              <a:gd name="T46" fmla="*/ 1 w 4051"/>
              <a:gd name="T47" fmla="*/ 1 h 4736"/>
              <a:gd name="T48" fmla="*/ 1 w 4051"/>
              <a:gd name="T49" fmla="*/ 1 h 4736"/>
              <a:gd name="T50" fmla="*/ 1 w 4051"/>
              <a:gd name="T51" fmla="*/ 1 h 4736"/>
              <a:gd name="T52" fmla="*/ 1 w 4051"/>
              <a:gd name="T53" fmla="*/ 1 h 4736"/>
              <a:gd name="T54" fmla="*/ 1 w 4051"/>
              <a:gd name="T55" fmla="*/ 1 h 4736"/>
              <a:gd name="T56" fmla="*/ 1 w 4051"/>
              <a:gd name="T57" fmla="*/ 1 h 4736"/>
              <a:gd name="T58" fmla="*/ 1 w 4051"/>
              <a:gd name="T59" fmla="*/ 1 h 4736"/>
              <a:gd name="T60" fmla="*/ 1 w 4051"/>
              <a:gd name="T61" fmla="*/ 1 h 4736"/>
              <a:gd name="T62" fmla="*/ 1 w 4051"/>
              <a:gd name="T63" fmla="*/ 1 h 4736"/>
              <a:gd name="T64" fmla="*/ 1 w 4051"/>
              <a:gd name="T65" fmla="*/ 1 h 4736"/>
              <a:gd name="T66" fmla="*/ 1 w 4051"/>
              <a:gd name="T67" fmla="*/ 1 h 4736"/>
              <a:gd name="T68" fmla="*/ 1 w 4051"/>
              <a:gd name="T69" fmla="*/ 1 h 4736"/>
              <a:gd name="T70" fmla="*/ 1 w 4051"/>
              <a:gd name="T71" fmla="*/ 1 h 4736"/>
              <a:gd name="T72" fmla="*/ 1 w 4051"/>
              <a:gd name="T73" fmla="*/ 1 h 4736"/>
              <a:gd name="T74" fmla="*/ 1 w 4051"/>
              <a:gd name="T75" fmla="*/ 1 h 4736"/>
              <a:gd name="T76" fmla="*/ 1 w 4051"/>
              <a:gd name="T77" fmla="*/ 1 h 4736"/>
              <a:gd name="T78" fmla="*/ 1 w 4051"/>
              <a:gd name="T79" fmla="*/ 1 h 4736"/>
              <a:gd name="T80" fmla="*/ 1 w 4051"/>
              <a:gd name="T81" fmla="*/ 1 h 4736"/>
              <a:gd name="T82" fmla="*/ 1 w 4051"/>
              <a:gd name="T83" fmla="*/ 1 h 4736"/>
              <a:gd name="T84" fmla="*/ 1 w 4051"/>
              <a:gd name="T85" fmla="*/ 1 h 4736"/>
              <a:gd name="T86" fmla="*/ 1 w 4051"/>
              <a:gd name="T87" fmla="*/ 1 h 4736"/>
              <a:gd name="T88" fmla="*/ 1 w 4051"/>
              <a:gd name="T89" fmla="*/ 1 h 4736"/>
              <a:gd name="T90" fmla="*/ 1 w 4051"/>
              <a:gd name="T91" fmla="*/ 1 h 4736"/>
              <a:gd name="T92" fmla="*/ 1 w 4051"/>
              <a:gd name="T93" fmla="*/ 1 h 4736"/>
              <a:gd name="T94" fmla="*/ 1 w 4051"/>
              <a:gd name="T95" fmla="*/ 1 h 4736"/>
              <a:gd name="T96" fmla="*/ 1 w 4051"/>
              <a:gd name="T97" fmla="*/ 1 h 4736"/>
              <a:gd name="T98" fmla="*/ 1 w 4051"/>
              <a:gd name="T99" fmla="*/ 1 h 4736"/>
              <a:gd name="T100" fmla="*/ 1 w 4051"/>
              <a:gd name="T101" fmla="*/ 1 h 4736"/>
              <a:gd name="T102" fmla="*/ 1 w 4051"/>
              <a:gd name="T103" fmla="*/ 0 h 4736"/>
              <a:gd name="T104" fmla="*/ 1 w 4051"/>
              <a:gd name="T105" fmla="*/ 1 h 4736"/>
              <a:gd name="T106" fmla="*/ 1 w 4051"/>
              <a:gd name="T107" fmla="*/ 1 h 4736"/>
              <a:gd name="T108" fmla="*/ 1 w 4051"/>
              <a:gd name="T109" fmla="*/ 1 h 4736"/>
              <a:gd name="T110" fmla="*/ 1 w 4051"/>
              <a:gd name="T111" fmla="*/ 1 h 4736"/>
              <a:gd name="T112" fmla="*/ 1 w 4051"/>
              <a:gd name="T113" fmla="*/ 1 h 4736"/>
              <a:gd name="T114" fmla="*/ 1 w 4051"/>
              <a:gd name="T115" fmla="*/ 1 h 4736"/>
              <a:gd name="T116" fmla="*/ 1 w 4051"/>
              <a:gd name="T117" fmla="*/ 1 h 47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4051" h="4736">
                <a:moveTo>
                  <a:pt x="2064" y="432"/>
                </a:moveTo>
                <a:cubicBezTo>
                  <a:pt x="1867" y="366"/>
                  <a:pt x="1663" y="339"/>
                  <a:pt x="1456" y="320"/>
                </a:cubicBezTo>
                <a:cubicBezTo>
                  <a:pt x="1337" y="325"/>
                  <a:pt x="1072" y="323"/>
                  <a:pt x="912" y="352"/>
                </a:cubicBezTo>
                <a:cubicBezTo>
                  <a:pt x="862" y="361"/>
                  <a:pt x="741" y="427"/>
                  <a:pt x="688" y="448"/>
                </a:cubicBezTo>
                <a:cubicBezTo>
                  <a:pt x="578" y="558"/>
                  <a:pt x="630" y="519"/>
                  <a:pt x="544" y="576"/>
                </a:cubicBezTo>
                <a:cubicBezTo>
                  <a:pt x="533" y="592"/>
                  <a:pt x="525" y="610"/>
                  <a:pt x="512" y="624"/>
                </a:cubicBezTo>
                <a:cubicBezTo>
                  <a:pt x="477" y="663"/>
                  <a:pt x="400" y="736"/>
                  <a:pt x="400" y="736"/>
                </a:cubicBezTo>
                <a:cubicBezTo>
                  <a:pt x="368" y="831"/>
                  <a:pt x="278" y="927"/>
                  <a:pt x="224" y="1008"/>
                </a:cubicBezTo>
                <a:cubicBezTo>
                  <a:pt x="132" y="1147"/>
                  <a:pt x="161" y="1141"/>
                  <a:pt x="112" y="1264"/>
                </a:cubicBezTo>
                <a:cubicBezTo>
                  <a:pt x="64" y="1384"/>
                  <a:pt x="26" y="1504"/>
                  <a:pt x="0" y="1632"/>
                </a:cubicBezTo>
                <a:cubicBezTo>
                  <a:pt x="9" y="1835"/>
                  <a:pt x="11" y="2090"/>
                  <a:pt x="96" y="2288"/>
                </a:cubicBezTo>
                <a:cubicBezTo>
                  <a:pt x="132" y="2372"/>
                  <a:pt x="188" y="2444"/>
                  <a:pt x="224" y="2528"/>
                </a:cubicBezTo>
                <a:cubicBezTo>
                  <a:pt x="258" y="2608"/>
                  <a:pt x="283" y="2681"/>
                  <a:pt x="336" y="2752"/>
                </a:cubicBezTo>
                <a:cubicBezTo>
                  <a:pt x="382" y="2891"/>
                  <a:pt x="458" y="3011"/>
                  <a:pt x="528" y="3136"/>
                </a:cubicBezTo>
                <a:cubicBezTo>
                  <a:pt x="615" y="3293"/>
                  <a:pt x="435" y="3038"/>
                  <a:pt x="592" y="3248"/>
                </a:cubicBezTo>
                <a:cubicBezTo>
                  <a:pt x="635" y="3378"/>
                  <a:pt x="706" y="3493"/>
                  <a:pt x="768" y="3616"/>
                </a:cubicBezTo>
                <a:cubicBezTo>
                  <a:pt x="799" y="3678"/>
                  <a:pt x="849" y="3730"/>
                  <a:pt x="880" y="3792"/>
                </a:cubicBezTo>
                <a:cubicBezTo>
                  <a:pt x="919" y="3870"/>
                  <a:pt x="962" y="3938"/>
                  <a:pt x="1024" y="4000"/>
                </a:cubicBezTo>
                <a:cubicBezTo>
                  <a:pt x="1054" y="4089"/>
                  <a:pt x="1136" y="4171"/>
                  <a:pt x="1200" y="4240"/>
                </a:cubicBezTo>
                <a:cubicBezTo>
                  <a:pt x="1331" y="4382"/>
                  <a:pt x="1514" y="4575"/>
                  <a:pt x="1696" y="4656"/>
                </a:cubicBezTo>
                <a:cubicBezTo>
                  <a:pt x="1797" y="4701"/>
                  <a:pt x="1908" y="4721"/>
                  <a:pt x="2016" y="4736"/>
                </a:cubicBezTo>
                <a:cubicBezTo>
                  <a:pt x="2323" y="4724"/>
                  <a:pt x="2335" y="4730"/>
                  <a:pt x="2544" y="4688"/>
                </a:cubicBezTo>
                <a:cubicBezTo>
                  <a:pt x="2632" y="4635"/>
                  <a:pt x="2711" y="4599"/>
                  <a:pt x="2800" y="4544"/>
                </a:cubicBezTo>
                <a:cubicBezTo>
                  <a:pt x="2832" y="4524"/>
                  <a:pt x="2852" y="4489"/>
                  <a:pt x="2880" y="4464"/>
                </a:cubicBezTo>
                <a:cubicBezTo>
                  <a:pt x="2957" y="4396"/>
                  <a:pt x="2902" y="4473"/>
                  <a:pt x="2976" y="4384"/>
                </a:cubicBezTo>
                <a:cubicBezTo>
                  <a:pt x="3024" y="4327"/>
                  <a:pt x="3068" y="4260"/>
                  <a:pt x="3120" y="4208"/>
                </a:cubicBezTo>
                <a:cubicBezTo>
                  <a:pt x="3134" y="4194"/>
                  <a:pt x="3154" y="4190"/>
                  <a:pt x="3168" y="4176"/>
                </a:cubicBezTo>
                <a:cubicBezTo>
                  <a:pt x="3293" y="4051"/>
                  <a:pt x="3426" y="3847"/>
                  <a:pt x="3520" y="3696"/>
                </a:cubicBezTo>
                <a:cubicBezTo>
                  <a:pt x="3562" y="3629"/>
                  <a:pt x="3597" y="3558"/>
                  <a:pt x="3632" y="3488"/>
                </a:cubicBezTo>
                <a:cubicBezTo>
                  <a:pt x="3651" y="3450"/>
                  <a:pt x="3673" y="3412"/>
                  <a:pt x="3696" y="3376"/>
                </a:cubicBezTo>
                <a:cubicBezTo>
                  <a:pt x="3710" y="3354"/>
                  <a:pt x="3731" y="3335"/>
                  <a:pt x="3744" y="3312"/>
                </a:cubicBezTo>
                <a:cubicBezTo>
                  <a:pt x="3835" y="3145"/>
                  <a:pt x="3744" y="3248"/>
                  <a:pt x="3840" y="3152"/>
                </a:cubicBezTo>
                <a:cubicBezTo>
                  <a:pt x="3895" y="2987"/>
                  <a:pt x="3852" y="3044"/>
                  <a:pt x="3936" y="2960"/>
                </a:cubicBezTo>
                <a:cubicBezTo>
                  <a:pt x="3980" y="2850"/>
                  <a:pt x="3995" y="2729"/>
                  <a:pt x="4048" y="2624"/>
                </a:cubicBezTo>
                <a:cubicBezTo>
                  <a:pt x="4043" y="2496"/>
                  <a:pt x="4037" y="2368"/>
                  <a:pt x="4032" y="2240"/>
                </a:cubicBezTo>
                <a:cubicBezTo>
                  <a:pt x="4026" y="2083"/>
                  <a:pt x="4051" y="1736"/>
                  <a:pt x="3984" y="1536"/>
                </a:cubicBezTo>
                <a:cubicBezTo>
                  <a:pt x="3979" y="1499"/>
                  <a:pt x="3975" y="1461"/>
                  <a:pt x="3968" y="1424"/>
                </a:cubicBezTo>
                <a:cubicBezTo>
                  <a:pt x="3956" y="1363"/>
                  <a:pt x="3919" y="1309"/>
                  <a:pt x="3904" y="1248"/>
                </a:cubicBezTo>
                <a:cubicBezTo>
                  <a:pt x="3897" y="1222"/>
                  <a:pt x="3898" y="1193"/>
                  <a:pt x="3888" y="1168"/>
                </a:cubicBezTo>
                <a:cubicBezTo>
                  <a:pt x="3870" y="1121"/>
                  <a:pt x="3834" y="1083"/>
                  <a:pt x="3808" y="1040"/>
                </a:cubicBezTo>
                <a:cubicBezTo>
                  <a:pt x="3786" y="953"/>
                  <a:pt x="3744" y="864"/>
                  <a:pt x="3680" y="800"/>
                </a:cubicBezTo>
                <a:cubicBezTo>
                  <a:pt x="3646" y="665"/>
                  <a:pt x="3692" y="802"/>
                  <a:pt x="3616" y="688"/>
                </a:cubicBezTo>
                <a:cubicBezTo>
                  <a:pt x="3607" y="674"/>
                  <a:pt x="3608" y="655"/>
                  <a:pt x="3600" y="640"/>
                </a:cubicBezTo>
                <a:cubicBezTo>
                  <a:pt x="3581" y="602"/>
                  <a:pt x="3560" y="564"/>
                  <a:pt x="3536" y="528"/>
                </a:cubicBezTo>
                <a:cubicBezTo>
                  <a:pt x="3506" y="484"/>
                  <a:pt x="3472" y="443"/>
                  <a:pt x="3440" y="400"/>
                </a:cubicBezTo>
                <a:cubicBezTo>
                  <a:pt x="3390" y="333"/>
                  <a:pt x="3401" y="369"/>
                  <a:pt x="3344" y="320"/>
                </a:cubicBezTo>
                <a:cubicBezTo>
                  <a:pt x="3321" y="300"/>
                  <a:pt x="3305" y="274"/>
                  <a:pt x="3280" y="256"/>
                </a:cubicBezTo>
                <a:cubicBezTo>
                  <a:pt x="3247" y="232"/>
                  <a:pt x="3203" y="228"/>
                  <a:pt x="3168" y="208"/>
                </a:cubicBezTo>
                <a:cubicBezTo>
                  <a:pt x="3071" y="152"/>
                  <a:pt x="3007" y="115"/>
                  <a:pt x="2896" y="96"/>
                </a:cubicBezTo>
                <a:cubicBezTo>
                  <a:pt x="2802" y="49"/>
                  <a:pt x="2855" y="72"/>
                  <a:pt x="2736" y="32"/>
                </a:cubicBezTo>
                <a:cubicBezTo>
                  <a:pt x="2720" y="27"/>
                  <a:pt x="2704" y="21"/>
                  <a:pt x="2688" y="16"/>
                </a:cubicBezTo>
                <a:cubicBezTo>
                  <a:pt x="2672" y="11"/>
                  <a:pt x="2640" y="0"/>
                  <a:pt x="2640" y="0"/>
                </a:cubicBezTo>
                <a:cubicBezTo>
                  <a:pt x="2352" y="5"/>
                  <a:pt x="2064" y="6"/>
                  <a:pt x="1776" y="16"/>
                </a:cubicBezTo>
                <a:cubicBezTo>
                  <a:pt x="1718" y="18"/>
                  <a:pt x="1604" y="54"/>
                  <a:pt x="1552" y="64"/>
                </a:cubicBezTo>
                <a:cubicBezTo>
                  <a:pt x="1509" y="73"/>
                  <a:pt x="1424" y="96"/>
                  <a:pt x="1424" y="96"/>
                </a:cubicBezTo>
                <a:cubicBezTo>
                  <a:pt x="1292" y="184"/>
                  <a:pt x="1126" y="202"/>
                  <a:pt x="976" y="240"/>
                </a:cubicBezTo>
                <a:cubicBezTo>
                  <a:pt x="906" y="258"/>
                  <a:pt x="839" y="286"/>
                  <a:pt x="768" y="304"/>
                </a:cubicBezTo>
                <a:cubicBezTo>
                  <a:pt x="683" y="432"/>
                  <a:pt x="795" y="277"/>
                  <a:pt x="688" y="384"/>
                </a:cubicBezTo>
                <a:cubicBezTo>
                  <a:pt x="653" y="419"/>
                  <a:pt x="645" y="469"/>
                  <a:pt x="624" y="512"/>
                </a:cubicBezTo>
              </a:path>
            </a:pathLst>
          </a:custGeom>
          <a:solidFill>
            <a:srgbClr val="9966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36">
            <a:extLst>
              <a:ext uri="{FF2B5EF4-FFF2-40B4-BE49-F238E27FC236}">
                <a16:creationId xmlns:a16="http://schemas.microsoft.com/office/drawing/2014/main" id="{1EF50D2C-6F8F-47D9-B369-397174642601}"/>
              </a:ext>
            </a:extLst>
          </p:cNvPr>
          <p:cNvSpPr>
            <a:spLocks/>
          </p:cNvSpPr>
          <p:nvPr/>
        </p:nvSpPr>
        <p:spPr bwMode="auto">
          <a:xfrm rot="5400000">
            <a:off x="3985261" y="4236352"/>
            <a:ext cx="213834" cy="288872"/>
          </a:xfrm>
          <a:custGeom>
            <a:avLst/>
            <a:gdLst>
              <a:gd name="T0" fmla="*/ 1 w 2855"/>
              <a:gd name="T1" fmla="*/ 1 h 2899"/>
              <a:gd name="T2" fmla="*/ 1 w 2855"/>
              <a:gd name="T3" fmla="*/ 1 h 2899"/>
              <a:gd name="T4" fmla="*/ 1 w 2855"/>
              <a:gd name="T5" fmla="*/ 1 h 2899"/>
              <a:gd name="T6" fmla="*/ 1 w 2855"/>
              <a:gd name="T7" fmla="*/ 1 h 2899"/>
              <a:gd name="T8" fmla="*/ 1 w 2855"/>
              <a:gd name="T9" fmla="*/ 1 h 2899"/>
              <a:gd name="T10" fmla="*/ 1 w 2855"/>
              <a:gd name="T11" fmla="*/ 1 h 2899"/>
              <a:gd name="T12" fmla="*/ 1 w 2855"/>
              <a:gd name="T13" fmla="*/ 1 h 2899"/>
              <a:gd name="T14" fmla="*/ 1 w 2855"/>
              <a:gd name="T15" fmla="*/ 1 h 2899"/>
              <a:gd name="T16" fmla="*/ 1 w 2855"/>
              <a:gd name="T17" fmla="*/ 1 h 2899"/>
              <a:gd name="T18" fmla="*/ 1 w 2855"/>
              <a:gd name="T19" fmla="*/ 1 h 2899"/>
              <a:gd name="T20" fmla="*/ 1 w 2855"/>
              <a:gd name="T21" fmla="*/ 1 h 2899"/>
              <a:gd name="T22" fmla="*/ 1 w 2855"/>
              <a:gd name="T23" fmla="*/ 1 h 2899"/>
              <a:gd name="T24" fmla="*/ 1 w 2855"/>
              <a:gd name="T25" fmla="*/ 1 h 2899"/>
              <a:gd name="T26" fmla="*/ 1 w 2855"/>
              <a:gd name="T27" fmla="*/ 1 h 2899"/>
              <a:gd name="T28" fmla="*/ 1 w 2855"/>
              <a:gd name="T29" fmla="*/ 1 h 2899"/>
              <a:gd name="T30" fmla="*/ 1 w 2855"/>
              <a:gd name="T31" fmla="*/ 1 h 2899"/>
              <a:gd name="T32" fmla="*/ 1 w 2855"/>
              <a:gd name="T33" fmla="*/ 1 h 2899"/>
              <a:gd name="T34" fmla="*/ 1 w 2855"/>
              <a:gd name="T35" fmla="*/ 1 h 2899"/>
              <a:gd name="T36" fmla="*/ 1 w 2855"/>
              <a:gd name="T37" fmla="*/ 1 h 2899"/>
              <a:gd name="T38" fmla="*/ 1 w 2855"/>
              <a:gd name="T39" fmla="*/ 1 h 2899"/>
              <a:gd name="T40" fmla="*/ 1 w 2855"/>
              <a:gd name="T41" fmla="*/ 1 h 2899"/>
              <a:gd name="T42" fmla="*/ 1 w 2855"/>
              <a:gd name="T43" fmla="*/ 1 h 2899"/>
              <a:gd name="T44" fmla="*/ 1 w 2855"/>
              <a:gd name="T45" fmla="*/ 1 h 2899"/>
              <a:gd name="T46" fmla="*/ 1 w 2855"/>
              <a:gd name="T47" fmla="*/ 1 h 2899"/>
              <a:gd name="T48" fmla="*/ 1 w 2855"/>
              <a:gd name="T49" fmla="*/ 1 h 2899"/>
              <a:gd name="T50" fmla="*/ 1 w 2855"/>
              <a:gd name="T51" fmla="*/ 1 h 2899"/>
              <a:gd name="T52" fmla="*/ 1 w 2855"/>
              <a:gd name="T53" fmla="*/ 1 h 2899"/>
              <a:gd name="T54" fmla="*/ 1 w 2855"/>
              <a:gd name="T55" fmla="*/ 1 h 2899"/>
              <a:gd name="T56" fmla="*/ 1 w 2855"/>
              <a:gd name="T57" fmla="*/ 1 h 2899"/>
              <a:gd name="T58" fmla="*/ 1 w 2855"/>
              <a:gd name="T59" fmla="*/ 1 h 2899"/>
              <a:gd name="T60" fmla="*/ 1 w 2855"/>
              <a:gd name="T61" fmla="*/ 1 h 2899"/>
              <a:gd name="T62" fmla="*/ 1 w 2855"/>
              <a:gd name="T63" fmla="*/ 1 h 2899"/>
              <a:gd name="T64" fmla="*/ 1 w 2855"/>
              <a:gd name="T65" fmla="*/ 1 h 2899"/>
              <a:gd name="T66" fmla="*/ 1 w 2855"/>
              <a:gd name="T67" fmla="*/ 1 h 2899"/>
              <a:gd name="T68" fmla="*/ 1 w 2855"/>
              <a:gd name="T69" fmla="*/ 1 h 2899"/>
              <a:gd name="T70" fmla="*/ 1 w 2855"/>
              <a:gd name="T71" fmla="*/ 1 h 2899"/>
              <a:gd name="T72" fmla="*/ 1 w 2855"/>
              <a:gd name="T73" fmla="*/ 1 h 289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855" h="2899">
                <a:moveTo>
                  <a:pt x="2855" y="148"/>
                </a:moveTo>
                <a:cubicBezTo>
                  <a:pt x="2625" y="186"/>
                  <a:pt x="2407" y="125"/>
                  <a:pt x="2183" y="84"/>
                </a:cubicBezTo>
                <a:cubicBezTo>
                  <a:pt x="2034" y="57"/>
                  <a:pt x="1881" y="41"/>
                  <a:pt x="1735" y="4"/>
                </a:cubicBezTo>
                <a:cubicBezTo>
                  <a:pt x="1509" y="23"/>
                  <a:pt x="1604" y="0"/>
                  <a:pt x="1447" y="52"/>
                </a:cubicBezTo>
                <a:cubicBezTo>
                  <a:pt x="1431" y="57"/>
                  <a:pt x="1415" y="63"/>
                  <a:pt x="1399" y="68"/>
                </a:cubicBezTo>
                <a:cubicBezTo>
                  <a:pt x="1383" y="73"/>
                  <a:pt x="1351" y="84"/>
                  <a:pt x="1351" y="84"/>
                </a:cubicBezTo>
                <a:cubicBezTo>
                  <a:pt x="1330" y="100"/>
                  <a:pt x="1310" y="119"/>
                  <a:pt x="1287" y="132"/>
                </a:cubicBezTo>
                <a:cubicBezTo>
                  <a:pt x="1195" y="184"/>
                  <a:pt x="1282" y="104"/>
                  <a:pt x="1191" y="180"/>
                </a:cubicBezTo>
                <a:cubicBezTo>
                  <a:pt x="1117" y="241"/>
                  <a:pt x="1070" y="327"/>
                  <a:pt x="1015" y="404"/>
                </a:cubicBezTo>
                <a:cubicBezTo>
                  <a:pt x="986" y="444"/>
                  <a:pt x="948" y="476"/>
                  <a:pt x="919" y="516"/>
                </a:cubicBezTo>
                <a:cubicBezTo>
                  <a:pt x="827" y="645"/>
                  <a:pt x="955" y="515"/>
                  <a:pt x="839" y="644"/>
                </a:cubicBezTo>
                <a:cubicBezTo>
                  <a:pt x="809" y="678"/>
                  <a:pt x="743" y="740"/>
                  <a:pt x="743" y="740"/>
                </a:cubicBezTo>
                <a:cubicBezTo>
                  <a:pt x="691" y="869"/>
                  <a:pt x="602" y="972"/>
                  <a:pt x="535" y="1092"/>
                </a:cubicBezTo>
                <a:cubicBezTo>
                  <a:pt x="490" y="1173"/>
                  <a:pt x="497" y="1206"/>
                  <a:pt x="439" y="1284"/>
                </a:cubicBezTo>
                <a:cubicBezTo>
                  <a:pt x="403" y="1463"/>
                  <a:pt x="454" y="1271"/>
                  <a:pt x="375" y="1428"/>
                </a:cubicBezTo>
                <a:cubicBezTo>
                  <a:pt x="365" y="1448"/>
                  <a:pt x="366" y="1471"/>
                  <a:pt x="359" y="1492"/>
                </a:cubicBezTo>
                <a:cubicBezTo>
                  <a:pt x="332" y="1573"/>
                  <a:pt x="306" y="1651"/>
                  <a:pt x="279" y="1732"/>
                </a:cubicBezTo>
                <a:cubicBezTo>
                  <a:pt x="255" y="1803"/>
                  <a:pt x="264" y="1825"/>
                  <a:pt x="247" y="1908"/>
                </a:cubicBezTo>
                <a:cubicBezTo>
                  <a:pt x="223" y="2029"/>
                  <a:pt x="187" y="2157"/>
                  <a:pt x="151" y="2276"/>
                </a:cubicBezTo>
                <a:cubicBezTo>
                  <a:pt x="113" y="2403"/>
                  <a:pt x="93" y="2533"/>
                  <a:pt x="55" y="2660"/>
                </a:cubicBezTo>
                <a:cubicBezTo>
                  <a:pt x="45" y="2692"/>
                  <a:pt x="34" y="2724"/>
                  <a:pt x="23" y="2756"/>
                </a:cubicBezTo>
                <a:cubicBezTo>
                  <a:pt x="18" y="2772"/>
                  <a:pt x="7" y="2804"/>
                  <a:pt x="7" y="2804"/>
                </a:cubicBezTo>
                <a:cubicBezTo>
                  <a:pt x="12" y="2831"/>
                  <a:pt x="0" y="2869"/>
                  <a:pt x="23" y="2884"/>
                </a:cubicBezTo>
                <a:cubicBezTo>
                  <a:pt x="46" y="2899"/>
                  <a:pt x="80" y="2883"/>
                  <a:pt x="103" y="2868"/>
                </a:cubicBezTo>
                <a:cubicBezTo>
                  <a:pt x="117" y="2859"/>
                  <a:pt x="107" y="2832"/>
                  <a:pt x="119" y="2820"/>
                </a:cubicBezTo>
                <a:cubicBezTo>
                  <a:pt x="142" y="2797"/>
                  <a:pt x="244" y="2752"/>
                  <a:pt x="279" y="2740"/>
                </a:cubicBezTo>
                <a:cubicBezTo>
                  <a:pt x="331" y="2662"/>
                  <a:pt x="405" y="2621"/>
                  <a:pt x="487" y="2580"/>
                </a:cubicBezTo>
                <a:cubicBezTo>
                  <a:pt x="601" y="2408"/>
                  <a:pt x="423" y="2669"/>
                  <a:pt x="567" y="2484"/>
                </a:cubicBezTo>
                <a:cubicBezTo>
                  <a:pt x="591" y="2454"/>
                  <a:pt x="600" y="2411"/>
                  <a:pt x="631" y="2388"/>
                </a:cubicBezTo>
                <a:cubicBezTo>
                  <a:pt x="686" y="2347"/>
                  <a:pt x="739" y="2303"/>
                  <a:pt x="791" y="2260"/>
                </a:cubicBezTo>
                <a:cubicBezTo>
                  <a:pt x="871" y="2193"/>
                  <a:pt x="803" y="2224"/>
                  <a:pt x="887" y="2196"/>
                </a:cubicBezTo>
                <a:cubicBezTo>
                  <a:pt x="964" y="2119"/>
                  <a:pt x="1063" y="2076"/>
                  <a:pt x="1143" y="2004"/>
                </a:cubicBezTo>
                <a:cubicBezTo>
                  <a:pt x="1199" y="1954"/>
                  <a:pt x="1257" y="1904"/>
                  <a:pt x="1303" y="1844"/>
                </a:cubicBezTo>
                <a:cubicBezTo>
                  <a:pt x="1427" y="1685"/>
                  <a:pt x="1364" y="1734"/>
                  <a:pt x="1463" y="1668"/>
                </a:cubicBezTo>
                <a:cubicBezTo>
                  <a:pt x="1555" y="1530"/>
                  <a:pt x="1662" y="1410"/>
                  <a:pt x="1767" y="1284"/>
                </a:cubicBezTo>
                <a:cubicBezTo>
                  <a:pt x="1795" y="1251"/>
                  <a:pt x="1797" y="1198"/>
                  <a:pt x="1831" y="1172"/>
                </a:cubicBezTo>
                <a:cubicBezTo>
                  <a:pt x="1908" y="1114"/>
                  <a:pt x="1992" y="1155"/>
                  <a:pt x="2039" y="1060"/>
                </a:cubicBezTo>
              </a:path>
            </a:pathLst>
          </a:custGeom>
          <a:solidFill>
            <a:srgbClr val="9966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37">
            <a:extLst>
              <a:ext uri="{FF2B5EF4-FFF2-40B4-BE49-F238E27FC236}">
                <a16:creationId xmlns:a16="http://schemas.microsoft.com/office/drawing/2014/main" id="{BF177F70-9BEA-405A-9875-57805384F4A6}"/>
              </a:ext>
            </a:extLst>
          </p:cNvPr>
          <p:cNvSpPr>
            <a:spLocks/>
          </p:cNvSpPr>
          <p:nvPr/>
        </p:nvSpPr>
        <p:spPr bwMode="auto">
          <a:xfrm rot="5400000" flipH="1">
            <a:off x="3980528" y="4606651"/>
            <a:ext cx="213968" cy="288872"/>
          </a:xfrm>
          <a:custGeom>
            <a:avLst/>
            <a:gdLst>
              <a:gd name="T0" fmla="*/ 1 w 2855"/>
              <a:gd name="T1" fmla="*/ 1 h 2899"/>
              <a:gd name="T2" fmla="*/ 1 w 2855"/>
              <a:gd name="T3" fmla="*/ 1 h 2899"/>
              <a:gd name="T4" fmla="*/ 1 w 2855"/>
              <a:gd name="T5" fmla="*/ 1 h 2899"/>
              <a:gd name="T6" fmla="*/ 1 w 2855"/>
              <a:gd name="T7" fmla="*/ 1 h 2899"/>
              <a:gd name="T8" fmla="*/ 1 w 2855"/>
              <a:gd name="T9" fmla="*/ 1 h 2899"/>
              <a:gd name="T10" fmla="*/ 1 w 2855"/>
              <a:gd name="T11" fmla="*/ 1 h 2899"/>
              <a:gd name="T12" fmla="*/ 1 w 2855"/>
              <a:gd name="T13" fmla="*/ 1 h 2899"/>
              <a:gd name="T14" fmla="*/ 1 w 2855"/>
              <a:gd name="T15" fmla="*/ 1 h 2899"/>
              <a:gd name="T16" fmla="*/ 1 w 2855"/>
              <a:gd name="T17" fmla="*/ 1 h 2899"/>
              <a:gd name="T18" fmla="*/ 1 w 2855"/>
              <a:gd name="T19" fmla="*/ 1 h 2899"/>
              <a:gd name="T20" fmla="*/ 1 w 2855"/>
              <a:gd name="T21" fmla="*/ 1 h 2899"/>
              <a:gd name="T22" fmla="*/ 1 w 2855"/>
              <a:gd name="T23" fmla="*/ 1 h 2899"/>
              <a:gd name="T24" fmla="*/ 1 w 2855"/>
              <a:gd name="T25" fmla="*/ 1 h 2899"/>
              <a:gd name="T26" fmla="*/ 1 w 2855"/>
              <a:gd name="T27" fmla="*/ 1 h 2899"/>
              <a:gd name="T28" fmla="*/ 1 w 2855"/>
              <a:gd name="T29" fmla="*/ 1 h 2899"/>
              <a:gd name="T30" fmla="*/ 1 w 2855"/>
              <a:gd name="T31" fmla="*/ 1 h 2899"/>
              <a:gd name="T32" fmla="*/ 1 w 2855"/>
              <a:gd name="T33" fmla="*/ 1 h 2899"/>
              <a:gd name="T34" fmla="*/ 1 w 2855"/>
              <a:gd name="T35" fmla="*/ 1 h 2899"/>
              <a:gd name="T36" fmla="*/ 1 w 2855"/>
              <a:gd name="T37" fmla="*/ 1 h 2899"/>
              <a:gd name="T38" fmla="*/ 1 w 2855"/>
              <a:gd name="T39" fmla="*/ 1 h 2899"/>
              <a:gd name="T40" fmla="*/ 1 w 2855"/>
              <a:gd name="T41" fmla="*/ 1 h 2899"/>
              <a:gd name="T42" fmla="*/ 1 w 2855"/>
              <a:gd name="T43" fmla="*/ 1 h 2899"/>
              <a:gd name="T44" fmla="*/ 1 w 2855"/>
              <a:gd name="T45" fmla="*/ 1 h 2899"/>
              <a:gd name="T46" fmla="*/ 1 w 2855"/>
              <a:gd name="T47" fmla="*/ 1 h 2899"/>
              <a:gd name="T48" fmla="*/ 1 w 2855"/>
              <a:gd name="T49" fmla="*/ 1 h 2899"/>
              <a:gd name="T50" fmla="*/ 1 w 2855"/>
              <a:gd name="T51" fmla="*/ 1 h 2899"/>
              <a:gd name="T52" fmla="*/ 1 w 2855"/>
              <a:gd name="T53" fmla="*/ 1 h 2899"/>
              <a:gd name="T54" fmla="*/ 1 w 2855"/>
              <a:gd name="T55" fmla="*/ 1 h 2899"/>
              <a:gd name="T56" fmla="*/ 1 w 2855"/>
              <a:gd name="T57" fmla="*/ 1 h 2899"/>
              <a:gd name="T58" fmla="*/ 1 w 2855"/>
              <a:gd name="T59" fmla="*/ 1 h 2899"/>
              <a:gd name="T60" fmla="*/ 1 w 2855"/>
              <a:gd name="T61" fmla="*/ 1 h 2899"/>
              <a:gd name="T62" fmla="*/ 1 w 2855"/>
              <a:gd name="T63" fmla="*/ 1 h 2899"/>
              <a:gd name="T64" fmla="*/ 1 w 2855"/>
              <a:gd name="T65" fmla="*/ 1 h 2899"/>
              <a:gd name="T66" fmla="*/ 1 w 2855"/>
              <a:gd name="T67" fmla="*/ 1 h 2899"/>
              <a:gd name="T68" fmla="*/ 1 w 2855"/>
              <a:gd name="T69" fmla="*/ 1 h 2899"/>
              <a:gd name="T70" fmla="*/ 1 w 2855"/>
              <a:gd name="T71" fmla="*/ 1 h 2899"/>
              <a:gd name="T72" fmla="*/ 1 w 2855"/>
              <a:gd name="T73" fmla="*/ 1 h 289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855" h="2899">
                <a:moveTo>
                  <a:pt x="2855" y="148"/>
                </a:moveTo>
                <a:cubicBezTo>
                  <a:pt x="2625" y="186"/>
                  <a:pt x="2407" y="125"/>
                  <a:pt x="2183" y="84"/>
                </a:cubicBezTo>
                <a:cubicBezTo>
                  <a:pt x="2034" y="57"/>
                  <a:pt x="1881" y="41"/>
                  <a:pt x="1735" y="4"/>
                </a:cubicBezTo>
                <a:cubicBezTo>
                  <a:pt x="1509" y="23"/>
                  <a:pt x="1604" y="0"/>
                  <a:pt x="1447" y="52"/>
                </a:cubicBezTo>
                <a:cubicBezTo>
                  <a:pt x="1431" y="57"/>
                  <a:pt x="1415" y="63"/>
                  <a:pt x="1399" y="68"/>
                </a:cubicBezTo>
                <a:cubicBezTo>
                  <a:pt x="1383" y="73"/>
                  <a:pt x="1351" y="84"/>
                  <a:pt x="1351" y="84"/>
                </a:cubicBezTo>
                <a:cubicBezTo>
                  <a:pt x="1330" y="100"/>
                  <a:pt x="1310" y="119"/>
                  <a:pt x="1287" y="132"/>
                </a:cubicBezTo>
                <a:cubicBezTo>
                  <a:pt x="1195" y="184"/>
                  <a:pt x="1282" y="104"/>
                  <a:pt x="1191" y="180"/>
                </a:cubicBezTo>
                <a:cubicBezTo>
                  <a:pt x="1117" y="241"/>
                  <a:pt x="1070" y="327"/>
                  <a:pt x="1015" y="404"/>
                </a:cubicBezTo>
                <a:cubicBezTo>
                  <a:pt x="986" y="444"/>
                  <a:pt x="948" y="476"/>
                  <a:pt x="919" y="516"/>
                </a:cubicBezTo>
                <a:cubicBezTo>
                  <a:pt x="827" y="645"/>
                  <a:pt x="955" y="515"/>
                  <a:pt x="839" y="644"/>
                </a:cubicBezTo>
                <a:cubicBezTo>
                  <a:pt x="809" y="678"/>
                  <a:pt x="743" y="740"/>
                  <a:pt x="743" y="740"/>
                </a:cubicBezTo>
                <a:cubicBezTo>
                  <a:pt x="691" y="869"/>
                  <a:pt x="602" y="972"/>
                  <a:pt x="535" y="1092"/>
                </a:cubicBezTo>
                <a:cubicBezTo>
                  <a:pt x="490" y="1173"/>
                  <a:pt x="497" y="1206"/>
                  <a:pt x="439" y="1284"/>
                </a:cubicBezTo>
                <a:cubicBezTo>
                  <a:pt x="403" y="1463"/>
                  <a:pt x="454" y="1271"/>
                  <a:pt x="375" y="1428"/>
                </a:cubicBezTo>
                <a:cubicBezTo>
                  <a:pt x="365" y="1448"/>
                  <a:pt x="366" y="1471"/>
                  <a:pt x="359" y="1492"/>
                </a:cubicBezTo>
                <a:cubicBezTo>
                  <a:pt x="332" y="1573"/>
                  <a:pt x="306" y="1651"/>
                  <a:pt x="279" y="1732"/>
                </a:cubicBezTo>
                <a:cubicBezTo>
                  <a:pt x="255" y="1803"/>
                  <a:pt x="264" y="1825"/>
                  <a:pt x="247" y="1908"/>
                </a:cubicBezTo>
                <a:cubicBezTo>
                  <a:pt x="223" y="2029"/>
                  <a:pt x="187" y="2157"/>
                  <a:pt x="151" y="2276"/>
                </a:cubicBezTo>
                <a:cubicBezTo>
                  <a:pt x="113" y="2403"/>
                  <a:pt x="93" y="2533"/>
                  <a:pt x="55" y="2660"/>
                </a:cubicBezTo>
                <a:cubicBezTo>
                  <a:pt x="45" y="2692"/>
                  <a:pt x="34" y="2724"/>
                  <a:pt x="23" y="2756"/>
                </a:cubicBezTo>
                <a:cubicBezTo>
                  <a:pt x="18" y="2772"/>
                  <a:pt x="7" y="2804"/>
                  <a:pt x="7" y="2804"/>
                </a:cubicBezTo>
                <a:cubicBezTo>
                  <a:pt x="12" y="2831"/>
                  <a:pt x="0" y="2869"/>
                  <a:pt x="23" y="2884"/>
                </a:cubicBezTo>
                <a:cubicBezTo>
                  <a:pt x="46" y="2899"/>
                  <a:pt x="80" y="2883"/>
                  <a:pt x="103" y="2868"/>
                </a:cubicBezTo>
                <a:cubicBezTo>
                  <a:pt x="117" y="2859"/>
                  <a:pt x="107" y="2832"/>
                  <a:pt x="119" y="2820"/>
                </a:cubicBezTo>
                <a:cubicBezTo>
                  <a:pt x="142" y="2797"/>
                  <a:pt x="244" y="2752"/>
                  <a:pt x="279" y="2740"/>
                </a:cubicBezTo>
                <a:cubicBezTo>
                  <a:pt x="331" y="2662"/>
                  <a:pt x="405" y="2621"/>
                  <a:pt x="487" y="2580"/>
                </a:cubicBezTo>
                <a:cubicBezTo>
                  <a:pt x="601" y="2408"/>
                  <a:pt x="423" y="2669"/>
                  <a:pt x="567" y="2484"/>
                </a:cubicBezTo>
                <a:cubicBezTo>
                  <a:pt x="591" y="2454"/>
                  <a:pt x="600" y="2411"/>
                  <a:pt x="631" y="2388"/>
                </a:cubicBezTo>
                <a:cubicBezTo>
                  <a:pt x="686" y="2347"/>
                  <a:pt x="739" y="2303"/>
                  <a:pt x="791" y="2260"/>
                </a:cubicBezTo>
                <a:cubicBezTo>
                  <a:pt x="871" y="2193"/>
                  <a:pt x="803" y="2224"/>
                  <a:pt x="887" y="2196"/>
                </a:cubicBezTo>
                <a:cubicBezTo>
                  <a:pt x="964" y="2119"/>
                  <a:pt x="1063" y="2076"/>
                  <a:pt x="1143" y="2004"/>
                </a:cubicBezTo>
                <a:cubicBezTo>
                  <a:pt x="1199" y="1954"/>
                  <a:pt x="1257" y="1904"/>
                  <a:pt x="1303" y="1844"/>
                </a:cubicBezTo>
                <a:cubicBezTo>
                  <a:pt x="1427" y="1685"/>
                  <a:pt x="1364" y="1734"/>
                  <a:pt x="1463" y="1668"/>
                </a:cubicBezTo>
                <a:cubicBezTo>
                  <a:pt x="1555" y="1530"/>
                  <a:pt x="1662" y="1410"/>
                  <a:pt x="1767" y="1284"/>
                </a:cubicBezTo>
                <a:cubicBezTo>
                  <a:pt x="1795" y="1251"/>
                  <a:pt x="1797" y="1198"/>
                  <a:pt x="1831" y="1172"/>
                </a:cubicBezTo>
                <a:cubicBezTo>
                  <a:pt x="1908" y="1114"/>
                  <a:pt x="1992" y="1155"/>
                  <a:pt x="2039" y="1060"/>
                </a:cubicBezTo>
              </a:path>
            </a:pathLst>
          </a:custGeom>
          <a:solidFill>
            <a:srgbClr val="9966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AutoShape 38">
            <a:extLst>
              <a:ext uri="{FF2B5EF4-FFF2-40B4-BE49-F238E27FC236}">
                <a16:creationId xmlns:a16="http://schemas.microsoft.com/office/drawing/2014/main" id="{6BF0725D-420A-4532-9E35-5C069E2077E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308095" y="4454335"/>
            <a:ext cx="67143" cy="210464"/>
          </a:xfrm>
          <a:prstGeom prst="triangle">
            <a:avLst>
              <a:gd name="adj" fmla="val 50000"/>
            </a:avLst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Freeform 35">
            <a:extLst>
              <a:ext uri="{FF2B5EF4-FFF2-40B4-BE49-F238E27FC236}">
                <a16:creationId xmlns:a16="http://schemas.microsoft.com/office/drawing/2014/main" id="{3EFB81AD-78BB-4D63-9F7D-3482646A9B2A}"/>
              </a:ext>
            </a:extLst>
          </p:cNvPr>
          <p:cNvSpPr>
            <a:spLocks/>
          </p:cNvSpPr>
          <p:nvPr/>
        </p:nvSpPr>
        <p:spPr bwMode="auto">
          <a:xfrm rot="5400000" flipH="1">
            <a:off x="4294017" y="4496910"/>
            <a:ext cx="81908" cy="222836"/>
          </a:xfrm>
          <a:custGeom>
            <a:avLst/>
            <a:gdLst>
              <a:gd name="T0" fmla="*/ 1 w 830"/>
              <a:gd name="T1" fmla="*/ 1 h 2096"/>
              <a:gd name="T2" fmla="*/ 1 w 830"/>
              <a:gd name="T3" fmla="*/ 1 h 2096"/>
              <a:gd name="T4" fmla="*/ 1 w 830"/>
              <a:gd name="T5" fmla="*/ 1 h 2096"/>
              <a:gd name="T6" fmla="*/ 1 w 830"/>
              <a:gd name="T7" fmla="*/ 1 h 2096"/>
              <a:gd name="T8" fmla="*/ 1 w 830"/>
              <a:gd name="T9" fmla="*/ 1 h 2096"/>
              <a:gd name="T10" fmla="*/ 1 w 830"/>
              <a:gd name="T11" fmla="*/ 1 h 2096"/>
              <a:gd name="T12" fmla="*/ 1 w 830"/>
              <a:gd name="T13" fmla="*/ 1 h 2096"/>
              <a:gd name="T14" fmla="*/ 1 w 830"/>
              <a:gd name="T15" fmla="*/ 1 h 2096"/>
              <a:gd name="T16" fmla="*/ 1 w 830"/>
              <a:gd name="T17" fmla="*/ 1 h 2096"/>
              <a:gd name="T18" fmla="*/ 1 w 830"/>
              <a:gd name="T19" fmla="*/ 1 h 2096"/>
              <a:gd name="T20" fmla="*/ 1 w 830"/>
              <a:gd name="T21" fmla="*/ 1 h 2096"/>
              <a:gd name="T22" fmla="*/ 1 w 830"/>
              <a:gd name="T23" fmla="*/ 1 h 2096"/>
              <a:gd name="T24" fmla="*/ 1 w 830"/>
              <a:gd name="T25" fmla="*/ 1 h 2096"/>
              <a:gd name="T26" fmla="*/ 1 w 830"/>
              <a:gd name="T27" fmla="*/ 1 h 2096"/>
              <a:gd name="T28" fmla="*/ 1 w 830"/>
              <a:gd name="T29" fmla="*/ 1 h 2096"/>
              <a:gd name="T30" fmla="*/ 1 w 830"/>
              <a:gd name="T31" fmla="*/ 1 h 2096"/>
              <a:gd name="T32" fmla="*/ 1 w 830"/>
              <a:gd name="T33" fmla="*/ 0 h 209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830" h="2096">
                <a:moveTo>
                  <a:pt x="398" y="2096"/>
                </a:moveTo>
                <a:cubicBezTo>
                  <a:pt x="315" y="1972"/>
                  <a:pt x="346" y="2036"/>
                  <a:pt x="302" y="1904"/>
                </a:cubicBezTo>
                <a:cubicBezTo>
                  <a:pt x="280" y="1838"/>
                  <a:pt x="209" y="1763"/>
                  <a:pt x="158" y="1712"/>
                </a:cubicBezTo>
                <a:cubicBezTo>
                  <a:pt x="106" y="1557"/>
                  <a:pt x="189" y="1798"/>
                  <a:pt x="110" y="1600"/>
                </a:cubicBezTo>
                <a:cubicBezTo>
                  <a:pt x="81" y="1527"/>
                  <a:pt x="74" y="1458"/>
                  <a:pt x="30" y="1392"/>
                </a:cubicBezTo>
                <a:cubicBezTo>
                  <a:pt x="0" y="1184"/>
                  <a:pt x="13" y="1027"/>
                  <a:pt x="78" y="832"/>
                </a:cubicBezTo>
                <a:cubicBezTo>
                  <a:pt x="92" y="791"/>
                  <a:pt x="102" y="724"/>
                  <a:pt x="126" y="688"/>
                </a:cubicBezTo>
                <a:cubicBezTo>
                  <a:pt x="147" y="656"/>
                  <a:pt x="163" y="619"/>
                  <a:pt x="190" y="592"/>
                </a:cubicBezTo>
                <a:cubicBezTo>
                  <a:pt x="206" y="576"/>
                  <a:pt x="225" y="562"/>
                  <a:pt x="238" y="544"/>
                </a:cubicBezTo>
                <a:cubicBezTo>
                  <a:pt x="312" y="441"/>
                  <a:pt x="223" y="511"/>
                  <a:pt x="318" y="448"/>
                </a:cubicBezTo>
                <a:cubicBezTo>
                  <a:pt x="332" y="406"/>
                  <a:pt x="324" y="356"/>
                  <a:pt x="350" y="320"/>
                </a:cubicBezTo>
                <a:cubicBezTo>
                  <a:pt x="364" y="301"/>
                  <a:pt x="395" y="302"/>
                  <a:pt x="414" y="288"/>
                </a:cubicBezTo>
                <a:cubicBezTo>
                  <a:pt x="432" y="275"/>
                  <a:pt x="442" y="251"/>
                  <a:pt x="462" y="240"/>
                </a:cubicBezTo>
                <a:cubicBezTo>
                  <a:pt x="491" y="224"/>
                  <a:pt x="558" y="208"/>
                  <a:pt x="558" y="208"/>
                </a:cubicBezTo>
                <a:cubicBezTo>
                  <a:pt x="616" y="150"/>
                  <a:pt x="637" y="155"/>
                  <a:pt x="702" y="112"/>
                </a:cubicBezTo>
                <a:cubicBezTo>
                  <a:pt x="713" y="96"/>
                  <a:pt x="720" y="77"/>
                  <a:pt x="734" y="64"/>
                </a:cubicBezTo>
                <a:cubicBezTo>
                  <a:pt x="763" y="39"/>
                  <a:pt x="830" y="0"/>
                  <a:pt x="830" y="0"/>
                </a:cubicBezTo>
              </a:path>
            </a:pathLst>
          </a:custGeom>
          <a:solidFill>
            <a:srgbClr val="9966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34">
            <a:extLst>
              <a:ext uri="{FF2B5EF4-FFF2-40B4-BE49-F238E27FC236}">
                <a16:creationId xmlns:a16="http://schemas.microsoft.com/office/drawing/2014/main" id="{DF7577EB-0EC1-4EE7-8591-99F7038A89FE}"/>
              </a:ext>
            </a:extLst>
          </p:cNvPr>
          <p:cNvSpPr>
            <a:spLocks/>
          </p:cNvSpPr>
          <p:nvPr/>
        </p:nvSpPr>
        <p:spPr bwMode="auto">
          <a:xfrm rot="5400000">
            <a:off x="4313662" y="4438479"/>
            <a:ext cx="62289" cy="204184"/>
          </a:xfrm>
          <a:custGeom>
            <a:avLst/>
            <a:gdLst>
              <a:gd name="T0" fmla="*/ 1 w 830"/>
              <a:gd name="T1" fmla="*/ 1 h 2096"/>
              <a:gd name="T2" fmla="*/ 1 w 830"/>
              <a:gd name="T3" fmla="*/ 1 h 2096"/>
              <a:gd name="T4" fmla="*/ 1 w 830"/>
              <a:gd name="T5" fmla="*/ 1 h 2096"/>
              <a:gd name="T6" fmla="*/ 1 w 830"/>
              <a:gd name="T7" fmla="*/ 1 h 2096"/>
              <a:gd name="T8" fmla="*/ 1 w 830"/>
              <a:gd name="T9" fmla="*/ 1 h 2096"/>
              <a:gd name="T10" fmla="*/ 1 w 830"/>
              <a:gd name="T11" fmla="*/ 1 h 2096"/>
              <a:gd name="T12" fmla="*/ 1 w 830"/>
              <a:gd name="T13" fmla="*/ 1 h 2096"/>
              <a:gd name="T14" fmla="*/ 1 w 830"/>
              <a:gd name="T15" fmla="*/ 1 h 2096"/>
              <a:gd name="T16" fmla="*/ 1 w 830"/>
              <a:gd name="T17" fmla="*/ 1 h 2096"/>
              <a:gd name="T18" fmla="*/ 1 w 830"/>
              <a:gd name="T19" fmla="*/ 1 h 2096"/>
              <a:gd name="T20" fmla="*/ 1 w 830"/>
              <a:gd name="T21" fmla="*/ 1 h 2096"/>
              <a:gd name="T22" fmla="*/ 1 w 830"/>
              <a:gd name="T23" fmla="*/ 1 h 2096"/>
              <a:gd name="T24" fmla="*/ 1 w 830"/>
              <a:gd name="T25" fmla="*/ 1 h 2096"/>
              <a:gd name="T26" fmla="*/ 1 w 830"/>
              <a:gd name="T27" fmla="*/ 1 h 2096"/>
              <a:gd name="T28" fmla="*/ 1 w 830"/>
              <a:gd name="T29" fmla="*/ 1 h 2096"/>
              <a:gd name="T30" fmla="*/ 1 w 830"/>
              <a:gd name="T31" fmla="*/ 1 h 2096"/>
              <a:gd name="T32" fmla="*/ 1 w 830"/>
              <a:gd name="T33" fmla="*/ 0 h 209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830" h="2096">
                <a:moveTo>
                  <a:pt x="398" y="2096"/>
                </a:moveTo>
                <a:cubicBezTo>
                  <a:pt x="315" y="1972"/>
                  <a:pt x="346" y="2036"/>
                  <a:pt x="302" y="1904"/>
                </a:cubicBezTo>
                <a:cubicBezTo>
                  <a:pt x="280" y="1838"/>
                  <a:pt x="209" y="1763"/>
                  <a:pt x="158" y="1712"/>
                </a:cubicBezTo>
                <a:cubicBezTo>
                  <a:pt x="106" y="1557"/>
                  <a:pt x="189" y="1798"/>
                  <a:pt x="110" y="1600"/>
                </a:cubicBezTo>
                <a:cubicBezTo>
                  <a:pt x="81" y="1527"/>
                  <a:pt x="74" y="1458"/>
                  <a:pt x="30" y="1392"/>
                </a:cubicBezTo>
                <a:cubicBezTo>
                  <a:pt x="0" y="1184"/>
                  <a:pt x="13" y="1027"/>
                  <a:pt x="78" y="832"/>
                </a:cubicBezTo>
                <a:cubicBezTo>
                  <a:pt x="92" y="791"/>
                  <a:pt x="102" y="724"/>
                  <a:pt x="126" y="688"/>
                </a:cubicBezTo>
                <a:cubicBezTo>
                  <a:pt x="147" y="656"/>
                  <a:pt x="163" y="619"/>
                  <a:pt x="190" y="592"/>
                </a:cubicBezTo>
                <a:cubicBezTo>
                  <a:pt x="206" y="576"/>
                  <a:pt x="225" y="562"/>
                  <a:pt x="238" y="544"/>
                </a:cubicBezTo>
                <a:cubicBezTo>
                  <a:pt x="312" y="441"/>
                  <a:pt x="223" y="511"/>
                  <a:pt x="318" y="448"/>
                </a:cubicBezTo>
                <a:cubicBezTo>
                  <a:pt x="332" y="406"/>
                  <a:pt x="324" y="356"/>
                  <a:pt x="350" y="320"/>
                </a:cubicBezTo>
                <a:cubicBezTo>
                  <a:pt x="364" y="301"/>
                  <a:pt x="395" y="302"/>
                  <a:pt x="414" y="288"/>
                </a:cubicBezTo>
                <a:cubicBezTo>
                  <a:pt x="432" y="275"/>
                  <a:pt x="442" y="251"/>
                  <a:pt x="462" y="240"/>
                </a:cubicBezTo>
                <a:cubicBezTo>
                  <a:pt x="491" y="224"/>
                  <a:pt x="558" y="208"/>
                  <a:pt x="558" y="208"/>
                </a:cubicBezTo>
                <a:cubicBezTo>
                  <a:pt x="616" y="150"/>
                  <a:pt x="637" y="155"/>
                  <a:pt x="702" y="112"/>
                </a:cubicBezTo>
                <a:cubicBezTo>
                  <a:pt x="713" y="96"/>
                  <a:pt x="720" y="77"/>
                  <a:pt x="734" y="64"/>
                </a:cubicBezTo>
                <a:cubicBezTo>
                  <a:pt x="763" y="39"/>
                  <a:pt x="830" y="0"/>
                  <a:pt x="830" y="0"/>
                </a:cubicBezTo>
              </a:path>
            </a:pathLst>
          </a:custGeom>
          <a:solidFill>
            <a:srgbClr val="9966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A362DEE-95D2-4508-975D-76DD8BAFAF32}"/>
              </a:ext>
            </a:extLst>
          </p:cNvPr>
          <p:cNvCxnSpPr/>
          <p:nvPr/>
        </p:nvCxnSpPr>
        <p:spPr>
          <a:xfrm>
            <a:off x="4193546" y="4471976"/>
            <a:ext cx="13335" cy="118458"/>
          </a:xfrm>
          <a:prstGeom prst="line">
            <a:avLst/>
          </a:prstGeom>
          <a:ln>
            <a:solidFill>
              <a:srgbClr val="99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2F82911-72DA-4816-ADC7-14937FEDDA81}"/>
              </a:ext>
            </a:extLst>
          </p:cNvPr>
          <p:cNvCxnSpPr/>
          <p:nvPr/>
        </p:nvCxnSpPr>
        <p:spPr>
          <a:xfrm>
            <a:off x="4204129" y="4496671"/>
            <a:ext cx="13335" cy="118458"/>
          </a:xfrm>
          <a:prstGeom prst="line">
            <a:avLst/>
          </a:prstGeom>
          <a:ln>
            <a:solidFill>
              <a:srgbClr val="99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9D87D6E-C2A3-4EB3-9558-3294D8774E6A}"/>
              </a:ext>
            </a:extLst>
          </p:cNvPr>
          <p:cNvCxnSpPr>
            <a:cxnSpLocks/>
          </p:cNvCxnSpPr>
          <p:nvPr/>
        </p:nvCxnSpPr>
        <p:spPr>
          <a:xfrm flipV="1">
            <a:off x="4217919" y="4570585"/>
            <a:ext cx="210285" cy="33571"/>
          </a:xfrm>
          <a:prstGeom prst="line">
            <a:avLst/>
          </a:prstGeom>
          <a:ln>
            <a:solidFill>
              <a:srgbClr val="99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6B0682E-8AD3-47CC-8998-9796739B93D4}"/>
              </a:ext>
            </a:extLst>
          </p:cNvPr>
          <p:cNvCxnSpPr>
            <a:cxnSpLocks/>
          </p:cNvCxnSpPr>
          <p:nvPr/>
        </p:nvCxnSpPr>
        <p:spPr>
          <a:xfrm flipV="1">
            <a:off x="4259615" y="4557310"/>
            <a:ext cx="137916" cy="48826"/>
          </a:xfrm>
          <a:prstGeom prst="line">
            <a:avLst/>
          </a:prstGeom>
          <a:ln>
            <a:solidFill>
              <a:srgbClr val="99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Freeform 30">
            <a:extLst>
              <a:ext uri="{FF2B5EF4-FFF2-40B4-BE49-F238E27FC236}">
                <a16:creationId xmlns:a16="http://schemas.microsoft.com/office/drawing/2014/main" id="{89E753A4-C683-46F1-A242-64A6AA9F0DD8}"/>
              </a:ext>
            </a:extLst>
          </p:cNvPr>
          <p:cNvSpPr>
            <a:spLocks/>
          </p:cNvSpPr>
          <p:nvPr/>
        </p:nvSpPr>
        <p:spPr bwMode="auto">
          <a:xfrm rot="5400000">
            <a:off x="7533157" y="2226121"/>
            <a:ext cx="88900" cy="142875"/>
          </a:xfrm>
          <a:custGeom>
            <a:avLst/>
            <a:gdLst>
              <a:gd name="T0" fmla="*/ 0 w 1179"/>
              <a:gd name="T1" fmla="*/ 0 h 1437"/>
              <a:gd name="T2" fmla="*/ 0 w 1179"/>
              <a:gd name="T3" fmla="*/ 0 h 1437"/>
              <a:gd name="T4" fmla="*/ 0 w 1179"/>
              <a:gd name="T5" fmla="*/ 0 h 1437"/>
              <a:gd name="T6" fmla="*/ 0 w 1179"/>
              <a:gd name="T7" fmla="*/ 0 h 1437"/>
              <a:gd name="T8" fmla="*/ 0 w 1179"/>
              <a:gd name="T9" fmla="*/ 0 h 1437"/>
              <a:gd name="T10" fmla="*/ 0 w 1179"/>
              <a:gd name="T11" fmla="*/ 0 h 1437"/>
              <a:gd name="T12" fmla="*/ 0 w 1179"/>
              <a:gd name="T13" fmla="*/ 0 h 1437"/>
              <a:gd name="T14" fmla="*/ 0 w 1179"/>
              <a:gd name="T15" fmla="*/ 0 h 1437"/>
              <a:gd name="T16" fmla="*/ 0 w 1179"/>
              <a:gd name="T17" fmla="*/ 0 h 1437"/>
              <a:gd name="T18" fmla="*/ 0 w 1179"/>
              <a:gd name="T19" fmla="*/ 0 h 1437"/>
              <a:gd name="T20" fmla="*/ 0 w 1179"/>
              <a:gd name="T21" fmla="*/ 0 h 1437"/>
              <a:gd name="T22" fmla="*/ 0 w 1179"/>
              <a:gd name="T23" fmla="*/ 0 h 1437"/>
              <a:gd name="T24" fmla="*/ 0 w 1179"/>
              <a:gd name="T25" fmla="*/ 0 h 1437"/>
              <a:gd name="T26" fmla="*/ 0 w 1179"/>
              <a:gd name="T27" fmla="*/ 0 h 1437"/>
              <a:gd name="T28" fmla="*/ 0 w 1179"/>
              <a:gd name="T29" fmla="*/ 0 h 1437"/>
              <a:gd name="T30" fmla="*/ 0 w 1179"/>
              <a:gd name="T31" fmla="*/ 0 h 143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179" h="1437">
                <a:moveTo>
                  <a:pt x="684" y="2"/>
                </a:moveTo>
                <a:cubicBezTo>
                  <a:pt x="751" y="103"/>
                  <a:pt x="693" y="0"/>
                  <a:pt x="732" y="194"/>
                </a:cubicBezTo>
                <a:cubicBezTo>
                  <a:pt x="739" y="227"/>
                  <a:pt x="753" y="258"/>
                  <a:pt x="764" y="290"/>
                </a:cubicBezTo>
                <a:cubicBezTo>
                  <a:pt x="778" y="331"/>
                  <a:pt x="853" y="389"/>
                  <a:pt x="876" y="418"/>
                </a:cubicBezTo>
                <a:cubicBezTo>
                  <a:pt x="900" y="448"/>
                  <a:pt x="919" y="482"/>
                  <a:pt x="940" y="514"/>
                </a:cubicBezTo>
                <a:cubicBezTo>
                  <a:pt x="953" y="533"/>
                  <a:pt x="974" y="544"/>
                  <a:pt x="988" y="562"/>
                </a:cubicBezTo>
                <a:cubicBezTo>
                  <a:pt x="1071" y="668"/>
                  <a:pt x="1115" y="775"/>
                  <a:pt x="1164" y="898"/>
                </a:cubicBezTo>
                <a:cubicBezTo>
                  <a:pt x="1157" y="973"/>
                  <a:pt x="1179" y="1063"/>
                  <a:pt x="1132" y="1122"/>
                </a:cubicBezTo>
                <a:cubicBezTo>
                  <a:pt x="1098" y="1165"/>
                  <a:pt x="1078" y="1147"/>
                  <a:pt x="1036" y="1170"/>
                </a:cubicBezTo>
                <a:cubicBezTo>
                  <a:pt x="979" y="1202"/>
                  <a:pt x="934" y="1253"/>
                  <a:pt x="876" y="1282"/>
                </a:cubicBezTo>
                <a:cubicBezTo>
                  <a:pt x="849" y="1295"/>
                  <a:pt x="732" y="1310"/>
                  <a:pt x="716" y="1314"/>
                </a:cubicBezTo>
                <a:cubicBezTo>
                  <a:pt x="643" y="1332"/>
                  <a:pt x="585" y="1354"/>
                  <a:pt x="524" y="1394"/>
                </a:cubicBezTo>
                <a:cubicBezTo>
                  <a:pt x="455" y="1389"/>
                  <a:pt x="385" y="1389"/>
                  <a:pt x="316" y="1378"/>
                </a:cubicBezTo>
                <a:cubicBezTo>
                  <a:pt x="283" y="1373"/>
                  <a:pt x="220" y="1346"/>
                  <a:pt x="220" y="1346"/>
                </a:cubicBezTo>
                <a:cubicBezTo>
                  <a:pt x="92" y="1154"/>
                  <a:pt x="289" y="1437"/>
                  <a:pt x="140" y="1266"/>
                </a:cubicBezTo>
                <a:cubicBezTo>
                  <a:pt x="0" y="1106"/>
                  <a:pt x="44" y="910"/>
                  <a:pt x="44" y="706"/>
                </a:cubicBezTo>
              </a:path>
            </a:pathLst>
          </a:custGeom>
          <a:solidFill>
            <a:srgbClr val="9966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Freeform 31">
            <a:extLst>
              <a:ext uri="{FF2B5EF4-FFF2-40B4-BE49-F238E27FC236}">
                <a16:creationId xmlns:a16="http://schemas.microsoft.com/office/drawing/2014/main" id="{96AA4CC2-E326-4002-B44F-52FCAF1E9271}"/>
              </a:ext>
            </a:extLst>
          </p:cNvPr>
          <p:cNvSpPr>
            <a:spLocks/>
          </p:cNvSpPr>
          <p:nvPr/>
        </p:nvSpPr>
        <p:spPr bwMode="auto">
          <a:xfrm rot="5400000" flipH="1">
            <a:off x="7536332" y="2067371"/>
            <a:ext cx="87313" cy="142875"/>
          </a:xfrm>
          <a:custGeom>
            <a:avLst/>
            <a:gdLst>
              <a:gd name="T0" fmla="*/ 0 w 1179"/>
              <a:gd name="T1" fmla="*/ 0 h 1437"/>
              <a:gd name="T2" fmla="*/ 0 w 1179"/>
              <a:gd name="T3" fmla="*/ 0 h 1437"/>
              <a:gd name="T4" fmla="*/ 0 w 1179"/>
              <a:gd name="T5" fmla="*/ 0 h 1437"/>
              <a:gd name="T6" fmla="*/ 0 w 1179"/>
              <a:gd name="T7" fmla="*/ 0 h 1437"/>
              <a:gd name="T8" fmla="*/ 0 w 1179"/>
              <a:gd name="T9" fmla="*/ 0 h 1437"/>
              <a:gd name="T10" fmla="*/ 0 w 1179"/>
              <a:gd name="T11" fmla="*/ 0 h 1437"/>
              <a:gd name="T12" fmla="*/ 0 w 1179"/>
              <a:gd name="T13" fmla="*/ 0 h 1437"/>
              <a:gd name="T14" fmla="*/ 0 w 1179"/>
              <a:gd name="T15" fmla="*/ 0 h 1437"/>
              <a:gd name="T16" fmla="*/ 0 w 1179"/>
              <a:gd name="T17" fmla="*/ 0 h 1437"/>
              <a:gd name="T18" fmla="*/ 0 w 1179"/>
              <a:gd name="T19" fmla="*/ 0 h 1437"/>
              <a:gd name="T20" fmla="*/ 0 w 1179"/>
              <a:gd name="T21" fmla="*/ 0 h 1437"/>
              <a:gd name="T22" fmla="*/ 0 w 1179"/>
              <a:gd name="T23" fmla="*/ 0 h 1437"/>
              <a:gd name="T24" fmla="*/ 0 w 1179"/>
              <a:gd name="T25" fmla="*/ 0 h 1437"/>
              <a:gd name="T26" fmla="*/ 0 w 1179"/>
              <a:gd name="T27" fmla="*/ 0 h 1437"/>
              <a:gd name="T28" fmla="*/ 0 w 1179"/>
              <a:gd name="T29" fmla="*/ 0 h 1437"/>
              <a:gd name="T30" fmla="*/ 0 w 1179"/>
              <a:gd name="T31" fmla="*/ 0 h 143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179" h="1437">
                <a:moveTo>
                  <a:pt x="684" y="2"/>
                </a:moveTo>
                <a:cubicBezTo>
                  <a:pt x="751" y="103"/>
                  <a:pt x="693" y="0"/>
                  <a:pt x="732" y="194"/>
                </a:cubicBezTo>
                <a:cubicBezTo>
                  <a:pt x="739" y="227"/>
                  <a:pt x="753" y="258"/>
                  <a:pt x="764" y="290"/>
                </a:cubicBezTo>
                <a:cubicBezTo>
                  <a:pt x="778" y="331"/>
                  <a:pt x="853" y="389"/>
                  <a:pt x="876" y="418"/>
                </a:cubicBezTo>
                <a:cubicBezTo>
                  <a:pt x="900" y="448"/>
                  <a:pt x="919" y="482"/>
                  <a:pt x="940" y="514"/>
                </a:cubicBezTo>
                <a:cubicBezTo>
                  <a:pt x="953" y="533"/>
                  <a:pt x="974" y="544"/>
                  <a:pt x="988" y="562"/>
                </a:cubicBezTo>
                <a:cubicBezTo>
                  <a:pt x="1071" y="668"/>
                  <a:pt x="1115" y="775"/>
                  <a:pt x="1164" y="898"/>
                </a:cubicBezTo>
                <a:cubicBezTo>
                  <a:pt x="1157" y="973"/>
                  <a:pt x="1179" y="1063"/>
                  <a:pt x="1132" y="1122"/>
                </a:cubicBezTo>
                <a:cubicBezTo>
                  <a:pt x="1098" y="1165"/>
                  <a:pt x="1078" y="1147"/>
                  <a:pt x="1036" y="1170"/>
                </a:cubicBezTo>
                <a:cubicBezTo>
                  <a:pt x="979" y="1202"/>
                  <a:pt x="934" y="1253"/>
                  <a:pt x="876" y="1282"/>
                </a:cubicBezTo>
                <a:cubicBezTo>
                  <a:pt x="849" y="1295"/>
                  <a:pt x="732" y="1310"/>
                  <a:pt x="716" y="1314"/>
                </a:cubicBezTo>
                <a:cubicBezTo>
                  <a:pt x="643" y="1332"/>
                  <a:pt x="585" y="1354"/>
                  <a:pt x="524" y="1394"/>
                </a:cubicBezTo>
                <a:cubicBezTo>
                  <a:pt x="455" y="1389"/>
                  <a:pt x="385" y="1389"/>
                  <a:pt x="316" y="1378"/>
                </a:cubicBezTo>
                <a:cubicBezTo>
                  <a:pt x="283" y="1373"/>
                  <a:pt x="220" y="1346"/>
                  <a:pt x="220" y="1346"/>
                </a:cubicBezTo>
                <a:cubicBezTo>
                  <a:pt x="92" y="1154"/>
                  <a:pt x="289" y="1437"/>
                  <a:pt x="140" y="1266"/>
                </a:cubicBezTo>
                <a:cubicBezTo>
                  <a:pt x="0" y="1106"/>
                  <a:pt x="44" y="910"/>
                  <a:pt x="44" y="706"/>
                </a:cubicBezTo>
              </a:path>
            </a:pathLst>
          </a:custGeom>
          <a:solidFill>
            <a:srgbClr val="9966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33">
            <a:extLst>
              <a:ext uri="{FF2B5EF4-FFF2-40B4-BE49-F238E27FC236}">
                <a16:creationId xmlns:a16="http://schemas.microsoft.com/office/drawing/2014/main" id="{F710CDFC-0C87-4C81-B7DF-4F3C4502E5DC}"/>
              </a:ext>
            </a:extLst>
          </p:cNvPr>
          <p:cNvSpPr>
            <a:spLocks/>
          </p:cNvSpPr>
          <p:nvPr/>
        </p:nvSpPr>
        <p:spPr bwMode="auto">
          <a:xfrm rot="5400000">
            <a:off x="7653161" y="1972238"/>
            <a:ext cx="303493" cy="472064"/>
          </a:xfrm>
          <a:custGeom>
            <a:avLst/>
            <a:gdLst>
              <a:gd name="T0" fmla="*/ 1 w 4051"/>
              <a:gd name="T1" fmla="*/ 1 h 4736"/>
              <a:gd name="T2" fmla="*/ 1 w 4051"/>
              <a:gd name="T3" fmla="*/ 1 h 4736"/>
              <a:gd name="T4" fmla="*/ 1 w 4051"/>
              <a:gd name="T5" fmla="*/ 1 h 4736"/>
              <a:gd name="T6" fmla="*/ 1 w 4051"/>
              <a:gd name="T7" fmla="*/ 1 h 4736"/>
              <a:gd name="T8" fmla="*/ 1 w 4051"/>
              <a:gd name="T9" fmla="*/ 1 h 4736"/>
              <a:gd name="T10" fmla="*/ 1 w 4051"/>
              <a:gd name="T11" fmla="*/ 1 h 4736"/>
              <a:gd name="T12" fmla="*/ 1 w 4051"/>
              <a:gd name="T13" fmla="*/ 1 h 4736"/>
              <a:gd name="T14" fmla="*/ 1 w 4051"/>
              <a:gd name="T15" fmla="*/ 1 h 4736"/>
              <a:gd name="T16" fmla="*/ 1 w 4051"/>
              <a:gd name="T17" fmla="*/ 1 h 4736"/>
              <a:gd name="T18" fmla="*/ 0 w 4051"/>
              <a:gd name="T19" fmla="*/ 1 h 4736"/>
              <a:gd name="T20" fmla="*/ 1 w 4051"/>
              <a:gd name="T21" fmla="*/ 1 h 4736"/>
              <a:gd name="T22" fmla="*/ 1 w 4051"/>
              <a:gd name="T23" fmla="*/ 1 h 4736"/>
              <a:gd name="T24" fmla="*/ 1 w 4051"/>
              <a:gd name="T25" fmla="*/ 1 h 4736"/>
              <a:gd name="T26" fmla="*/ 1 w 4051"/>
              <a:gd name="T27" fmla="*/ 1 h 4736"/>
              <a:gd name="T28" fmla="*/ 1 w 4051"/>
              <a:gd name="T29" fmla="*/ 1 h 4736"/>
              <a:gd name="T30" fmla="*/ 1 w 4051"/>
              <a:gd name="T31" fmla="*/ 1 h 4736"/>
              <a:gd name="T32" fmla="*/ 1 w 4051"/>
              <a:gd name="T33" fmla="*/ 1 h 4736"/>
              <a:gd name="T34" fmla="*/ 1 w 4051"/>
              <a:gd name="T35" fmla="*/ 1 h 4736"/>
              <a:gd name="T36" fmla="*/ 1 w 4051"/>
              <a:gd name="T37" fmla="*/ 1 h 4736"/>
              <a:gd name="T38" fmla="*/ 1 w 4051"/>
              <a:gd name="T39" fmla="*/ 1 h 4736"/>
              <a:gd name="T40" fmla="*/ 1 w 4051"/>
              <a:gd name="T41" fmla="*/ 1 h 4736"/>
              <a:gd name="T42" fmla="*/ 1 w 4051"/>
              <a:gd name="T43" fmla="*/ 1 h 4736"/>
              <a:gd name="T44" fmla="*/ 1 w 4051"/>
              <a:gd name="T45" fmla="*/ 1 h 4736"/>
              <a:gd name="T46" fmla="*/ 1 w 4051"/>
              <a:gd name="T47" fmla="*/ 1 h 4736"/>
              <a:gd name="T48" fmla="*/ 1 w 4051"/>
              <a:gd name="T49" fmla="*/ 1 h 4736"/>
              <a:gd name="T50" fmla="*/ 1 w 4051"/>
              <a:gd name="T51" fmla="*/ 1 h 4736"/>
              <a:gd name="T52" fmla="*/ 1 w 4051"/>
              <a:gd name="T53" fmla="*/ 1 h 4736"/>
              <a:gd name="T54" fmla="*/ 1 w 4051"/>
              <a:gd name="T55" fmla="*/ 1 h 4736"/>
              <a:gd name="T56" fmla="*/ 1 w 4051"/>
              <a:gd name="T57" fmla="*/ 1 h 4736"/>
              <a:gd name="T58" fmla="*/ 1 w 4051"/>
              <a:gd name="T59" fmla="*/ 1 h 4736"/>
              <a:gd name="T60" fmla="*/ 1 w 4051"/>
              <a:gd name="T61" fmla="*/ 1 h 4736"/>
              <a:gd name="T62" fmla="*/ 1 w 4051"/>
              <a:gd name="T63" fmla="*/ 1 h 4736"/>
              <a:gd name="T64" fmla="*/ 1 w 4051"/>
              <a:gd name="T65" fmla="*/ 1 h 4736"/>
              <a:gd name="T66" fmla="*/ 1 w 4051"/>
              <a:gd name="T67" fmla="*/ 1 h 4736"/>
              <a:gd name="T68" fmla="*/ 1 w 4051"/>
              <a:gd name="T69" fmla="*/ 1 h 4736"/>
              <a:gd name="T70" fmla="*/ 1 w 4051"/>
              <a:gd name="T71" fmla="*/ 1 h 4736"/>
              <a:gd name="T72" fmla="*/ 1 w 4051"/>
              <a:gd name="T73" fmla="*/ 1 h 4736"/>
              <a:gd name="T74" fmla="*/ 1 w 4051"/>
              <a:gd name="T75" fmla="*/ 1 h 4736"/>
              <a:gd name="T76" fmla="*/ 1 w 4051"/>
              <a:gd name="T77" fmla="*/ 1 h 4736"/>
              <a:gd name="T78" fmla="*/ 1 w 4051"/>
              <a:gd name="T79" fmla="*/ 1 h 4736"/>
              <a:gd name="T80" fmla="*/ 1 w 4051"/>
              <a:gd name="T81" fmla="*/ 1 h 4736"/>
              <a:gd name="T82" fmla="*/ 1 w 4051"/>
              <a:gd name="T83" fmla="*/ 1 h 4736"/>
              <a:gd name="T84" fmla="*/ 1 w 4051"/>
              <a:gd name="T85" fmla="*/ 1 h 4736"/>
              <a:gd name="T86" fmla="*/ 1 w 4051"/>
              <a:gd name="T87" fmla="*/ 1 h 4736"/>
              <a:gd name="T88" fmla="*/ 1 w 4051"/>
              <a:gd name="T89" fmla="*/ 1 h 4736"/>
              <a:gd name="T90" fmla="*/ 1 w 4051"/>
              <a:gd name="T91" fmla="*/ 1 h 4736"/>
              <a:gd name="T92" fmla="*/ 1 w 4051"/>
              <a:gd name="T93" fmla="*/ 1 h 4736"/>
              <a:gd name="T94" fmla="*/ 1 w 4051"/>
              <a:gd name="T95" fmla="*/ 1 h 4736"/>
              <a:gd name="T96" fmla="*/ 1 w 4051"/>
              <a:gd name="T97" fmla="*/ 1 h 4736"/>
              <a:gd name="T98" fmla="*/ 1 w 4051"/>
              <a:gd name="T99" fmla="*/ 1 h 4736"/>
              <a:gd name="T100" fmla="*/ 1 w 4051"/>
              <a:gd name="T101" fmla="*/ 1 h 4736"/>
              <a:gd name="T102" fmla="*/ 1 w 4051"/>
              <a:gd name="T103" fmla="*/ 0 h 4736"/>
              <a:gd name="T104" fmla="*/ 1 w 4051"/>
              <a:gd name="T105" fmla="*/ 1 h 4736"/>
              <a:gd name="T106" fmla="*/ 1 w 4051"/>
              <a:gd name="T107" fmla="*/ 1 h 4736"/>
              <a:gd name="T108" fmla="*/ 1 w 4051"/>
              <a:gd name="T109" fmla="*/ 1 h 4736"/>
              <a:gd name="T110" fmla="*/ 1 w 4051"/>
              <a:gd name="T111" fmla="*/ 1 h 4736"/>
              <a:gd name="T112" fmla="*/ 1 w 4051"/>
              <a:gd name="T113" fmla="*/ 1 h 4736"/>
              <a:gd name="T114" fmla="*/ 1 w 4051"/>
              <a:gd name="T115" fmla="*/ 1 h 4736"/>
              <a:gd name="T116" fmla="*/ 1 w 4051"/>
              <a:gd name="T117" fmla="*/ 1 h 47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4051" h="4736">
                <a:moveTo>
                  <a:pt x="2064" y="432"/>
                </a:moveTo>
                <a:cubicBezTo>
                  <a:pt x="1867" y="366"/>
                  <a:pt x="1663" y="339"/>
                  <a:pt x="1456" y="320"/>
                </a:cubicBezTo>
                <a:cubicBezTo>
                  <a:pt x="1337" y="325"/>
                  <a:pt x="1072" y="323"/>
                  <a:pt x="912" y="352"/>
                </a:cubicBezTo>
                <a:cubicBezTo>
                  <a:pt x="862" y="361"/>
                  <a:pt x="741" y="427"/>
                  <a:pt x="688" y="448"/>
                </a:cubicBezTo>
                <a:cubicBezTo>
                  <a:pt x="578" y="558"/>
                  <a:pt x="630" y="519"/>
                  <a:pt x="544" y="576"/>
                </a:cubicBezTo>
                <a:cubicBezTo>
                  <a:pt x="533" y="592"/>
                  <a:pt x="525" y="610"/>
                  <a:pt x="512" y="624"/>
                </a:cubicBezTo>
                <a:cubicBezTo>
                  <a:pt x="477" y="663"/>
                  <a:pt x="400" y="736"/>
                  <a:pt x="400" y="736"/>
                </a:cubicBezTo>
                <a:cubicBezTo>
                  <a:pt x="368" y="831"/>
                  <a:pt x="278" y="927"/>
                  <a:pt x="224" y="1008"/>
                </a:cubicBezTo>
                <a:cubicBezTo>
                  <a:pt x="132" y="1147"/>
                  <a:pt x="161" y="1141"/>
                  <a:pt x="112" y="1264"/>
                </a:cubicBezTo>
                <a:cubicBezTo>
                  <a:pt x="64" y="1384"/>
                  <a:pt x="26" y="1504"/>
                  <a:pt x="0" y="1632"/>
                </a:cubicBezTo>
                <a:cubicBezTo>
                  <a:pt x="9" y="1835"/>
                  <a:pt x="11" y="2090"/>
                  <a:pt x="96" y="2288"/>
                </a:cubicBezTo>
                <a:cubicBezTo>
                  <a:pt x="132" y="2372"/>
                  <a:pt x="188" y="2444"/>
                  <a:pt x="224" y="2528"/>
                </a:cubicBezTo>
                <a:cubicBezTo>
                  <a:pt x="258" y="2608"/>
                  <a:pt x="283" y="2681"/>
                  <a:pt x="336" y="2752"/>
                </a:cubicBezTo>
                <a:cubicBezTo>
                  <a:pt x="382" y="2891"/>
                  <a:pt x="458" y="3011"/>
                  <a:pt x="528" y="3136"/>
                </a:cubicBezTo>
                <a:cubicBezTo>
                  <a:pt x="615" y="3293"/>
                  <a:pt x="435" y="3038"/>
                  <a:pt x="592" y="3248"/>
                </a:cubicBezTo>
                <a:cubicBezTo>
                  <a:pt x="635" y="3378"/>
                  <a:pt x="706" y="3493"/>
                  <a:pt x="768" y="3616"/>
                </a:cubicBezTo>
                <a:cubicBezTo>
                  <a:pt x="799" y="3678"/>
                  <a:pt x="849" y="3730"/>
                  <a:pt x="880" y="3792"/>
                </a:cubicBezTo>
                <a:cubicBezTo>
                  <a:pt x="919" y="3870"/>
                  <a:pt x="962" y="3938"/>
                  <a:pt x="1024" y="4000"/>
                </a:cubicBezTo>
                <a:cubicBezTo>
                  <a:pt x="1054" y="4089"/>
                  <a:pt x="1136" y="4171"/>
                  <a:pt x="1200" y="4240"/>
                </a:cubicBezTo>
                <a:cubicBezTo>
                  <a:pt x="1331" y="4382"/>
                  <a:pt x="1514" y="4575"/>
                  <a:pt x="1696" y="4656"/>
                </a:cubicBezTo>
                <a:cubicBezTo>
                  <a:pt x="1797" y="4701"/>
                  <a:pt x="1908" y="4721"/>
                  <a:pt x="2016" y="4736"/>
                </a:cubicBezTo>
                <a:cubicBezTo>
                  <a:pt x="2323" y="4724"/>
                  <a:pt x="2335" y="4730"/>
                  <a:pt x="2544" y="4688"/>
                </a:cubicBezTo>
                <a:cubicBezTo>
                  <a:pt x="2632" y="4635"/>
                  <a:pt x="2711" y="4599"/>
                  <a:pt x="2800" y="4544"/>
                </a:cubicBezTo>
                <a:cubicBezTo>
                  <a:pt x="2832" y="4524"/>
                  <a:pt x="2852" y="4489"/>
                  <a:pt x="2880" y="4464"/>
                </a:cubicBezTo>
                <a:cubicBezTo>
                  <a:pt x="2957" y="4396"/>
                  <a:pt x="2902" y="4473"/>
                  <a:pt x="2976" y="4384"/>
                </a:cubicBezTo>
                <a:cubicBezTo>
                  <a:pt x="3024" y="4327"/>
                  <a:pt x="3068" y="4260"/>
                  <a:pt x="3120" y="4208"/>
                </a:cubicBezTo>
                <a:cubicBezTo>
                  <a:pt x="3134" y="4194"/>
                  <a:pt x="3154" y="4190"/>
                  <a:pt x="3168" y="4176"/>
                </a:cubicBezTo>
                <a:cubicBezTo>
                  <a:pt x="3293" y="4051"/>
                  <a:pt x="3426" y="3847"/>
                  <a:pt x="3520" y="3696"/>
                </a:cubicBezTo>
                <a:cubicBezTo>
                  <a:pt x="3562" y="3629"/>
                  <a:pt x="3597" y="3558"/>
                  <a:pt x="3632" y="3488"/>
                </a:cubicBezTo>
                <a:cubicBezTo>
                  <a:pt x="3651" y="3450"/>
                  <a:pt x="3673" y="3412"/>
                  <a:pt x="3696" y="3376"/>
                </a:cubicBezTo>
                <a:cubicBezTo>
                  <a:pt x="3710" y="3354"/>
                  <a:pt x="3731" y="3335"/>
                  <a:pt x="3744" y="3312"/>
                </a:cubicBezTo>
                <a:cubicBezTo>
                  <a:pt x="3835" y="3145"/>
                  <a:pt x="3744" y="3248"/>
                  <a:pt x="3840" y="3152"/>
                </a:cubicBezTo>
                <a:cubicBezTo>
                  <a:pt x="3895" y="2987"/>
                  <a:pt x="3852" y="3044"/>
                  <a:pt x="3936" y="2960"/>
                </a:cubicBezTo>
                <a:cubicBezTo>
                  <a:pt x="3980" y="2850"/>
                  <a:pt x="3995" y="2729"/>
                  <a:pt x="4048" y="2624"/>
                </a:cubicBezTo>
                <a:cubicBezTo>
                  <a:pt x="4043" y="2496"/>
                  <a:pt x="4037" y="2368"/>
                  <a:pt x="4032" y="2240"/>
                </a:cubicBezTo>
                <a:cubicBezTo>
                  <a:pt x="4026" y="2083"/>
                  <a:pt x="4051" y="1736"/>
                  <a:pt x="3984" y="1536"/>
                </a:cubicBezTo>
                <a:cubicBezTo>
                  <a:pt x="3979" y="1499"/>
                  <a:pt x="3975" y="1461"/>
                  <a:pt x="3968" y="1424"/>
                </a:cubicBezTo>
                <a:cubicBezTo>
                  <a:pt x="3956" y="1363"/>
                  <a:pt x="3919" y="1309"/>
                  <a:pt x="3904" y="1248"/>
                </a:cubicBezTo>
                <a:cubicBezTo>
                  <a:pt x="3897" y="1222"/>
                  <a:pt x="3898" y="1193"/>
                  <a:pt x="3888" y="1168"/>
                </a:cubicBezTo>
                <a:cubicBezTo>
                  <a:pt x="3870" y="1121"/>
                  <a:pt x="3834" y="1083"/>
                  <a:pt x="3808" y="1040"/>
                </a:cubicBezTo>
                <a:cubicBezTo>
                  <a:pt x="3786" y="953"/>
                  <a:pt x="3744" y="864"/>
                  <a:pt x="3680" y="800"/>
                </a:cubicBezTo>
                <a:cubicBezTo>
                  <a:pt x="3646" y="665"/>
                  <a:pt x="3692" y="802"/>
                  <a:pt x="3616" y="688"/>
                </a:cubicBezTo>
                <a:cubicBezTo>
                  <a:pt x="3607" y="674"/>
                  <a:pt x="3608" y="655"/>
                  <a:pt x="3600" y="640"/>
                </a:cubicBezTo>
                <a:cubicBezTo>
                  <a:pt x="3581" y="602"/>
                  <a:pt x="3560" y="564"/>
                  <a:pt x="3536" y="528"/>
                </a:cubicBezTo>
                <a:cubicBezTo>
                  <a:pt x="3506" y="484"/>
                  <a:pt x="3472" y="443"/>
                  <a:pt x="3440" y="400"/>
                </a:cubicBezTo>
                <a:cubicBezTo>
                  <a:pt x="3390" y="333"/>
                  <a:pt x="3401" y="369"/>
                  <a:pt x="3344" y="320"/>
                </a:cubicBezTo>
                <a:cubicBezTo>
                  <a:pt x="3321" y="300"/>
                  <a:pt x="3305" y="274"/>
                  <a:pt x="3280" y="256"/>
                </a:cubicBezTo>
                <a:cubicBezTo>
                  <a:pt x="3247" y="232"/>
                  <a:pt x="3203" y="228"/>
                  <a:pt x="3168" y="208"/>
                </a:cubicBezTo>
                <a:cubicBezTo>
                  <a:pt x="3071" y="152"/>
                  <a:pt x="3007" y="115"/>
                  <a:pt x="2896" y="96"/>
                </a:cubicBezTo>
                <a:cubicBezTo>
                  <a:pt x="2802" y="49"/>
                  <a:pt x="2855" y="72"/>
                  <a:pt x="2736" y="32"/>
                </a:cubicBezTo>
                <a:cubicBezTo>
                  <a:pt x="2720" y="27"/>
                  <a:pt x="2704" y="21"/>
                  <a:pt x="2688" y="16"/>
                </a:cubicBezTo>
                <a:cubicBezTo>
                  <a:pt x="2672" y="11"/>
                  <a:pt x="2640" y="0"/>
                  <a:pt x="2640" y="0"/>
                </a:cubicBezTo>
                <a:cubicBezTo>
                  <a:pt x="2352" y="5"/>
                  <a:pt x="2064" y="6"/>
                  <a:pt x="1776" y="16"/>
                </a:cubicBezTo>
                <a:cubicBezTo>
                  <a:pt x="1718" y="18"/>
                  <a:pt x="1604" y="54"/>
                  <a:pt x="1552" y="64"/>
                </a:cubicBezTo>
                <a:cubicBezTo>
                  <a:pt x="1509" y="73"/>
                  <a:pt x="1424" y="96"/>
                  <a:pt x="1424" y="96"/>
                </a:cubicBezTo>
                <a:cubicBezTo>
                  <a:pt x="1292" y="184"/>
                  <a:pt x="1126" y="202"/>
                  <a:pt x="976" y="240"/>
                </a:cubicBezTo>
                <a:cubicBezTo>
                  <a:pt x="906" y="258"/>
                  <a:pt x="839" y="286"/>
                  <a:pt x="768" y="304"/>
                </a:cubicBezTo>
                <a:cubicBezTo>
                  <a:pt x="683" y="432"/>
                  <a:pt x="795" y="277"/>
                  <a:pt x="688" y="384"/>
                </a:cubicBezTo>
                <a:cubicBezTo>
                  <a:pt x="653" y="419"/>
                  <a:pt x="645" y="469"/>
                  <a:pt x="624" y="512"/>
                </a:cubicBezTo>
              </a:path>
            </a:pathLst>
          </a:custGeom>
          <a:solidFill>
            <a:srgbClr val="9966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Freeform 36">
            <a:extLst>
              <a:ext uri="{FF2B5EF4-FFF2-40B4-BE49-F238E27FC236}">
                <a16:creationId xmlns:a16="http://schemas.microsoft.com/office/drawing/2014/main" id="{84E409C8-A8A8-4073-ADC2-5070DFB08F5C}"/>
              </a:ext>
            </a:extLst>
          </p:cNvPr>
          <p:cNvSpPr>
            <a:spLocks/>
          </p:cNvSpPr>
          <p:nvPr/>
        </p:nvSpPr>
        <p:spPr bwMode="auto">
          <a:xfrm rot="5400000">
            <a:off x="7785101" y="1878246"/>
            <a:ext cx="213834" cy="288872"/>
          </a:xfrm>
          <a:custGeom>
            <a:avLst/>
            <a:gdLst>
              <a:gd name="T0" fmla="*/ 1 w 2855"/>
              <a:gd name="T1" fmla="*/ 1 h 2899"/>
              <a:gd name="T2" fmla="*/ 1 w 2855"/>
              <a:gd name="T3" fmla="*/ 1 h 2899"/>
              <a:gd name="T4" fmla="*/ 1 w 2855"/>
              <a:gd name="T5" fmla="*/ 1 h 2899"/>
              <a:gd name="T6" fmla="*/ 1 w 2855"/>
              <a:gd name="T7" fmla="*/ 1 h 2899"/>
              <a:gd name="T8" fmla="*/ 1 w 2855"/>
              <a:gd name="T9" fmla="*/ 1 h 2899"/>
              <a:gd name="T10" fmla="*/ 1 w 2855"/>
              <a:gd name="T11" fmla="*/ 1 h 2899"/>
              <a:gd name="T12" fmla="*/ 1 w 2855"/>
              <a:gd name="T13" fmla="*/ 1 h 2899"/>
              <a:gd name="T14" fmla="*/ 1 w 2855"/>
              <a:gd name="T15" fmla="*/ 1 h 2899"/>
              <a:gd name="T16" fmla="*/ 1 w 2855"/>
              <a:gd name="T17" fmla="*/ 1 h 2899"/>
              <a:gd name="T18" fmla="*/ 1 w 2855"/>
              <a:gd name="T19" fmla="*/ 1 h 2899"/>
              <a:gd name="T20" fmla="*/ 1 w 2855"/>
              <a:gd name="T21" fmla="*/ 1 h 2899"/>
              <a:gd name="T22" fmla="*/ 1 w 2855"/>
              <a:gd name="T23" fmla="*/ 1 h 2899"/>
              <a:gd name="T24" fmla="*/ 1 w 2855"/>
              <a:gd name="T25" fmla="*/ 1 h 2899"/>
              <a:gd name="T26" fmla="*/ 1 w 2855"/>
              <a:gd name="T27" fmla="*/ 1 h 2899"/>
              <a:gd name="T28" fmla="*/ 1 w 2855"/>
              <a:gd name="T29" fmla="*/ 1 h 2899"/>
              <a:gd name="T30" fmla="*/ 1 w 2855"/>
              <a:gd name="T31" fmla="*/ 1 h 2899"/>
              <a:gd name="T32" fmla="*/ 1 w 2855"/>
              <a:gd name="T33" fmla="*/ 1 h 2899"/>
              <a:gd name="T34" fmla="*/ 1 w 2855"/>
              <a:gd name="T35" fmla="*/ 1 h 2899"/>
              <a:gd name="T36" fmla="*/ 1 w 2855"/>
              <a:gd name="T37" fmla="*/ 1 h 2899"/>
              <a:gd name="T38" fmla="*/ 1 w 2855"/>
              <a:gd name="T39" fmla="*/ 1 h 2899"/>
              <a:gd name="T40" fmla="*/ 1 w 2855"/>
              <a:gd name="T41" fmla="*/ 1 h 2899"/>
              <a:gd name="T42" fmla="*/ 1 w 2855"/>
              <a:gd name="T43" fmla="*/ 1 h 2899"/>
              <a:gd name="T44" fmla="*/ 1 w 2855"/>
              <a:gd name="T45" fmla="*/ 1 h 2899"/>
              <a:gd name="T46" fmla="*/ 1 w 2855"/>
              <a:gd name="T47" fmla="*/ 1 h 2899"/>
              <a:gd name="T48" fmla="*/ 1 w 2855"/>
              <a:gd name="T49" fmla="*/ 1 h 2899"/>
              <a:gd name="T50" fmla="*/ 1 w 2855"/>
              <a:gd name="T51" fmla="*/ 1 h 2899"/>
              <a:gd name="T52" fmla="*/ 1 w 2855"/>
              <a:gd name="T53" fmla="*/ 1 h 2899"/>
              <a:gd name="T54" fmla="*/ 1 w 2855"/>
              <a:gd name="T55" fmla="*/ 1 h 2899"/>
              <a:gd name="T56" fmla="*/ 1 w 2855"/>
              <a:gd name="T57" fmla="*/ 1 h 2899"/>
              <a:gd name="T58" fmla="*/ 1 w 2855"/>
              <a:gd name="T59" fmla="*/ 1 h 2899"/>
              <a:gd name="T60" fmla="*/ 1 w 2855"/>
              <a:gd name="T61" fmla="*/ 1 h 2899"/>
              <a:gd name="T62" fmla="*/ 1 w 2855"/>
              <a:gd name="T63" fmla="*/ 1 h 2899"/>
              <a:gd name="T64" fmla="*/ 1 w 2855"/>
              <a:gd name="T65" fmla="*/ 1 h 2899"/>
              <a:gd name="T66" fmla="*/ 1 w 2855"/>
              <a:gd name="T67" fmla="*/ 1 h 2899"/>
              <a:gd name="T68" fmla="*/ 1 w 2855"/>
              <a:gd name="T69" fmla="*/ 1 h 2899"/>
              <a:gd name="T70" fmla="*/ 1 w 2855"/>
              <a:gd name="T71" fmla="*/ 1 h 2899"/>
              <a:gd name="T72" fmla="*/ 1 w 2855"/>
              <a:gd name="T73" fmla="*/ 1 h 289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855" h="2899">
                <a:moveTo>
                  <a:pt x="2855" y="148"/>
                </a:moveTo>
                <a:cubicBezTo>
                  <a:pt x="2625" y="186"/>
                  <a:pt x="2407" y="125"/>
                  <a:pt x="2183" y="84"/>
                </a:cubicBezTo>
                <a:cubicBezTo>
                  <a:pt x="2034" y="57"/>
                  <a:pt x="1881" y="41"/>
                  <a:pt x="1735" y="4"/>
                </a:cubicBezTo>
                <a:cubicBezTo>
                  <a:pt x="1509" y="23"/>
                  <a:pt x="1604" y="0"/>
                  <a:pt x="1447" y="52"/>
                </a:cubicBezTo>
                <a:cubicBezTo>
                  <a:pt x="1431" y="57"/>
                  <a:pt x="1415" y="63"/>
                  <a:pt x="1399" y="68"/>
                </a:cubicBezTo>
                <a:cubicBezTo>
                  <a:pt x="1383" y="73"/>
                  <a:pt x="1351" y="84"/>
                  <a:pt x="1351" y="84"/>
                </a:cubicBezTo>
                <a:cubicBezTo>
                  <a:pt x="1330" y="100"/>
                  <a:pt x="1310" y="119"/>
                  <a:pt x="1287" y="132"/>
                </a:cubicBezTo>
                <a:cubicBezTo>
                  <a:pt x="1195" y="184"/>
                  <a:pt x="1282" y="104"/>
                  <a:pt x="1191" y="180"/>
                </a:cubicBezTo>
                <a:cubicBezTo>
                  <a:pt x="1117" y="241"/>
                  <a:pt x="1070" y="327"/>
                  <a:pt x="1015" y="404"/>
                </a:cubicBezTo>
                <a:cubicBezTo>
                  <a:pt x="986" y="444"/>
                  <a:pt x="948" y="476"/>
                  <a:pt x="919" y="516"/>
                </a:cubicBezTo>
                <a:cubicBezTo>
                  <a:pt x="827" y="645"/>
                  <a:pt x="955" y="515"/>
                  <a:pt x="839" y="644"/>
                </a:cubicBezTo>
                <a:cubicBezTo>
                  <a:pt x="809" y="678"/>
                  <a:pt x="743" y="740"/>
                  <a:pt x="743" y="740"/>
                </a:cubicBezTo>
                <a:cubicBezTo>
                  <a:pt x="691" y="869"/>
                  <a:pt x="602" y="972"/>
                  <a:pt x="535" y="1092"/>
                </a:cubicBezTo>
                <a:cubicBezTo>
                  <a:pt x="490" y="1173"/>
                  <a:pt x="497" y="1206"/>
                  <a:pt x="439" y="1284"/>
                </a:cubicBezTo>
                <a:cubicBezTo>
                  <a:pt x="403" y="1463"/>
                  <a:pt x="454" y="1271"/>
                  <a:pt x="375" y="1428"/>
                </a:cubicBezTo>
                <a:cubicBezTo>
                  <a:pt x="365" y="1448"/>
                  <a:pt x="366" y="1471"/>
                  <a:pt x="359" y="1492"/>
                </a:cubicBezTo>
                <a:cubicBezTo>
                  <a:pt x="332" y="1573"/>
                  <a:pt x="306" y="1651"/>
                  <a:pt x="279" y="1732"/>
                </a:cubicBezTo>
                <a:cubicBezTo>
                  <a:pt x="255" y="1803"/>
                  <a:pt x="264" y="1825"/>
                  <a:pt x="247" y="1908"/>
                </a:cubicBezTo>
                <a:cubicBezTo>
                  <a:pt x="223" y="2029"/>
                  <a:pt x="187" y="2157"/>
                  <a:pt x="151" y="2276"/>
                </a:cubicBezTo>
                <a:cubicBezTo>
                  <a:pt x="113" y="2403"/>
                  <a:pt x="93" y="2533"/>
                  <a:pt x="55" y="2660"/>
                </a:cubicBezTo>
                <a:cubicBezTo>
                  <a:pt x="45" y="2692"/>
                  <a:pt x="34" y="2724"/>
                  <a:pt x="23" y="2756"/>
                </a:cubicBezTo>
                <a:cubicBezTo>
                  <a:pt x="18" y="2772"/>
                  <a:pt x="7" y="2804"/>
                  <a:pt x="7" y="2804"/>
                </a:cubicBezTo>
                <a:cubicBezTo>
                  <a:pt x="12" y="2831"/>
                  <a:pt x="0" y="2869"/>
                  <a:pt x="23" y="2884"/>
                </a:cubicBezTo>
                <a:cubicBezTo>
                  <a:pt x="46" y="2899"/>
                  <a:pt x="80" y="2883"/>
                  <a:pt x="103" y="2868"/>
                </a:cubicBezTo>
                <a:cubicBezTo>
                  <a:pt x="117" y="2859"/>
                  <a:pt x="107" y="2832"/>
                  <a:pt x="119" y="2820"/>
                </a:cubicBezTo>
                <a:cubicBezTo>
                  <a:pt x="142" y="2797"/>
                  <a:pt x="244" y="2752"/>
                  <a:pt x="279" y="2740"/>
                </a:cubicBezTo>
                <a:cubicBezTo>
                  <a:pt x="331" y="2662"/>
                  <a:pt x="405" y="2621"/>
                  <a:pt x="487" y="2580"/>
                </a:cubicBezTo>
                <a:cubicBezTo>
                  <a:pt x="601" y="2408"/>
                  <a:pt x="423" y="2669"/>
                  <a:pt x="567" y="2484"/>
                </a:cubicBezTo>
                <a:cubicBezTo>
                  <a:pt x="591" y="2454"/>
                  <a:pt x="600" y="2411"/>
                  <a:pt x="631" y="2388"/>
                </a:cubicBezTo>
                <a:cubicBezTo>
                  <a:pt x="686" y="2347"/>
                  <a:pt x="739" y="2303"/>
                  <a:pt x="791" y="2260"/>
                </a:cubicBezTo>
                <a:cubicBezTo>
                  <a:pt x="871" y="2193"/>
                  <a:pt x="803" y="2224"/>
                  <a:pt x="887" y="2196"/>
                </a:cubicBezTo>
                <a:cubicBezTo>
                  <a:pt x="964" y="2119"/>
                  <a:pt x="1063" y="2076"/>
                  <a:pt x="1143" y="2004"/>
                </a:cubicBezTo>
                <a:cubicBezTo>
                  <a:pt x="1199" y="1954"/>
                  <a:pt x="1257" y="1904"/>
                  <a:pt x="1303" y="1844"/>
                </a:cubicBezTo>
                <a:cubicBezTo>
                  <a:pt x="1427" y="1685"/>
                  <a:pt x="1364" y="1734"/>
                  <a:pt x="1463" y="1668"/>
                </a:cubicBezTo>
                <a:cubicBezTo>
                  <a:pt x="1555" y="1530"/>
                  <a:pt x="1662" y="1410"/>
                  <a:pt x="1767" y="1284"/>
                </a:cubicBezTo>
                <a:cubicBezTo>
                  <a:pt x="1795" y="1251"/>
                  <a:pt x="1797" y="1198"/>
                  <a:pt x="1831" y="1172"/>
                </a:cubicBezTo>
                <a:cubicBezTo>
                  <a:pt x="1908" y="1114"/>
                  <a:pt x="1992" y="1155"/>
                  <a:pt x="2039" y="1060"/>
                </a:cubicBezTo>
              </a:path>
            </a:pathLst>
          </a:custGeom>
          <a:solidFill>
            <a:srgbClr val="9966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" name="Freeform 37">
            <a:extLst>
              <a:ext uri="{FF2B5EF4-FFF2-40B4-BE49-F238E27FC236}">
                <a16:creationId xmlns:a16="http://schemas.microsoft.com/office/drawing/2014/main" id="{2B8B50B5-C3BF-4E6B-B2A4-44CE32CDC0E8}"/>
              </a:ext>
            </a:extLst>
          </p:cNvPr>
          <p:cNvSpPr>
            <a:spLocks/>
          </p:cNvSpPr>
          <p:nvPr/>
        </p:nvSpPr>
        <p:spPr bwMode="auto">
          <a:xfrm rot="5400000" flipH="1">
            <a:off x="7780368" y="2248545"/>
            <a:ext cx="213968" cy="288872"/>
          </a:xfrm>
          <a:custGeom>
            <a:avLst/>
            <a:gdLst>
              <a:gd name="T0" fmla="*/ 1 w 2855"/>
              <a:gd name="T1" fmla="*/ 1 h 2899"/>
              <a:gd name="T2" fmla="*/ 1 w 2855"/>
              <a:gd name="T3" fmla="*/ 1 h 2899"/>
              <a:gd name="T4" fmla="*/ 1 w 2855"/>
              <a:gd name="T5" fmla="*/ 1 h 2899"/>
              <a:gd name="T6" fmla="*/ 1 w 2855"/>
              <a:gd name="T7" fmla="*/ 1 h 2899"/>
              <a:gd name="T8" fmla="*/ 1 w 2855"/>
              <a:gd name="T9" fmla="*/ 1 h 2899"/>
              <a:gd name="T10" fmla="*/ 1 w 2855"/>
              <a:gd name="T11" fmla="*/ 1 h 2899"/>
              <a:gd name="T12" fmla="*/ 1 w 2855"/>
              <a:gd name="T13" fmla="*/ 1 h 2899"/>
              <a:gd name="T14" fmla="*/ 1 w 2855"/>
              <a:gd name="T15" fmla="*/ 1 h 2899"/>
              <a:gd name="T16" fmla="*/ 1 w 2855"/>
              <a:gd name="T17" fmla="*/ 1 h 2899"/>
              <a:gd name="T18" fmla="*/ 1 w 2855"/>
              <a:gd name="T19" fmla="*/ 1 h 2899"/>
              <a:gd name="T20" fmla="*/ 1 w 2855"/>
              <a:gd name="T21" fmla="*/ 1 h 2899"/>
              <a:gd name="T22" fmla="*/ 1 w 2855"/>
              <a:gd name="T23" fmla="*/ 1 h 2899"/>
              <a:gd name="T24" fmla="*/ 1 w 2855"/>
              <a:gd name="T25" fmla="*/ 1 h 2899"/>
              <a:gd name="T26" fmla="*/ 1 w 2855"/>
              <a:gd name="T27" fmla="*/ 1 h 2899"/>
              <a:gd name="T28" fmla="*/ 1 w 2855"/>
              <a:gd name="T29" fmla="*/ 1 h 2899"/>
              <a:gd name="T30" fmla="*/ 1 w 2855"/>
              <a:gd name="T31" fmla="*/ 1 h 2899"/>
              <a:gd name="T32" fmla="*/ 1 w 2855"/>
              <a:gd name="T33" fmla="*/ 1 h 2899"/>
              <a:gd name="T34" fmla="*/ 1 w 2855"/>
              <a:gd name="T35" fmla="*/ 1 h 2899"/>
              <a:gd name="T36" fmla="*/ 1 w 2855"/>
              <a:gd name="T37" fmla="*/ 1 h 2899"/>
              <a:gd name="T38" fmla="*/ 1 w 2855"/>
              <a:gd name="T39" fmla="*/ 1 h 2899"/>
              <a:gd name="T40" fmla="*/ 1 w 2855"/>
              <a:gd name="T41" fmla="*/ 1 h 2899"/>
              <a:gd name="T42" fmla="*/ 1 w 2855"/>
              <a:gd name="T43" fmla="*/ 1 h 2899"/>
              <a:gd name="T44" fmla="*/ 1 w 2855"/>
              <a:gd name="T45" fmla="*/ 1 h 2899"/>
              <a:gd name="T46" fmla="*/ 1 w 2855"/>
              <a:gd name="T47" fmla="*/ 1 h 2899"/>
              <a:gd name="T48" fmla="*/ 1 w 2855"/>
              <a:gd name="T49" fmla="*/ 1 h 2899"/>
              <a:gd name="T50" fmla="*/ 1 w 2855"/>
              <a:gd name="T51" fmla="*/ 1 h 2899"/>
              <a:gd name="T52" fmla="*/ 1 w 2855"/>
              <a:gd name="T53" fmla="*/ 1 h 2899"/>
              <a:gd name="T54" fmla="*/ 1 w 2855"/>
              <a:gd name="T55" fmla="*/ 1 h 2899"/>
              <a:gd name="T56" fmla="*/ 1 w 2855"/>
              <a:gd name="T57" fmla="*/ 1 h 2899"/>
              <a:gd name="T58" fmla="*/ 1 w 2855"/>
              <a:gd name="T59" fmla="*/ 1 h 2899"/>
              <a:gd name="T60" fmla="*/ 1 w 2855"/>
              <a:gd name="T61" fmla="*/ 1 h 2899"/>
              <a:gd name="T62" fmla="*/ 1 w 2855"/>
              <a:gd name="T63" fmla="*/ 1 h 2899"/>
              <a:gd name="T64" fmla="*/ 1 w 2855"/>
              <a:gd name="T65" fmla="*/ 1 h 2899"/>
              <a:gd name="T66" fmla="*/ 1 w 2855"/>
              <a:gd name="T67" fmla="*/ 1 h 2899"/>
              <a:gd name="T68" fmla="*/ 1 w 2855"/>
              <a:gd name="T69" fmla="*/ 1 h 2899"/>
              <a:gd name="T70" fmla="*/ 1 w 2855"/>
              <a:gd name="T71" fmla="*/ 1 h 2899"/>
              <a:gd name="T72" fmla="*/ 1 w 2855"/>
              <a:gd name="T73" fmla="*/ 1 h 289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855" h="2899">
                <a:moveTo>
                  <a:pt x="2855" y="148"/>
                </a:moveTo>
                <a:cubicBezTo>
                  <a:pt x="2625" y="186"/>
                  <a:pt x="2407" y="125"/>
                  <a:pt x="2183" y="84"/>
                </a:cubicBezTo>
                <a:cubicBezTo>
                  <a:pt x="2034" y="57"/>
                  <a:pt x="1881" y="41"/>
                  <a:pt x="1735" y="4"/>
                </a:cubicBezTo>
                <a:cubicBezTo>
                  <a:pt x="1509" y="23"/>
                  <a:pt x="1604" y="0"/>
                  <a:pt x="1447" y="52"/>
                </a:cubicBezTo>
                <a:cubicBezTo>
                  <a:pt x="1431" y="57"/>
                  <a:pt x="1415" y="63"/>
                  <a:pt x="1399" y="68"/>
                </a:cubicBezTo>
                <a:cubicBezTo>
                  <a:pt x="1383" y="73"/>
                  <a:pt x="1351" y="84"/>
                  <a:pt x="1351" y="84"/>
                </a:cubicBezTo>
                <a:cubicBezTo>
                  <a:pt x="1330" y="100"/>
                  <a:pt x="1310" y="119"/>
                  <a:pt x="1287" y="132"/>
                </a:cubicBezTo>
                <a:cubicBezTo>
                  <a:pt x="1195" y="184"/>
                  <a:pt x="1282" y="104"/>
                  <a:pt x="1191" y="180"/>
                </a:cubicBezTo>
                <a:cubicBezTo>
                  <a:pt x="1117" y="241"/>
                  <a:pt x="1070" y="327"/>
                  <a:pt x="1015" y="404"/>
                </a:cubicBezTo>
                <a:cubicBezTo>
                  <a:pt x="986" y="444"/>
                  <a:pt x="948" y="476"/>
                  <a:pt x="919" y="516"/>
                </a:cubicBezTo>
                <a:cubicBezTo>
                  <a:pt x="827" y="645"/>
                  <a:pt x="955" y="515"/>
                  <a:pt x="839" y="644"/>
                </a:cubicBezTo>
                <a:cubicBezTo>
                  <a:pt x="809" y="678"/>
                  <a:pt x="743" y="740"/>
                  <a:pt x="743" y="740"/>
                </a:cubicBezTo>
                <a:cubicBezTo>
                  <a:pt x="691" y="869"/>
                  <a:pt x="602" y="972"/>
                  <a:pt x="535" y="1092"/>
                </a:cubicBezTo>
                <a:cubicBezTo>
                  <a:pt x="490" y="1173"/>
                  <a:pt x="497" y="1206"/>
                  <a:pt x="439" y="1284"/>
                </a:cubicBezTo>
                <a:cubicBezTo>
                  <a:pt x="403" y="1463"/>
                  <a:pt x="454" y="1271"/>
                  <a:pt x="375" y="1428"/>
                </a:cubicBezTo>
                <a:cubicBezTo>
                  <a:pt x="365" y="1448"/>
                  <a:pt x="366" y="1471"/>
                  <a:pt x="359" y="1492"/>
                </a:cubicBezTo>
                <a:cubicBezTo>
                  <a:pt x="332" y="1573"/>
                  <a:pt x="306" y="1651"/>
                  <a:pt x="279" y="1732"/>
                </a:cubicBezTo>
                <a:cubicBezTo>
                  <a:pt x="255" y="1803"/>
                  <a:pt x="264" y="1825"/>
                  <a:pt x="247" y="1908"/>
                </a:cubicBezTo>
                <a:cubicBezTo>
                  <a:pt x="223" y="2029"/>
                  <a:pt x="187" y="2157"/>
                  <a:pt x="151" y="2276"/>
                </a:cubicBezTo>
                <a:cubicBezTo>
                  <a:pt x="113" y="2403"/>
                  <a:pt x="93" y="2533"/>
                  <a:pt x="55" y="2660"/>
                </a:cubicBezTo>
                <a:cubicBezTo>
                  <a:pt x="45" y="2692"/>
                  <a:pt x="34" y="2724"/>
                  <a:pt x="23" y="2756"/>
                </a:cubicBezTo>
                <a:cubicBezTo>
                  <a:pt x="18" y="2772"/>
                  <a:pt x="7" y="2804"/>
                  <a:pt x="7" y="2804"/>
                </a:cubicBezTo>
                <a:cubicBezTo>
                  <a:pt x="12" y="2831"/>
                  <a:pt x="0" y="2869"/>
                  <a:pt x="23" y="2884"/>
                </a:cubicBezTo>
                <a:cubicBezTo>
                  <a:pt x="46" y="2899"/>
                  <a:pt x="80" y="2883"/>
                  <a:pt x="103" y="2868"/>
                </a:cubicBezTo>
                <a:cubicBezTo>
                  <a:pt x="117" y="2859"/>
                  <a:pt x="107" y="2832"/>
                  <a:pt x="119" y="2820"/>
                </a:cubicBezTo>
                <a:cubicBezTo>
                  <a:pt x="142" y="2797"/>
                  <a:pt x="244" y="2752"/>
                  <a:pt x="279" y="2740"/>
                </a:cubicBezTo>
                <a:cubicBezTo>
                  <a:pt x="331" y="2662"/>
                  <a:pt x="405" y="2621"/>
                  <a:pt x="487" y="2580"/>
                </a:cubicBezTo>
                <a:cubicBezTo>
                  <a:pt x="601" y="2408"/>
                  <a:pt x="423" y="2669"/>
                  <a:pt x="567" y="2484"/>
                </a:cubicBezTo>
                <a:cubicBezTo>
                  <a:pt x="591" y="2454"/>
                  <a:pt x="600" y="2411"/>
                  <a:pt x="631" y="2388"/>
                </a:cubicBezTo>
                <a:cubicBezTo>
                  <a:pt x="686" y="2347"/>
                  <a:pt x="739" y="2303"/>
                  <a:pt x="791" y="2260"/>
                </a:cubicBezTo>
                <a:cubicBezTo>
                  <a:pt x="871" y="2193"/>
                  <a:pt x="803" y="2224"/>
                  <a:pt x="887" y="2196"/>
                </a:cubicBezTo>
                <a:cubicBezTo>
                  <a:pt x="964" y="2119"/>
                  <a:pt x="1063" y="2076"/>
                  <a:pt x="1143" y="2004"/>
                </a:cubicBezTo>
                <a:cubicBezTo>
                  <a:pt x="1199" y="1954"/>
                  <a:pt x="1257" y="1904"/>
                  <a:pt x="1303" y="1844"/>
                </a:cubicBezTo>
                <a:cubicBezTo>
                  <a:pt x="1427" y="1685"/>
                  <a:pt x="1364" y="1734"/>
                  <a:pt x="1463" y="1668"/>
                </a:cubicBezTo>
                <a:cubicBezTo>
                  <a:pt x="1555" y="1530"/>
                  <a:pt x="1662" y="1410"/>
                  <a:pt x="1767" y="1284"/>
                </a:cubicBezTo>
                <a:cubicBezTo>
                  <a:pt x="1795" y="1251"/>
                  <a:pt x="1797" y="1198"/>
                  <a:pt x="1831" y="1172"/>
                </a:cubicBezTo>
                <a:cubicBezTo>
                  <a:pt x="1908" y="1114"/>
                  <a:pt x="1992" y="1155"/>
                  <a:pt x="2039" y="1060"/>
                </a:cubicBezTo>
              </a:path>
            </a:pathLst>
          </a:custGeom>
          <a:solidFill>
            <a:srgbClr val="9966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AutoShape 38">
            <a:extLst>
              <a:ext uri="{FF2B5EF4-FFF2-40B4-BE49-F238E27FC236}">
                <a16:creationId xmlns:a16="http://schemas.microsoft.com/office/drawing/2014/main" id="{7E28675E-7974-4C91-93DD-BC913886810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107935" y="2096229"/>
            <a:ext cx="67143" cy="210464"/>
          </a:xfrm>
          <a:prstGeom prst="triangle">
            <a:avLst>
              <a:gd name="adj" fmla="val 50000"/>
            </a:avLst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Freeform 35">
            <a:extLst>
              <a:ext uri="{FF2B5EF4-FFF2-40B4-BE49-F238E27FC236}">
                <a16:creationId xmlns:a16="http://schemas.microsoft.com/office/drawing/2014/main" id="{D6CDE6F0-E114-4810-B411-97AC27184605}"/>
              </a:ext>
            </a:extLst>
          </p:cNvPr>
          <p:cNvSpPr>
            <a:spLocks/>
          </p:cNvSpPr>
          <p:nvPr/>
        </p:nvSpPr>
        <p:spPr bwMode="auto">
          <a:xfrm rot="5400000" flipH="1">
            <a:off x="8093857" y="2138804"/>
            <a:ext cx="81908" cy="222836"/>
          </a:xfrm>
          <a:custGeom>
            <a:avLst/>
            <a:gdLst>
              <a:gd name="T0" fmla="*/ 1 w 830"/>
              <a:gd name="T1" fmla="*/ 1 h 2096"/>
              <a:gd name="T2" fmla="*/ 1 w 830"/>
              <a:gd name="T3" fmla="*/ 1 h 2096"/>
              <a:gd name="T4" fmla="*/ 1 w 830"/>
              <a:gd name="T5" fmla="*/ 1 h 2096"/>
              <a:gd name="T6" fmla="*/ 1 w 830"/>
              <a:gd name="T7" fmla="*/ 1 h 2096"/>
              <a:gd name="T8" fmla="*/ 1 w 830"/>
              <a:gd name="T9" fmla="*/ 1 h 2096"/>
              <a:gd name="T10" fmla="*/ 1 w 830"/>
              <a:gd name="T11" fmla="*/ 1 h 2096"/>
              <a:gd name="T12" fmla="*/ 1 w 830"/>
              <a:gd name="T13" fmla="*/ 1 h 2096"/>
              <a:gd name="T14" fmla="*/ 1 w 830"/>
              <a:gd name="T15" fmla="*/ 1 h 2096"/>
              <a:gd name="T16" fmla="*/ 1 w 830"/>
              <a:gd name="T17" fmla="*/ 1 h 2096"/>
              <a:gd name="T18" fmla="*/ 1 w 830"/>
              <a:gd name="T19" fmla="*/ 1 h 2096"/>
              <a:gd name="T20" fmla="*/ 1 w 830"/>
              <a:gd name="T21" fmla="*/ 1 h 2096"/>
              <a:gd name="T22" fmla="*/ 1 w 830"/>
              <a:gd name="T23" fmla="*/ 1 h 2096"/>
              <a:gd name="T24" fmla="*/ 1 w 830"/>
              <a:gd name="T25" fmla="*/ 1 h 2096"/>
              <a:gd name="T26" fmla="*/ 1 w 830"/>
              <a:gd name="T27" fmla="*/ 1 h 2096"/>
              <a:gd name="T28" fmla="*/ 1 w 830"/>
              <a:gd name="T29" fmla="*/ 1 h 2096"/>
              <a:gd name="T30" fmla="*/ 1 w 830"/>
              <a:gd name="T31" fmla="*/ 1 h 2096"/>
              <a:gd name="T32" fmla="*/ 1 w 830"/>
              <a:gd name="T33" fmla="*/ 0 h 209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830" h="2096">
                <a:moveTo>
                  <a:pt x="398" y="2096"/>
                </a:moveTo>
                <a:cubicBezTo>
                  <a:pt x="315" y="1972"/>
                  <a:pt x="346" y="2036"/>
                  <a:pt x="302" y="1904"/>
                </a:cubicBezTo>
                <a:cubicBezTo>
                  <a:pt x="280" y="1838"/>
                  <a:pt x="209" y="1763"/>
                  <a:pt x="158" y="1712"/>
                </a:cubicBezTo>
                <a:cubicBezTo>
                  <a:pt x="106" y="1557"/>
                  <a:pt x="189" y="1798"/>
                  <a:pt x="110" y="1600"/>
                </a:cubicBezTo>
                <a:cubicBezTo>
                  <a:pt x="81" y="1527"/>
                  <a:pt x="74" y="1458"/>
                  <a:pt x="30" y="1392"/>
                </a:cubicBezTo>
                <a:cubicBezTo>
                  <a:pt x="0" y="1184"/>
                  <a:pt x="13" y="1027"/>
                  <a:pt x="78" y="832"/>
                </a:cubicBezTo>
                <a:cubicBezTo>
                  <a:pt x="92" y="791"/>
                  <a:pt x="102" y="724"/>
                  <a:pt x="126" y="688"/>
                </a:cubicBezTo>
                <a:cubicBezTo>
                  <a:pt x="147" y="656"/>
                  <a:pt x="163" y="619"/>
                  <a:pt x="190" y="592"/>
                </a:cubicBezTo>
                <a:cubicBezTo>
                  <a:pt x="206" y="576"/>
                  <a:pt x="225" y="562"/>
                  <a:pt x="238" y="544"/>
                </a:cubicBezTo>
                <a:cubicBezTo>
                  <a:pt x="312" y="441"/>
                  <a:pt x="223" y="511"/>
                  <a:pt x="318" y="448"/>
                </a:cubicBezTo>
                <a:cubicBezTo>
                  <a:pt x="332" y="406"/>
                  <a:pt x="324" y="356"/>
                  <a:pt x="350" y="320"/>
                </a:cubicBezTo>
                <a:cubicBezTo>
                  <a:pt x="364" y="301"/>
                  <a:pt x="395" y="302"/>
                  <a:pt x="414" y="288"/>
                </a:cubicBezTo>
                <a:cubicBezTo>
                  <a:pt x="432" y="275"/>
                  <a:pt x="442" y="251"/>
                  <a:pt x="462" y="240"/>
                </a:cubicBezTo>
                <a:cubicBezTo>
                  <a:pt x="491" y="224"/>
                  <a:pt x="558" y="208"/>
                  <a:pt x="558" y="208"/>
                </a:cubicBezTo>
                <a:cubicBezTo>
                  <a:pt x="616" y="150"/>
                  <a:pt x="637" y="155"/>
                  <a:pt x="702" y="112"/>
                </a:cubicBezTo>
                <a:cubicBezTo>
                  <a:pt x="713" y="96"/>
                  <a:pt x="720" y="77"/>
                  <a:pt x="734" y="64"/>
                </a:cubicBezTo>
                <a:cubicBezTo>
                  <a:pt x="763" y="39"/>
                  <a:pt x="830" y="0"/>
                  <a:pt x="830" y="0"/>
                </a:cubicBezTo>
              </a:path>
            </a:pathLst>
          </a:custGeom>
          <a:solidFill>
            <a:srgbClr val="9966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" name="Freeform 34">
            <a:extLst>
              <a:ext uri="{FF2B5EF4-FFF2-40B4-BE49-F238E27FC236}">
                <a16:creationId xmlns:a16="http://schemas.microsoft.com/office/drawing/2014/main" id="{7E2D421C-6DEB-4445-8729-0E49730DE37E}"/>
              </a:ext>
            </a:extLst>
          </p:cNvPr>
          <p:cNvSpPr>
            <a:spLocks/>
          </p:cNvSpPr>
          <p:nvPr/>
        </p:nvSpPr>
        <p:spPr bwMode="auto">
          <a:xfrm rot="5400000">
            <a:off x="8113502" y="2080373"/>
            <a:ext cx="62289" cy="204184"/>
          </a:xfrm>
          <a:custGeom>
            <a:avLst/>
            <a:gdLst>
              <a:gd name="T0" fmla="*/ 1 w 830"/>
              <a:gd name="T1" fmla="*/ 1 h 2096"/>
              <a:gd name="T2" fmla="*/ 1 w 830"/>
              <a:gd name="T3" fmla="*/ 1 h 2096"/>
              <a:gd name="T4" fmla="*/ 1 w 830"/>
              <a:gd name="T5" fmla="*/ 1 h 2096"/>
              <a:gd name="T6" fmla="*/ 1 w 830"/>
              <a:gd name="T7" fmla="*/ 1 h 2096"/>
              <a:gd name="T8" fmla="*/ 1 w 830"/>
              <a:gd name="T9" fmla="*/ 1 h 2096"/>
              <a:gd name="T10" fmla="*/ 1 w 830"/>
              <a:gd name="T11" fmla="*/ 1 h 2096"/>
              <a:gd name="T12" fmla="*/ 1 w 830"/>
              <a:gd name="T13" fmla="*/ 1 h 2096"/>
              <a:gd name="T14" fmla="*/ 1 w 830"/>
              <a:gd name="T15" fmla="*/ 1 h 2096"/>
              <a:gd name="T16" fmla="*/ 1 w 830"/>
              <a:gd name="T17" fmla="*/ 1 h 2096"/>
              <a:gd name="T18" fmla="*/ 1 w 830"/>
              <a:gd name="T19" fmla="*/ 1 h 2096"/>
              <a:gd name="T20" fmla="*/ 1 w 830"/>
              <a:gd name="T21" fmla="*/ 1 h 2096"/>
              <a:gd name="T22" fmla="*/ 1 w 830"/>
              <a:gd name="T23" fmla="*/ 1 h 2096"/>
              <a:gd name="T24" fmla="*/ 1 w 830"/>
              <a:gd name="T25" fmla="*/ 1 h 2096"/>
              <a:gd name="T26" fmla="*/ 1 w 830"/>
              <a:gd name="T27" fmla="*/ 1 h 2096"/>
              <a:gd name="T28" fmla="*/ 1 w 830"/>
              <a:gd name="T29" fmla="*/ 1 h 2096"/>
              <a:gd name="T30" fmla="*/ 1 w 830"/>
              <a:gd name="T31" fmla="*/ 1 h 2096"/>
              <a:gd name="T32" fmla="*/ 1 w 830"/>
              <a:gd name="T33" fmla="*/ 0 h 209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830" h="2096">
                <a:moveTo>
                  <a:pt x="398" y="2096"/>
                </a:moveTo>
                <a:cubicBezTo>
                  <a:pt x="315" y="1972"/>
                  <a:pt x="346" y="2036"/>
                  <a:pt x="302" y="1904"/>
                </a:cubicBezTo>
                <a:cubicBezTo>
                  <a:pt x="280" y="1838"/>
                  <a:pt x="209" y="1763"/>
                  <a:pt x="158" y="1712"/>
                </a:cubicBezTo>
                <a:cubicBezTo>
                  <a:pt x="106" y="1557"/>
                  <a:pt x="189" y="1798"/>
                  <a:pt x="110" y="1600"/>
                </a:cubicBezTo>
                <a:cubicBezTo>
                  <a:pt x="81" y="1527"/>
                  <a:pt x="74" y="1458"/>
                  <a:pt x="30" y="1392"/>
                </a:cubicBezTo>
                <a:cubicBezTo>
                  <a:pt x="0" y="1184"/>
                  <a:pt x="13" y="1027"/>
                  <a:pt x="78" y="832"/>
                </a:cubicBezTo>
                <a:cubicBezTo>
                  <a:pt x="92" y="791"/>
                  <a:pt x="102" y="724"/>
                  <a:pt x="126" y="688"/>
                </a:cubicBezTo>
                <a:cubicBezTo>
                  <a:pt x="147" y="656"/>
                  <a:pt x="163" y="619"/>
                  <a:pt x="190" y="592"/>
                </a:cubicBezTo>
                <a:cubicBezTo>
                  <a:pt x="206" y="576"/>
                  <a:pt x="225" y="562"/>
                  <a:pt x="238" y="544"/>
                </a:cubicBezTo>
                <a:cubicBezTo>
                  <a:pt x="312" y="441"/>
                  <a:pt x="223" y="511"/>
                  <a:pt x="318" y="448"/>
                </a:cubicBezTo>
                <a:cubicBezTo>
                  <a:pt x="332" y="406"/>
                  <a:pt x="324" y="356"/>
                  <a:pt x="350" y="320"/>
                </a:cubicBezTo>
                <a:cubicBezTo>
                  <a:pt x="364" y="301"/>
                  <a:pt x="395" y="302"/>
                  <a:pt x="414" y="288"/>
                </a:cubicBezTo>
                <a:cubicBezTo>
                  <a:pt x="432" y="275"/>
                  <a:pt x="442" y="251"/>
                  <a:pt x="462" y="240"/>
                </a:cubicBezTo>
                <a:cubicBezTo>
                  <a:pt x="491" y="224"/>
                  <a:pt x="558" y="208"/>
                  <a:pt x="558" y="208"/>
                </a:cubicBezTo>
                <a:cubicBezTo>
                  <a:pt x="616" y="150"/>
                  <a:pt x="637" y="155"/>
                  <a:pt x="702" y="112"/>
                </a:cubicBezTo>
                <a:cubicBezTo>
                  <a:pt x="713" y="96"/>
                  <a:pt x="720" y="77"/>
                  <a:pt x="734" y="64"/>
                </a:cubicBezTo>
                <a:cubicBezTo>
                  <a:pt x="763" y="39"/>
                  <a:pt x="830" y="0"/>
                  <a:pt x="830" y="0"/>
                </a:cubicBezTo>
              </a:path>
            </a:pathLst>
          </a:custGeom>
          <a:solidFill>
            <a:srgbClr val="9966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18AB8AE-AAC0-4DEC-BE3D-64D3A41F6870}"/>
              </a:ext>
            </a:extLst>
          </p:cNvPr>
          <p:cNvCxnSpPr/>
          <p:nvPr/>
        </p:nvCxnSpPr>
        <p:spPr>
          <a:xfrm>
            <a:off x="7993386" y="2113870"/>
            <a:ext cx="13335" cy="118458"/>
          </a:xfrm>
          <a:prstGeom prst="line">
            <a:avLst/>
          </a:prstGeom>
          <a:ln>
            <a:solidFill>
              <a:srgbClr val="99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7F0D461-4128-48E9-AC7E-B116CF52C8F5}"/>
              </a:ext>
            </a:extLst>
          </p:cNvPr>
          <p:cNvCxnSpPr/>
          <p:nvPr/>
        </p:nvCxnSpPr>
        <p:spPr>
          <a:xfrm>
            <a:off x="8003969" y="2138565"/>
            <a:ext cx="13335" cy="118458"/>
          </a:xfrm>
          <a:prstGeom prst="line">
            <a:avLst/>
          </a:prstGeom>
          <a:ln>
            <a:solidFill>
              <a:srgbClr val="99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18D228A-865D-493D-BF4A-B447D22D6672}"/>
              </a:ext>
            </a:extLst>
          </p:cNvPr>
          <p:cNvCxnSpPr>
            <a:cxnSpLocks/>
          </p:cNvCxnSpPr>
          <p:nvPr/>
        </p:nvCxnSpPr>
        <p:spPr>
          <a:xfrm flipV="1">
            <a:off x="8017759" y="2212479"/>
            <a:ext cx="210285" cy="33571"/>
          </a:xfrm>
          <a:prstGeom prst="line">
            <a:avLst/>
          </a:prstGeom>
          <a:ln>
            <a:solidFill>
              <a:srgbClr val="99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9EC1020-30C6-49B7-89C6-223E0FEFD0B2}"/>
              </a:ext>
            </a:extLst>
          </p:cNvPr>
          <p:cNvCxnSpPr>
            <a:cxnSpLocks/>
          </p:cNvCxnSpPr>
          <p:nvPr/>
        </p:nvCxnSpPr>
        <p:spPr>
          <a:xfrm flipV="1">
            <a:off x="8059455" y="2199204"/>
            <a:ext cx="137916" cy="48826"/>
          </a:xfrm>
          <a:prstGeom prst="line">
            <a:avLst/>
          </a:prstGeom>
          <a:ln>
            <a:solidFill>
              <a:srgbClr val="99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71184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Sea Turtle Magnetoreception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5" name="Picture 4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BD0B95DE-998B-41B1-A279-0A0DFFEBB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099" y="758949"/>
            <a:ext cx="4725701" cy="42549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C5C364-5BD8-47B8-96DF-2B012A2821F0}"/>
              </a:ext>
            </a:extLst>
          </p:cNvPr>
          <p:cNvSpPr/>
          <p:nvPr/>
        </p:nvSpPr>
        <p:spPr>
          <a:xfrm>
            <a:off x="6150124" y="751814"/>
            <a:ext cx="2858471" cy="4254977"/>
          </a:xfrm>
          <a:prstGeom prst="rect">
            <a:avLst/>
          </a:prstGeom>
          <a:solidFill>
            <a:srgbClr val="008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ACAEC8D8-C6A8-414E-86AB-53E52882ABFB}"/>
              </a:ext>
            </a:extLst>
          </p:cNvPr>
          <p:cNvSpPr/>
          <p:nvPr/>
        </p:nvSpPr>
        <p:spPr>
          <a:xfrm>
            <a:off x="5628640" y="2763520"/>
            <a:ext cx="416560" cy="467360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AADB7A1-9B36-4DA5-A091-904D14955528}"/>
              </a:ext>
            </a:extLst>
          </p:cNvPr>
          <p:cNvSpPr/>
          <p:nvPr/>
        </p:nvSpPr>
        <p:spPr>
          <a:xfrm>
            <a:off x="6248400" y="1005840"/>
            <a:ext cx="1330960" cy="12903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673AB58-B2DF-405F-854E-2BA1CEDACD8E}"/>
              </a:ext>
            </a:extLst>
          </p:cNvPr>
          <p:cNvSpPr/>
          <p:nvPr/>
        </p:nvSpPr>
        <p:spPr>
          <a:xfrm>
            <a:off x="6786973" y="3606800"/>
            <a:ext cx="1330960" cy="12903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B5260B7-B6D1-4C15-BBD4-579EBCF5990D}"/>
              </a:ext>
            </a:extLst>
          </p:cNvPr>
          <p:cNvCxnSpPr>
            <a:endCxn id="9" idx="1"/>
          </p:cNvCxnSpPr>
          <p:nvPr/>
        </p:nvCxnSpPr>
        <p:spPr>
          <a:xfrm flipV="1">
            <a:off x="5151120" y="1194803"/>
            <a:ext cx="1292195" cy="4561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C0CD7C8-F924-42D7-ADC7-5EA44A72BC2C}"/>
              </a:ext>
            </a:extLst>
          </p:cNvPr>
          <p:cNvCxnSpPr>
            <a:cxnSpLocks/>
            <a:endCxn id="9" idx="3"/>
          </p:cNvCxnSpPr>
          <p:nvPr/>
        </p:nvCxnSpPr>
        <p:spPr>
          <a:xfrm>
            <a:off x="5180663" y="1651000"/>
            <a:ext cx="1262652" cy="4561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2008B02-7E55-4281-A51C-C0F53ACD6D85}"/>
              </a:ext>
            </a:extLst>
          </p:cNvPr>
          <p:cNvCxnSpPr>
            <a:cxnSpLocks/>
            <a:endCxn id="35" idx="3"/>
          </p:cNvCxnSpPr>
          <p:nvPr/>
        </p:nvCxnSpPr>
        <p:spPr>
          <a:xfrm>
            <a:off x="5899635" y="4251960"/>
            <a:ext cx="1082253" cy="4561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7FB4EB2-7F84-469D-96EF-537A7247870C}"/>
              </a:ext>
            </a:extLst>
          </p:cNvPr>
          <p:cNvCxnSpPr>
            <a:cxnSpLocks/>
            <a:endCxn id="35" idx="1"/>
          </p:cNvCxnSpPr>
          <p:nvPr/>
        </p:nvCxnSpPr>
        <p:spPr>
          <a:xfrm flipV="1">
            <a:off x="5925760" y="3795763"/>
            <a:ext cx="1056128" cy="4561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6240358-92AE-4EFA-8617-3EF391C7AAC3}"/>
              </a:ext>
            </a:extLst>
          </p:cNvPr>
          <p:cNvCxnSpPr>
            <a:endCxn id="9" idx="5"/>
          </p:cNvCxnSpPr>
          <p:nvPr/>
        </p:nvCxnSpPr>
        <p:spPr>
          <a:xfrm>
            <a:off x="6913880" y="1651000"/>
            <a:ext cx="470565" cy="456197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53ECC73-967C-4CBB-96BA-E4FDAE9C50E6}"/>
              </a:ext>
            </a:extLst>
          </p:cNvPr>
          <p:cNvCxnSpPr>
            <a:cxnSpLocks/>
            <a:endCxn id="35" idx="0"/>
          </p:cNvCxnSpPr>
          <p:nvPr/>
        </p:nvCxnSpPr>
        <p:spPr>
          <a:xfrm flipV="1">
            <a:off x="7452453" y="3606800"/>
            <a:ext cx="0" cy="645160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65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Loggerhead Life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3" y="904461"/>
            <a:ext cx="7657551" cy="4138371"/>
          </a:xfrm>
        </p:spPr>
        <p:txBody>
          <a:bodyPr/>
          <a:lstStyle/>
          <a:p>
            <a:r>
              <a:rPr lang="en-US" dirty="0"/>
              <a:t>Hatch at beaches along E. United States</a:t>
            </a:r>
          </a:p>
          <a:p>
            <a:pPr lvl="1"/>
            <a:r>
              <a:rPr lang="en-US" dirty="0"/>
              <a:t>Usually at night or early morning</a:t>
            </a:r>
          </a:p>
          <a:p>
            <a:pPr lvl="1"/>
            <a:r>
              <a:rPr lang="en-US" dirty="0"/>
              <a:t>Temperature Dependent Sex Determination</a:t>
            </a:r>
          </a:p>
          <a:p>
            <a:r>
              <a:rPr lang="en-US" dirty="0"/>
              <a:t>Make their way to the ocean, then swim 20-hours to the Gulf Stream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8" name="Picture 7" descr="A picture containing water&#10;&#10;Description automatically generated">
            <a:extLst>
              <a:ext uri="{FF2B5EF4-FFF2-40B4-BE49-F238E27FC236}">
                <a16:creationId xmlns:a16="http://schemas.microsoft.com/office/drawing/2014/main" id="{4279AE13-A6A0-4DF1-A247-E3B892F45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092" y="2743200"/>
            <a:ext cx="2922608" cy="2191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4498930-1CC3-4C94-9F3D-9D8B96B0984F}"/>
              </a:ext>
            </a:extLst>
          </p:cNvPr>
          <p:cNvSpPr txBox="1">
            <a:spLocks/>
          </p:cNvSpPr>
          <p:nvPr/>
        </p:nvSpPr>
        <p:spPr>
          <a:xfrm>
            <a:off x="1173935" y="2865970"/>
            <a:ext cx="4543960" cy="41383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Live and feed in sargassum</a:t>
            </a:r>
          </a:p>
          <a:p>
            <a:pPr lvl="1"/>
            <a:r>
              <a:rPr lang="en-US" dirty="0"/>
              <a:t>Protection and food source</a:t>
            </a:r>
          </a:p>
        </p:txBody>
      </p:sp>
    </p:spTree>
    <p:extLst>
      <p:ext uri="{BB962C8B-B14F-4D97-AF65-F5344CB8AC3E}">
        <p14:creationId xmlns:p14="http://schemas.microsoft.com/office/powerpoint/2010/main" val="201552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Loggerhead Life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3" y="904461"/>
            <a:ext cx="7657551" cy="4138371"/>
          </a:xfrm>
        </p:spPr>
        <p:txBody>
          <a:bodyPr/>
          <a:lstStyle/>
          <a:p>
            <a:r>
              <a:rPr lang="en-US" dirty="0"/>
              <a:t>Hatch at beaches along E. United States</a:t>
            </a:r>
          </a:p>
          <a:p>
            <a:pPr lvl="1"/>
            <a:r>
              <a:rPr lang="en-US" dirty="0"/>
              <a:t>Usually at night or early morning</a:t>
            </a:r>
          </a:p>
          <a:p>
            <a:pPr lvl="1"/>
            <a:r>
              <a:rPr lang="en-US" dirty="0"/>
              <a:t>Temperature Dependent Sex Determination</a:t>
            </a:r>
          </a:p>
          <a:p>
            <a:r>
              <a:rPr lang="en-US" dirty="0"/>
              <a:t>Make their way to the ocean, then swim 20-hours to the Gulf Stream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8" name="Picture 7" descr="A picture containing water&#10;&#10;Description automatically generated">
            <a:extLst>
              <a:ext uri="{FF2B5EF4-FFF2-40B4-BE49-F238E27FC236}">
                <a16:creationId xmlns:a16="http://schemas.microsoft.com/office/drawing/2014/main" id="{4279AE13-A6A0-4DF1-A247-E3B892F45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092" y="2743200"/>
            <a:ext cx="2922608" cy="2191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4498930-1CC3-4C94-9F3D-9D8B96B0984F}"/>
              </a:ext>
            </a:extLst>
          </p:cNvPr>
          <p:cNvSpPr txBox="1">
            <a:spLocks/>
          </p:cNvSpPr>
          <p:nvPr/>
        </p:nvSpPr>
        <p:spPr>
          <a:xfrm>
            <a:off x="1173935" y="2865970"/>
            <a:ext cx="4543960" cy="41383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Live and feed in sargassum</a:t>
            </a:r>
          </a:p>
          <a:p>
            <a:pPr lvl="1"/>
            <a:r>
              <a:rPr lang="en-US" dirty="0"/>
              <a:t>Protection and food source</a:t>
            </a:r>
          </a:p>
        </p:txBody>
      </p:sp>
    </p:spTree>
    <p:extLst>
      <p:ext uri="{BB962C8B-B14F-4D97-AF65-F5344CB8AC3E}">
        <p14:creationId xmlns:p14="http://schemas.microsoft.com/office/powerpoint/2010/main" val="27978345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Loggerhead Life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3" y="904461"/>
            <a:ext cx="7657551" cy="4138371"/>
          </a:xfrm>
        </p:spPr>
        <p:txBody>
          <a:bodyPr/>
          <a:lstStyle/>
          <a:p>
            <a:r>
              <a:rPr lang="en-US" sz="2000" dirty="0"/>
              <a:t>Once large enough to not be eaten, they make their way to the N. Atlantic Gyre</a:t>
            </a:r>
          </a:p>
          <a:p>
            <a:r>
              <a:rPr lang="en-US" sz="2000" dirty="0"/>
              <a:t>Remain in the oceanic zone until they are large enough to return to the neritic zone </a:t>
            </a:r>
            <a:r>
              <a:rPr lang="en-US" sz="1800" dirty="0"/>
              <a:t>(McClellan &amp; Read, 2007)</a:t>
            </a:r>
          </a:p>
          <a:p>
            <a:pPr lvl="1"/>
            <a:r>
              <a:rPr lang="en-US" sz="1800" dirty="0"/>
              <a:t>Why?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FBC6504-4425-46FE-B5E6-613F26CBD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2167" y="2708476"/>
            <a:ext cx="3662938" cy="2218609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3DA2CDC9-7D96-40BA-9CD3-FDD18744F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166" y="2753751"/>
            <a:ext cx="3863704" cy="2173334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33128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Loggerhead Life History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F86E4E00-BAFE-4619-A101-9C90CB218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647" y="808416"/>
            <a:ext cx="7014335" cy="4248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F9FAE9-9281-4ABF-9BB9-515FF1448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644434">
            <a:off x="2599964" y="2288168"/>
            <a:ext cx="502052" cy="50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2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5 0.00617 L 0.0085 0.00617 C 0.01215 0.00308 0.01614 0.00062 0.01979 -0.00309 C 0.03663 -0.02037 0.01197 -0.00062 0.02743 -0.0142 C 0.03489 -0.02099 0.03229 -0.01729 0.0401 -0.02099 C 0.0427 -0.02222 0.04513 -0.02408 0.04757 -0.02562 C 0.04895 -0.0284 0.04965 -0.03272 0.05138 -0.03457 C 0.05416 -0.03735 0.05746 -0.03704 0.06024 -0.03889 C 0.0625 -0.04074 0.06441 -0.04414 0.06666 -0.04568 C 0.06822 -0.04692 0.07013 -0.04692 0.0717 -0.04815 C 0.0743 -0.05 0.07691 -0.05216 0.07934 -0.05494 C 0.08107 -0.05679 0.08246 -0.06019 0.08437 -0.06142 C 0.0868 -0.06327 0.08941 -0.06296 0.09201 -0.06389 C 0.09357 -0.06451 0.09531 -0.06512 0.09704 -0.06605 C 0.09913 -0.06729 0.10121 -0.06945 0.10329 -0.07068 C 0.10781 -0.07315 0.11267 -0.07377 0.11718 -0.075 C 0.12951 -0.08395 0.11805 -0.07685 0.1375 -0.08179 C 0.13888 -0.0821 0.13993 -0.08333 0.14132 -0.08395 C 0.14305 -0.08488 0.14461 -0.0855 0.14635 -0.08642 C 0.14757 -0.08796 0.14878 -0.08951 0.15017 -0.09074 C 0.15138 -0.09198 0.1526 -0.0929 0.15399 -0.09321 C 0.16145 -0.09506 0.16909 -0.0963 0.17673 -0.09753 C 0.18177 -0.09846 0.1868 -0.09908 0.19184 -0.1 C 0.22413 -0.13117 0.20451 -0.11729 0.2717 -0.11111 C 0.27395 -0.1108 0.27586 -0.10772 0.27795 -0.10648 C 0.28541 -0.10278 0.28229 -0.10648 0.28802 -0.10216 C 0.30225 -0.09167 0.29496 -0.09321 0.3059 -0.09321 " pathEditMode="relative" ptsTypes="AAAAAAAAAAAAAAAAAAAAAAAAAAA">
                                      <p:cBhvr>
                                        <p:cTn id="6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718 -0.08179 L 0.31718 -0.08179 C 0.32395 -0.08056 0.3309 -0.08056 0.3375 -0.07747 C 0.33923 -0.07654 0.33975 -0.07253 0.34132 -0.07068 C 0.34288 -0.06883 0.34479 -0.06821 0.34635 -0.06605 C 0.35468 -0.05556 0.34583 -0.06204 0.35399 -0.0571 C 0.36111 -0.03796 0.35243 -0.06235 0.35781 -0.04352 C 0.35833 -0.04136 0.35954 -0.0392 0.36024 -0.03704 C 0.36128 -0.03333 0.36197 -0.02932 0.36284 -0.02562 C 0.36232 0.00525 0.36441 0.03642 0.36145 0.06667 C 0.36059 0.07747 0.35503 0.08488 0.35138 0.09383 C 0.35017 0.0966 0.34878 0.09969 0.34757 0.10278 C 0.34618 0.10617 0.34548 0.11049 0.34375 0.11389 C 0.3427 0.11605 0.3368 0.12315 0.33489 0.12531 C 0.33263 0.13734 0.33507 0.12747 0.32986 0.14105 C 0.32847 0.14444 0.32777 0.14907 0.32604 0.15216 C 0.3243 0.15586 0.3217 0.15802 0.31979 0.16111 C 0.3184 0.16327 0.31718 0.16543 0.31597 0.1679 C 0.31232 0.17562 0.31458 0.175 0.30954 0.18148 C 0.30607 0.18611 0.29947 0.19167 0.29566 0.19506 C 0.29479 0.19815 0.29461 0.20185 0.29322 0.20401 C 0.29132 0.2071 0.28263 0.2145 0.27916 0.21759 C 0.27795 0.21975 0.27708 0.22253 0.27552 0.22438 C 0.27395 0.22592 0.27204 0.22562 0.27031 0.22654 C 0.26822 0.22778 0.26614 0.22963 0.26406 0.23117 L 0.19184 0.2287 C 0.19062 0.2287 0.18941 0.22747 0.18819 0.22654 C 0.18593 0.225 0.18385 0.22346 0.18177 0.22191 C 0.17864 0.22006 0.171 0.21605 0.16909 0.21512 C 0.13715 0.20216 0.15451 0.21173 0.1375 0.20185 C 0.13437 0.19599 0.13541 0.19753 0.13107 0.19259 C 0.12899 0.19043 0.12708 0.18765 0.12482 0.18611 C 0.12274 0.18457 0.12066 0.18457 0.11857 0.18364 C 0.1052 0.16018 0.11979 0.18333 0.10954 0.17253 C 0.10868 0.17129 0.10816 0.16883 0.10711 0.1679 C 0.10347 0.16512 0.09895 0.16512 0.09566 0.16111 C 0.09444 0.15957 0.0934 0.15741 0.09184 0.15679 C 0.08784 0.15432 0.08333 0.15494 0.07934 0.15216 L 0.07291 0.14784 C 0.07083 0.14383 0.06909 0.1392 0.06666 0.13642 C 0.05902 0.12839 0.06232 0.1321 0.05642 0.12531 L 0.05138 0.11173 C 0.04861 0.10432 0.04895 0.10771 0.04895 0.10278 " pathEditMode="relative" ptsTypes="AAAAAAAAAAAAAAAAAAAAAAAAAAAAAAAAAAAAAAAAAAA">
                                      <p:cBhvr>
                                        <p:cTn id="10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Loggerhead Life History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10" name="Picture 9" descr="A picture containing reptile, indoor, turtle, blue&#10;&#10;Description automatically generated">
            <a:extLst>
              <a:ext uri="{FF2B5EF4-FFF2-40B4-BE49-F238E27FC236}">
                <a16:creationId xmlns:a16="http://schemas.microsoft.com/office/drawing/2014/main" id="{E526F0EB-3611-4432-9055-DBD1EC8B1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001" y="897637"/>
            <a:ext cx="5562358" cy="3708239"/>
          </a:xfrm>
          <a:prstGeom prst="rect">
            <a:avLst/>
          </a:prstGeom>
        </p:spPr>
      </p:pic>
      <p:sp>
        <p:nvSpPr>
          <p:cNvPr id="11" name="&quot;Not Allowed&quot; Symbol 10">
            <a:extLst>
              <a:ext uri="{FF2B5EF4-FFF2-40B4-BE49-F238E27FC236}">
                <a16:creationId xmlns:a16="http://schemas.microsoft.com/office/drawing/2014/main" id="{3E121CAD-8F56-4B88-A74E-67C8BC7D8DAB}"/>
              </a:ext>
            </a:extLst>
          </p:cNvPr>
          <p:cNvSpPr/>
          <p:nvPr/>
        </p:nvSpPr>
        <p:spPr>
          <a:xfrm>
            <a:off x="3067291" y="1006997"/>
            <a:ext cx="3090441" cy="2951545"/>
          </a:xfrm>
          <a:prstGeom prst="noSmoking">
            <a:avLst>
              <a:gd name="adj" fmla="val 9730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82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Loggerhead Life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3" y="904461"/>
            <a:ext cx="7645975" cy="4138371"/>
          </a:xfrm>
        </p:spPr>
        <p:txBody>
          <a:bodyPr/>
          <a:lstStyle/>
          <a:p>
            <a:r>
              <a:rPr lang="en-US" b="1" u="sng" dirty="0"/>
              <a:t>Natal Homing</a:t>
            </a:r>
            <a:r>
              <a:rPr lang="en-US" dirty="0"/>
              <a:t>: the process of returning to one’s birth place to reproduce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Sea turtles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Salmon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Bluefin Tuna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6" name="Picture 5" descr="A picture containing fish&#10;&#10;Description automatically generated">
            <a:extLst>
              <a:ext uri="{FF2B5EF4-FFF2-40B4-BE49-F238E27FC236}">
                <a16:creationId xmlns:a16="http://schemas.microsoft.com/office/drawing/2014/main" id="{8A83318D-C772-44DD-A984-7EABA13BA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191" y="1709132"/>
            <a:ext cx="2413791" cy="1358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picture containing outdoor, tree, grass, vegetable&#10;&#10;Description automatically generated">
            <a:extLst>
              <a:ext uri="{FF2B5EF4-FFF2-40B4-BE49-F238E27FC236}">
                <a16:creationId xmlns:a16="http://schemas.microsoft.com/office/drawing/2014/main" id="{2CF8DC7A-8965-49A2-8AE8-ADA7338CB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5191" y="3212804"/>
            <a:ext cx="2425634" cy="1618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sea turtle on a beach&#10;&#10;Description automatically generated with low confidence">
            <a:extLst>
              <a:ext uri="{FF2B5EF4-FFF2-40B4-BE49-F238E27FC236}">
                <a16:creationId xmlns:a16="http://schemas.microsoft.com/office/drawing/2014/main" id="{8038B17D-8AF5-438A-BEC2-2675B80D6D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8406" y="3212804"/>
            <a:ext cx="2427188" cy="1618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60656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4" y="904461"/>
            <a:ext cx="7584172" cy="4138371"/>
          </a:xfrm>
        </p:spPr>
        <p:txBody>
          <a:bodyPr/>
          <a:lstStyle/>
          <a:p>
            <a:r>
              <a:rPr lang="en-US" dirty="0"/>
              <a:t>TYPE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66E35C-DEEE-4D26-80EC-92DB73BF80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13458"/>
            <a:ext cx="608500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D82CEC-4B13-4D60-89C7-1791C626DD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623213" y="-610410"/>
            <a:ext cx="5625614" cy="659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38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Migration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4" y="904461"/>
            <a:ext cx="7584172" cy="4138371"/>
          </a:xfrm>
        </p:spPr>
        <p:txBody>
          <a:bodyPr/>
          <a:lstStyle/>
          <a:p>
            <a:r>
              <a:rPr lang="en-US" b="1" dirty="0"/>
              <a:t>Examples of Migration?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9A56ED3C-12E5-45D0-8102-52E943DD5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644" y="1643057"/>
            <a:ext cx="3359426" cy="2185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B6F5B65E-9F97-49A9-A669-FB875E577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893" y="1644841"/>
            <a:ext cx="4180107" cy="2183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flock of birds flying in the sky&#10;&#10;Description automatically generated">
            <a:extLst>
              <a:ext uri="{FF2B5EF4-FFF2-40B4-BE49-F238E27FC236}">
                <a16:creationId xmlns:a16="http://schemas.microsoft.com/office/drawing/2014/main" id="{496ED0DB-A7F5-4649-B457-14FB38DF7B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958" y="3285878"/>
            <a:ext cx="3122414" cy="1756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108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sz="2800" b="1" dirty="0"/>
              <a:t>Ocean Waves and Animal Magnetism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4" y="904461"/>
            <a:ext cx="7584172" cy="4138371"/>
          </a:xfrm>
        </p:spPr>
        <p:txBody>
          <a:bodyPr/>
          <a:lstStyle/>
          <a:p>
            <a:r>
              <a:rPr lang="en-US" dirty="0"/>
              <a:t>Stage 1: Hatch</a:t>
            </a:r>
          </a:p>
          <a:p>
            <a:r>
              <a:rPr lang="en-US" dirty="0"/>
              <a:t>Stage 2: Make it to the ocean</a:t>
            </a:r>
          </a:p>
          <a:p>
            <a:r>
              <a:rPr lang="en-US" dirty="0"/>
              <a:t>Stage 3: Swim deeper</a:t>
            </a:r>
          </a:p>
          <a:p>
            <a:r>
              <a:rPr lang="en-US" dirty="0"/>
              <a:t>Stage 4: Find feeding grounds</a:t>
            </a:r>
          </a:p>
          <a:p>
            <a:r>
              <a:rPr lang="en-US" dirty="0"/>
              <a:t>Stage 5: Return to Mate/Lay eggs</a:t>
            </a:r>
          </a:p>
          <a:p>
            <a:r>
              <a:rPr lang="en-US" dirty="0"/>
              <a:t>Repeat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778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Stage 1: Hatch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4" y="904461"/>
            <a:ext cx="4358765" cy="4138371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b="1" u="sng" dirty="0"/>
              <a:t>Boil</a:t>
            </a:r>
            <a:r>
              <a:rPr lang="en-US" dirty="0"/>
              <a:t>: Hatching from the nest all at once</a:t>
            </a:r>
          </a:p>
          <a:p>
            <a:r>
              <a:rPr lang="en-US" dirty="0"/>
              <a:t>Immediately run to ocean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5" name="IMG_1133">
            <a:hlinkClick r:id="" action="ppaction://media"/>
            <a:extLst>
              <a:ext uri="{FF2B5EF4-FFF2-40B4-BE49-F238E27FC236}">
                <a16:creationId xmlns:a16="http://schemas.microsoft.com/office/drawing/2014/main" id="{03952125-B329-4BD8-A51F-0FBC86607B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29152" y="758949"/>
            <a:ext cx="3121901" cy="4162533"/>
          </a:xfrm>
          <a:prstGeom prst="rect">
            <a:avLst/>
          </a:prstGeom>
        </p:spPr>
      </p:pic>
      <p:pic>
        <p:nvPicPr>
          <p:cNvPr id="7" name="Picture 6" descr="A group of turtles on the ground&#10;&#10;Description automatically generated with medium confidence">
            <a:extLst>
              <a:ext uri="{FF2B5EF4-FFF2-40B4-BE49-F238E27FC236}">
                <a16:creationId xmlns:a16="http://schemas.microsoft.com/office/drawing/2014/main" id="{6AB46E4A-98AE-456C-B9E0-EE34A7DF20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275" y="2235432"/>
            <a:ext cx="4573823" cy="257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0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Stage 2: Make it to the Ocean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4" y="904461"/>
            <a:ext cx="7584172" cy="4138371"/>
          </a:xfrm>
        </p:spPr>
        <p:txBody>
          <a:bodyPr/>
          <a:lstStyle/>
          <a:p>
            <a:r>
              <a:rPr lang="en-US" dirty="0"/>
              <a:t>“Hurry! To the ocean!!”</a:t>
            </a:r>
          </a:p>
          <a:p>
            <a:r>
              <a:rPr lang="en-US" dirty="0"/>
              <a:t>Visual Light Cues</a:t>
            </a:r>
          </a:p>
          <a:p>
            <a:r>
              <a:rPr lang="en-US" dirty="0"/>
              <a:t>Orient to the brightest horizon</a:t>
            </a:r>
          </a:p>
          <a:p>
            <a:pPr lvl="1"/>
            <a:r>
              <a:rPr lang="en-US" dirty="0"/>
              <a:t>Lucas et al., 1992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704609-997A-4261-9431-6A2892980E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986386" y="1103730"/>
            <a:ext cx="1967359" cy="2307561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7" name="Graphic 6" descr="Question Mark with solid fill">
            <a:extLst>
              <a:ext uri="{FF2B5EF4-FFF2-40B4-BE49-F238E27FC236}">
                <a16:creationId xmlns:a16="http://schemas.microsoft.com/office/drawing/2014/main" id="{46292185-C098-4770-A043-1756EA2C1A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33829" y="1657350"/>
            <a:ext cx="9144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C7D071-4F38-4388-8335-43CEBF2B97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4211" y="3556803"/>
            <a:ext cx="4549534" cy="148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508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Stage 2: Make it to the Ocean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4" y="904461"/>
            <a:ext cx="7584172" cy="4138371"/>
          </a:xfrm>
        </p:spPr>
        <p:txBody>
          <a:bodyPr/>
          <a:lstStyle/>
          <a:p>
            <a:r>
              <a:rPr lang="en-US" dirty="0"/>
              <a:t>Orient to the brightest horizon</a:t>
            </a:r>
          </a:p>
          <a:p>
            <a:pPr lvl="1"/>
            <a:r>
              <a:rPr lang="en-US" dirty="0"/>
              <a:t>Lucas et al., 1992</a:t>
            </a:r>
          </a:p>
          <a:p>
            <a:r>
              <a:rPr lang="en-US" dirty="0"/>
              <a:t>Experimental Condition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54DE196B-5438-414F-BC65-048E37285388}"/>
              </a:ext>
            </a:extLst>
          </p:cNvPr>
          <p:cNvSpPr/>
          <p:nvPr/>
        </p:nvSpPr>
        <p:spPr>
          <a:xfrm>
            <a:off x="-37676" y="3210560"/>
            <a:ext cx="4386155" cy="1290320"/>
          </a:xfrm>
          <a:prstGeom prst="cube">
            <a:avLst>
              <a:gd name="adj" fmla="val 8052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2F4F436F-2D46-4858-925A-A0B145E1521D}"/>
              </a:ext>
            </a:extLst>
          </p:cNvPr>
          <p:cNvSpPr/>
          <p:nvPr/>
        </p:nvSpPr>
        <p:spPr>
          <a:xfrm>
            <a:off x="5441306" y="3210560"/>
            <a:ext cx="4386155" cy="1290320"/>
          </a:xfrm>
          <a:prstGeom prst="cube">
            <a:avLst>
              <a:gd name="adj" fmla="val 8052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Lights On with solid fill">
            <a:extLst>
              <a:ext uri="{FF2B5EF4-FFF2-40B4-BE49-F238E27FC236}">
                <a16:creationId xmlns:a16="http://schemas.microsoft.com/office/drawing/2014/main" id="{61A15884-C654-44A5-B5F7-5668D52B7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37692" y="2941320"/>
            <a:ext cx="914400" cy="9144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58DBF50-EC7D-45C8-8E61-614BA90FFA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7615915" y="3450414"/>
            <a:ext cx="708301" cy="60620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1AC1FF8-9A8F-4DB7-A2F1-71E71AD0F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1324">
            <a:off x="1801251" y="3422479"/>
            <a:ext cx="708301" cy="60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5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71605E-6 L 0.1073 0.0083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40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7 L -0.13715 -0.0086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58" y="-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91AC1FF8-9A8F-4DB7-A2F1-71E71AD0F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1324">
            <a:off x="5255630" y="3313575"/>
            <a:ext cx="708301" cy="6062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Stage 2: Make it to the Ocean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4" y="904461"/>
            <a:ext cx="7584172" cy="4138371"/>
          </a:xfrm>
        </p:spPr>
        <p:txBody>
          <a:bodyPr/>
          <a:lstStyle/>
          <a:p>
            <a:r>
              <a:rPr lang="en-US" dirty="0"/>
              <a:t>Orient to the brightest horizon</a:t>
            </a:r>
          </a:p>
          <a:p>
            <a:pPr lvl="1"/>
            <a:r>
              <a:rPr lang="en-US" dirty="0"/>
              <a:t>Lucas et al., 1992</a:t>
            </a:r>
          </a:p>
          <a:p>
            <a:r>
              <a:rPr lang="en-US" dirty="0"/>
              <a:t>Control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2F4F436F-2D46-4858-925A-A0B145E1521D}"/>
              </a:ext>
            </a:extLst>
          </p:cNvPr>
          <p:cNvSpPr/>
          <p:nvPr/>
        </p:nvSpPr>
        <p:spPr>
          <a:xfrm>
            <a:off x="1707427" y="3210560"/>
            <a:ext cx="6517186" cy="1290320"/>
          </a:xfrm>
          <a:prstGeom prst="cube">
            <a:avLst>
              <a:gd name="adj" fmla="val 8052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58DBF50-EC7D-45C8-8E61-614BA90FF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558121" y="3552618"/>
            <a:ext cx="708301" cy="60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58025E-6 L 0.17639 -0.012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19" y="-6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35802E-6 L -0.20955 -0.0049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86" y="-24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5">
            <a:extLst>
              <a:ext uri="{FF2B5EF4-FFF2-40B4-BE49-F238E27FC236}">
                <a16:creationId xmlns:a16="http://schemas.microsoft.com/office/drawing/2014/main" id="{6D146326-B13B-4625-AE1F-7AA44472DA2C}"/>
              </a:ext>
            </a:extLst>
          </p:cNvPr>
          <p:cNvSpPr/>
          <p:nvPr/>
        </p:nvSpPr>
        <p:spPr>
          <a:xfrm>
            <a:off x="1724680" y="3210560"/>
            <a:ext cx="2700671" cy="1028479"/>
          </a:xfrm>
          <a:prstGeom prst="parallelogram">
            <a:avLst>
              <a:gd name="adj" fmla="val 996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Stage 2: Make it to the Ocean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4" y="904461"/>
            <a:ext cx="7584172" cy="4138371"/>
          </a:xfrm>
        </p:spPr>
        <p:txBody>
          <a:bodyPr/>
          <a:lstStyle/>
          <a:p>
            <a:r>
              <a:rPr lang="en-US" dirty="0"/>
              <a:t>Orient to the brightest horizon</a:t>
            </a:r>
          </a:p>
          <a:p>
            <a:pPr lvl="1"/>
            <a:r>
              <a:rPr lang="en-US" dirty="0"/>
              <a:t>Lucas et al., 1992</a:t>
            </a:r>
          </a:p>
          <a:p>
            <a:r>
              <a:rPr lang="en-US" dirty="0"/>
              <a:t>Control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2F4F436F-2D46-4858-925A-A0B145E1521D}"/>
              </a:ext>
            </a:extLst>
          </p:cNvPr>
          <p:cNvSpPr/>
          <p:nvPr/>
        </p:nvSpPr>
        <p:spPr>
          <a:xfrm>
            <a:off x="1707427" y="3210560"/>
            <a:ext cx="6517186" cy="1290320"/>
          </a:xfrm>
          <a:prstGeom prst="cube">
            <a:avLst>
              <a:gd name="adj" fmla="val 8052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58DBF50-EC7D-45C8-8E61-614BA90FF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043614" y="3482944"/>
            <a:ext cx="708301" cy="60620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6406403-891D-4762-A065-091CFD329480}"/>
              </a:ext>
            </a:extLst>
          </p:cNvPr>
          <p:cNvSpPr>
            <a:spLocks noChangeAspect="1"/>
          </p:cNvSpPr>
          <p:nvPr/>
        </p:nvSpPr>
        <p:spPr>
          <a:xfrm>
            <a:off x="1724680" y="2489562"/>
            <a:ext cx="577970" cy="1296484"/>
          </a:xfrm>
          <a:prstGeom prst="ellipse">
            <a:avLst/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AF04F2E-6E53-4F72-AD01-37F855BD9F77}"/>
              </a:ext>
            </a:extLst>
          </p:cNvPr>
          <p:cNvSpPr>
            <a:spLocks noChangeAspect="1"/>
          </p:cNvSpPr>
          <p:nvPr/>
        </p:nvSpPr>
        <p:spPr>
          <a:xfrm rot="5208951">
            <a:off x="2694211" y="3065048"/>
            <a:ext cx="577970" cy="1296484"/>
          </a:xfrm>
          <a:prstGeom prst="ellipse">
            <a:avLst/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48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11111E-6 L -0.20955 -0.004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86" y="-2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Stage 3: Swim Deeper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66</a:t>
            </a:fld>
            <a:endParaRPr lang="en-US" dirty="0"/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B6A36FA2-F1DD-4108-91A6-FDC393213B0B}"/>
              </a:ext>
            </a:extLst>
          </p:cNvPr>
          <p:cNvGrpSpPr>
            <a:grpSpLocks/>
          </p:cNvGrpSpPr>
          <p:nvPr/>
        </p:nvGrpSpPr>
        <p:grpSpPr bwMode="auto">
          <a:xfrm>
            <a:off x="2124035" y="758949"/>
            <a:ext cx="5404471" cy="4194905"/>
            <a:chOff x="577" y="221"/>
            <a:chExt cx="4608" cy="3880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506BF32B-918B-48F2-863C-5717E00287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7" y="221"/>
              <a:ext cx="4608" cy="3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Text Box 4">
              <a:extLst>
                <a:ext uri="{FF2B5EF4-FFF2-40B4-BE49-F238E27FC236}">
                  <a16:creationId xmlns:a16="http://schemas.microsoft.com/office/drawing/2014/main" id="{C8631B64-5A99-4A24-9A1C-910DCABBED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3" y="681"/>
              <a:ext cx="824" cy="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chemeClr val="bg1"/>
                  </a:solidFill>
                  <a:latin typeface="Times New Roman" charset="0"/>
                  <a:ea typeface="Arial" charset="0"/>
                  <a:cs typeface="Arial" charset="0"/>
                </a:rPr>
                <a:t>waves</a:t>
              </a:r>
            </a:p>
          </p:txBody>
        </p:sp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E72AF3E4-3E6D-412F-A0A7-DEDDD46F55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9" y="692"/>
              <a:ext cx="813" cy="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chemeClr val="bg1"/>
                  </a:solidFill>
                  <a:latin typeface="Times New Roman" charset="0"/>
                  <a:ea typeface="Arial" charset="0"/>
                  <a:cs typeface="Arial" charset="0"/>
                </a:rPr>
                <a:t>waves</a:t>
              </a:r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49DC862B-0622-47D0-882E-FB96677382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3" y="3025"/>
              <a:ext cx="813" cy="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chemeClr val="bg1"/>
                  </a:solidFill>
                  <a:latin typeface="Times New Roman" charset="0"/>
                  <a:ea typeface="Arial" charset="0"/>
                  <a:cs typeface="Arial" charset="0"/>
                </a:rPr>
                <a:t>waves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50430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Stage 3: Swim Deeper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67</a:t>
            </a:fld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7FBD23F-86F4-4E5F-BA10-7F5F49280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0558" y="646902"/>
            <a:ext cx="5929508" cy="4447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471BCDE-3BA7-439F-8BFD-A4CF6E0ADE8C}"/>
              </a:ext>
            </a:extLst>
          </p:cNvPr>
          <p:cNvCxnSpPr>
            <a:cxnSpLocks/>
          </p:cNvCxnSpPr>
          <p:nvPr/>
        </p:nvCxnSpPr>
        <p:spPr>
          <a:xfrm flipV="1">
            <a:off x="3303917" y="2363638"/>
            <a:ext cx="342181" cy="506829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5202E26-124C-4256-9C2F-D6B731B83E8D}"/>
              </a:ext>
            </a:extLst>
          </p:cNvPr>
          <p:cNvCxnSpPr>
            <a:cxnSpLocks/>
          </p:cNvCxnSpPr>
          <p:nvPr/>
        </p:nvCxnSpPr>
        <p:spPr>
          <a:xfrm flipH="1" flipV="1">
            <a:off x="3973535" y="4011343"/>
            <a:ext cx="598465" cy="29864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D404532-5545-46AA-8C9C-146642F7036A}"/>
              </a:ext>
            </a:extLst>
          </p:cNvPr>
          <p:cNvCxnSpPr>
            <a:cxnSpLocks/>
          </p:cNvCxnSpPr>
          <p:nvPr/>
        </p:nvCxnSpPr>
        <p:spPr>
          <a:xfrm flipH="1">
            <a:off x="3646098" y="3261508"/>
            <a:ext cx="572220" cy="15240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0899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Stage 3: Swim Deeper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68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07048F-8762-4F56-8897-6870861007AA}"/>
              </a:ext>
            </a:extLst>
          </p:cNvPr>
          <p:cNvGrpSpPr/>
          <p:nvPr/>
        </p:nvGrpSpPr>
        <p:grpSpPr>
          <a:xfrm>
            <a:off x="2414301" y="746410"/>
            <a:ext cx="4908763" cy="4360260"/>
            <a:chOff x="632014" y="103793"/>
            <a:chExt cx="7817931" cy="6706296"/>
          </a:xfrm>
        </p:grpSpPr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8E184D1A-F673-413C-944A-A86E927820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160" b="903"/>
            <a:stretch/>
          </p:blipFill>
          <p:spPr bwMode="auto">
            <a:xfrm>
              <a:off x="4527233" y="103793"/>
              <a:ext cx="3922712" cy="3363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E075071C-F0B1-4022-B745-988AAA27AD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" r="1765"/>
            <a:stretch/>
          </p:blipFill>
          <p:spPr bwMode="auto">
            <a:xfrm>
              <a:off x="632014" y="3415411"/>
              <a:ext cx="3887787" cy="3363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id="{FBB39D78-D365-453F-AD7B-757E466A0B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00245" y="3454114"/>
              <a:ext cx="3949700" cy="3355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id="{3B8E27FD-ACB2-426C-AED7-9E62A1355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3412" y="123825"/>
              <a:ext cx="3887788" cy="3305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4163B75-C8BF-421E-BEAD-CB258B321F8C}"/>
              </a:ext>
            </a:extLst>
          </p:cNvPr>
          <p:cNvSpPr txBox="1"/>
          <p:nvPr/>
        </p:nvSpPr>
        <p:spPr>
          <a:xfrm>
            <a:off x="6615698" y="914401"/>
            <a:ext cx="70736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Waves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E844EB-4B8A-449D-A75A-E5579F159EF3}"/>
              </a:ext>
            </a:extLst>
          </p:cNvPr>
          <p:cNvSpPr txBox="1"/>
          <p:nvPr/>
        </p:nvSpPr>
        <p:spPr>
          <a:xfrm>
            <a:off x="5603532" y="2899538"/>
            <a:ext cx="70736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Waves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F30E14-5F0A-4556-881A-1C1F7807A0A1}"/>
              </a:ext>
            </a:extLst>
          </p:cNvPr>
          <p:cNvSpPr txBox="1"/>
          <p:nvPr/>
        </p:nvSpPr>
        <p:spPr>
          <a:xfrm>
            <a:off x="2506649" y="2421709"/>
            <a:ext cx="70736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Waves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5C31CF-3E4E-424D-A819-FDFA30EE1F0E}"/>
              </a:ext>
            </a:extLst>
          </p:cNvPr>
          <p:cNvSpPr txBox="1"/>
          <p:nvPr/>
        </p:nvSpPr>
        <p:spPr>
          <a:xfrm>
            <a:off x="3947212" y="4767667"/>
            <a:ext cx="70736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Waves</a:t>
            </a:r>
          </a:p>
        </p:txBody>
      </p:sp>
    </p:spTree>
    <p:extLst>
      <p:ext uri="{BB962C8B-B14F-4D97-AF65-F5344CB8AC3E}">
        <p14:creationId xmlns:p14="http://schemas.microsoft.com/office/powerpoint/2010/main" val="4071019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Stage 3: Swim Deeper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69</a:t>
            </a:fld>
            <a:endParaRPr lang="en-US" dirty="0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DCBC0EDF-B106-47C8-9C54-F965240DF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961012" y="709055"/>
            <a:ext cx="6638977" cy="4333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47640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Why Move?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4" y="904461"/>
            <a:ext cx="7584172" cy="413837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Why might animals need to move?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Lack of food or resources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Climate becomes too cold or too hot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Avoid Predators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Find a Mate/Reproduce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Natural Disaster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Overpopulation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Human encroachment/pollution</a:t>
            </a:r>
          </a:p>
          <a:p>
            <a:pPr lvl="1">
              <a:lnSpc>
                <a:spcPct val="150000"/>
              </a:lnSpc>
            </a:pPr>
            <a:endParaRPr lang="en-US" dirty="0"/>
          </a:p>
          <a:p>
            <a:pPr lvl="1"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 descr="A flock of birds flying in the sky&#10;&#10;Description automatically generated">
            <a:extLst>
              <a:ext uri="{FF2B5EF4-FFF2-40B4-BE49-F238E27FC236}">
                <a16:creationId xmlns:a16="http://schemas.microsoft.com/office/drawing/2014/main" id="{06A4AAB5-F386-4BE8-A3B8-1F2E814C3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627" y="3393539"/>
            <a:ext cx="2944320" cy="1621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phic 7" descr="Low temperature with solid fill">
            <a:extLst>
              <a:ext uri="{FF2B5EF4-FFF2-40B4-BE49-F238E27FC236}">
                <a16:creationId xmlns:a16="http://schemas.microsoft.com/office/drawing/2014/main" id="{3B23ADB8-F4CE-4647-A09D-3AFCE859B2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41727" y="904461"/>
            <a:ext cx="1440533" cy="1440533"/>
          </a:xfrm>
          <a:prstGeom prst="rect">
            <a:avLst/>
          </a:prstGeom>
        </p:spPr>
      </p:pic>
      <p:pic>
        <p:nvPicPr>
          <p:cNvPr id="10" name="Graphic 9" descr="Sun with solid fill">
            <a:extLst>
              <a:ext uri="{FF2B5EF4-FFF2-40B4-BE49-F238E27FC236}">
                <a16:creationId xmlns:a16="http://schemas.microsoft.com/office/drawing/2014/main" id="{447DDFAB-0586-46E0-96EE-4DB8DCEEF9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68562" y="638230"/>
            <a:ext cx="1275438" cy="127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6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Stage 3: Swim Deeper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FD2DE9-4D42-4001-A3D9-FF667B4C83A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6">
            <a:extLst>
              <a:ext uri="{FF2B5EF4-FFF2-40B4-BE49-F238E27FC236}">
                <a16:creationId xmlns:a16="http://schemas.microsoft.com/office/drawing/2014/main" id="{EB1F22A9-BF76-46A1-85EE-17E64187B72A}"/>
              </a:ext>
            </a:extLst>
          </p:cNvPr>
          <p:cNvGrpSpPr>
            <a:grpSpLocks/>
          </p:cNvGrpSpPr>
          <p:nvPr/>
        </p:nvGrpSpPr>
        <p:grpSpPr bwMode="auto">
          <a:xfrm>
            <a:off x="207831" y="-171985"/>
            <a:ext cx="8550275" cy="5143500"/>
            <a:chOff x="242" y="359"/>
            <a:chExt cx="5386" cy="3410"/>
          </a:xfrm>
        </p:grpSpPr>
        <p:sp>
          <p:nvSpPr>
            <p:cNvPr id="63" name="Line 4">
              <a:extLst>
                <a:ext uri="{FF2B5EF4-FFF2-40B4-BE49-F238E27FC236}">
                  <a16:creationId xmlns:a16="http://schemas.microsoft.com/office/drawing/2014/main" id="{A3BCD20C-7F52-4D9E-814A-E9404FCFE5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46" y="2614"/>
              <a:ext cx="319" cy="235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Rectangle 6">
              <a:extLst>
                <a:ext uri="{FF2B5EF4-FFF2-40B4-BE49-F238E27FC236}">
                  <a16:creationId xmlns:a16="http://schemas.microsoft.com/office/drawing/2014/main" id="{134021F8-737C-4407-A4DA-EC1F22F3E7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" y="1034"/>
              <a:ext cx="1296" cy="237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Line 7">
              <a:extLst>
                <a:ext uri="{FF2B5EF4-FFF2-40B4-BE49-F238E27FC236}">
                  <a16:creationId xmlns:a16="http://schemas.microsoft.com/office/drawing/2014/main" id="{0222F67E-AE5A-478C-8485-0AD53202EE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84" y="1016"/>
              <a:ext cx="1309" cy="2379"/>
            </a:xfrm>
            <a:prstGeom prst="line">
              <a:avLst/>
            </a:prstGeom>
            <a:noFill/>
            <a:ln w="127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8">
              <a:extLst>
                <a:ext uri="{FF2B5EF4-FFF2-40B4-BE49-F238E27FC236}">
                  <a16:creationId xmlns:a16="http://schemas.microsoft.com/office/drawing/2014/main" id="{1A8F7A60-BFEF-4AF0-A995-B7A61460AF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64" y="1047"/>
              <a:ext cx="1421" cy="2333"/>
            </a:xfrm>
            <a:prstGeom prst="line">
              <a:avLst/>
            </a:prstGeom>
            <a:noFill/>
            <a:ln w="127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9">
              <a:extLst>
                <a:ext uri="{FF2B5EF4-FFF2-40B4-BE49-F238E27FC236}">
                  <a16:creationId xmlns:a16="http://schemas.microsoft.com/office/drawing/2014/main" id="{ADFEB205-D82D-4ACD-810D-847524DE23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15" y="1028"/>
              <a:ext cx="288" cy="2375"/>
            </a:xfrm>
            <a:prstGeom prst="line">
              <a:avLst/>
            </a:prstGeom>
            <a:noFill/>
            <a:ln w="127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10">
              <a:extLst>
                <a:ext uri="{FF2B5EF4-FFF2-40B4-BE49-F238E27FC236}">
                  <a16:creationId xmlns:a16="http://schemas.microsoft.com/office/drawing/2014/main" id="{DFF3E304-E172-4754-890F-E6134FC684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17" y="1013"/>
              <a:ext cx="1247" cy="2387"/>
            </a:xfrm>
            <a:prstGeom prst="line">
              <a:avLst/>
            </a:prstGeom>
            <a:noFill/>
            <a:ln w="127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11">
              <a:extLst>
                <a:ext uri="{FF2B5EF4-FFF2-40B4-BE49-F238E27FC236}">
                  <a16:creationId xmlns:a16="http://schemas.microsoft.com/office/drawing/2014/main" id="{392D5AB8-DCD7-4A81-B31B-456DB2E567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1" y="1031"/>
              <a:ext cx="1029" cy="2369"/>
            </a:xfrm>
            <a:prstGeom prst="line">
              <a:avLst/>
            </a:prstGeom>
            <a:noFill/>
            <a:ln w="127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12">
              <a:extLst>
                <a:ext uri="{FF2B5EF4-FFF2-40B4-BE49-F238E27FC236}">
                  <a16:creationId xmlns:a16="http://schemas.microsoft.com/office/drawing/2014/main" id="{DD27E816-AA45-42C7-A5E3-47976C1675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03" y="1044"/>
              <a:ext cx="583" cy="2346"/>
            </a:xfrm>
            <a:prstGeom prst="line">
              <a:avLst/>
            </a:prstGeom>
            <a:noFill/>
            <a:ln w="127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13">
              <a:extLst>
                <a:ext uri="{FF2B5EF4-FFF2-40B4-BE49-F238E27FC236}">
                  <a16:creationId xmlns:a16="http://schemas.microsoft.com/office/drawing/2014/main" id="{605AABF0-EDB1-4DE6-886E-691AB7BDD1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09" y="1021"/>
              <a:ext cx="144" cy="2376"/>
            </a:xfrm>
            <a:prstGeom prst="line">
              <a:avLst/>
            </a:prstGeom>
            <a:noFill/>
            <a:ln w="127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14">
              <a:extLst>
                <a:ext uri="{FF2B5EF4-FFF2-40B4-BE49-F238E27FC236}">
                  <a16:creationId xmlns:a16="http://schemas.microsoft.com/office/drawing/2014/main" id="{1D32EC1F-4237-4C34-84C1-34FF642E45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93" y="1034"/>
              <a:ext cx="1" cy="2376"/>
            </a:xfrm>
            <a:prstGeom prst="line">
              <a:avLst/>
            </a:prstGeom>
            <a:noFill/>
            <a:ln w="127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15">
              <a:extLst>
                <a:ext uri="{FF2B5EF4-FFF2-40B4-BE49-F238E27FC236}">
                  <a16:creationId xmlns:a16="http://schemas.microsoft.com/office/drawing/2014/main" id="{BAEA1FE4-853F-4F78-9CFD-3DBF9243CB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40" y="1034"/>
              <a:ext cx="1" cy="2376"/>
            </a:xfrm>
            <a:prstGeom prst="line">
              <a:avLst/>
            </a:prstGeom>
            <a:noFill/>
            <a:ln w="127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16">
              <a:extLst>
                <a:ext uri="{FF2B5EF4-FFF2-40B4-BE49-F238E27FC236}">
                  <a16:creationId xmlns:a16="http://schemas.microsoft.com/office/drawing/2014/main" id="{E6144257-B34D-4F88-AA34-AD8EFD996B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57" y="1015"/>
              <a:ext cx="1" cy="2377"/>
            </a:xfrm>
            <a:prstGeom prst="line">
              <a:avLst/>
            </a:prstGeom>
            <a:noFill/>
            <a:ln w="127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Text Box 17">
              <a:extLst>
                <a:ext uri="{FF2B5EF4-FFF2-40B4-BE49-F238E27FC236}">
                  <a16:creationId xmlns:a16="http://schemas.microsoft.com/office/drawing/2014/main" id="{E9C2ACF3-3F9A-4153-BEDB-D394A90BD8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2" y="2134"/>
              <a:ext cx="1386" cy="2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 b="1" dirty="0">
                  <a:solidFill>
                    <a:schemeClr val="accent4">
                      <a:lumMod val="10000"/>
                    </a:schemeClr>
                  </a:solidFill>
                  <a:latin typeface="Arial" charset="0"/>
                </a:rPr>
                <a:t>Final Wave Direction</a:t>
              </a:r>
              <a:endParaRPr lang="en-US" sz="1600" dirty="0">
                <a:solidFill>
                  <a:schemeClr val="accent4">
                    <a:lumMod val="10000"/>
                  </a:schemeClr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id="{11178E51-0FA9-48A9-ABD0-FECEE7614A8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838" y="2251"/>
              <a:ext cx="56" cy="90"/>
            </a:xfrm>
            <a:custGeom>
              <a:avLst/>
              <a:gdLst>
                <a:gd name="T0" fmla="*/ 0 w 1179"/>
                <a:gd name="T1" fmla="*/ 0 h 1437"/>
                <a:gd name="T2" fmla="*/ 0 w 1179"/>
                <a:gd name="T3" fmla="*/ 0 h 1437"/>
                <a:gd name="T4" fmla="*/ 0 w 1179"/>
                <a:gd name="T5" fmla="*/ 0 h 1437"/>
                <a:gd name="T6" fmla="*/ 0 w 1179"/>
                <a:gd name="T7" fmla="*/ 0 h 1437"/>
                <a:gd name="T8" fmla="*/ 0 w 1179"/>
                <a:gd name="T9" fmla="*/ 0 h 1437"/>
                <a:gd name="T10" fmla="*/ 0 w 1179"/>
                <a:gd name="T11" fmla="*/ 0 h 1437"/>
                <a:gd name="T12" fmla="*/ 0 w 1179"/>
                <a:gd name="T13" fmla="*/ 0 h 1437"/>
                <a:gd name="T14" fmla="*/ 0 w 1179"/>
                <a:gd name="T15" fmla="*/ 0 h 1437"/>
                <a:gd name="T16" fmla="*/ 0 w 1179"/>
                <a:gd name="T17" fmla="*/ 0 h 1437"/>
                <a:gd name="T18" fmla="*/ 0 w 1179"/>
                <a:gd name="T19" fmla="*/ 0 h 1437"/>
                <a:gd name="T20" fmla="*/ 0 w 1179"/>
                <a:gd name="T21" fmla="*/ 0 h 1437"/>
                <a:gd name="T22" fmla="*/ 0 w 1179"/>
                <a:gd name="T23" fmla="*/ 0 h 1437"/>
                <a:gd name="T24" fmla="*/ 0 w 1179"/>
                <a:gd name="T25" fmla="*/ 0 h 1437"/>
                <a:gd name="T26" fmla="*/ 0 w 1179"/>
                <a:gd name="T27" fmla="*/ 0 h 1437"/>
                <a:gd name="T28" fmla="*/ 0 w 1179"/>
                <a:gd name="T29" fmla="*/ 0 h 1437"/>
                <a:gd name="T30" fmla="*/ 0 w 1179"/>
                <a:gd name="T31" fmla="*/ 0 h 143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79" h="1437">
                  <a:moveTo>
                    <a:pt x="684" y="2"/>
                  </a:moveTo>
                  <a:cubicBezTo>
                    <a:pt x="751" y="103"/>
                    <a:pt x="693" y="0"/>
                    <a:pt x="732" y="194"/>
                  </a:cubicBezTo>
                  <a:cubicBezTo>
                    <a:pt x="739" y="227"/>
                    <a:pt x="753" y="258"/>
                    <a:pt x="764" y="290"/>
                  </a:cubicBezTo>
                  <a:cubicBezTo>
                    <a:pt x="778" y="331"/>
                    <a:pt x="853" y="389"/>
                    <a:pt x="876" y="418"/>
                  </a:cubicBezTo>
                  <a:cubicBezTo>
                    <a:pt x="900" y="448"/>
                    <a:pt x="919" y="482"/>
                    <a:pt x="940" y="514"/>
                  </a:cubicBezTo>
                  <a:cubicBezTo>
                    <a:pt x="953" y="533"/>
                    <a:pt x="974" y="544"/>
                    <a:pt x="988" y="562"/>
                  </a:cubicBezTo>
                  <a:cubicBezTo>
                    <a:pt x="1071" y="668"/>
                    <a:pt x="1115" y="775"/>
                    <a:pt x="1164" y="898"/>
                  </a:cubicBezTo>
                  <a:cubicBezTo>
                    <a:pt x="1157" y="973"/>
                    <a:pt x="1179" y="1063"/>
                    <a:pt x="1132" y="1122"/>
                  </a:cubicBezTo>
                  <a:cubicBezTo>
                    <a:pt x="1098" y="1165"/>
                    <a:pt x="1078" y="1147"/>
                    <a:pt x="1036" y="1170"/>
                  </a:cubicBezTo>
                  <a:cubicBezTo>
                    <a:pt x="979" y="1202"/>
                    <a:pt x="934" y="1253"/>
                    <a:pt x="876" y="1282"/>
                  </a:cubicBezTo>
                  <a:cubicBezTo>
                    <a:pt x="849" y="1295"/>
                    <a:pt x="732" y="1310"/>
                    <a:pt x="716" y="1314"/>
                  </a:cubicBezTo>
                  <a:cubicBezTo>
                    <a:pt x="643" y="1332"/>
                    <a:pt x="585" y="1354"/>
                    <a:pt x="524" y="1394"/>
                  </a:cubicBezTo>
                  <a:cubicBezTo>
                    <a:pt x="455" y="1389"/>
                    <a:pt x="385" y="1389"/>
                    <a:pt x="316" y="1378"/>
                  </a:cubicBezTo>
                  <a:cubicBezTo>
                    <a:pt x="283" y="1373"/>
                    <a:pt x="220" y="1346"/>
                    <a:pt x="220" y="1346"/>
                  </a:cubicBezTo>
                  <a:cubicBezTo>
                    <a:pt x="92" y="1154"/>
                    <a:pt x="289" y="1437"/>
                    <a:pt x="140" y="1266"/>
                  </a:cubicBezTo>
                  <a:cubicBezTo>
                    <a:pt x="0" y="1106"/>
                    <a:pt x="44" y="910"/>
                    <a:pt x="44" y="706"/>
                  </a:cubicBezTo>
                </a:path>
              </a:pathLst>
            </a:custGeom>
            <a:solidFill>
              <a:srgbClr val="9966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20">
              <a:extLst>
                <a:ext uri="{FF2B5EF4-FFF2-40B4-BE49-F238E27FC236}">
                  <a16:creationId xmlns:a16="http://schemas.microsoft.com/office/drawing/2014/main" id="{A04A0C16-DC4A-4372-95DD-3C5F6D59C7E5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840" y="2151"/>
              <a:ext cx="56" cy="90"/>
            </a:xfrm>
            <a:custGeom>
              <a:avLst/>
              <a:gdLst>
                <a:gd name="T0" fmla="*/ 0 w 1179"/>
                <a:gd name="T1" fmla="*/ 0 h 1437"/>
                <a:gd name="T2" fmla="*/ 0 w 1179"/>
                <a:gd name="T3" fmla="*/ 0 h 1437"/>
                <a:gd name="T4" fmla="*/ 0 w 1179"/>
                <a:gd name="T5" fmla="*/ 0 h 1437"/>
                <a:gd name="T6" fmla="*/ 0 w 1179"/>
                <a:gd name="T7" fmla="*/ 0 h 1437"/>
                <a:gd name="T8" fmla="*/ 0 w 1179"/>
                <a:gd name="T9" fmla="*/ 0 h 1437"/>
                <a:gd name="T10" fmla="*/ 0 w 1179"/>
                <a:gd name="T11" fmla="*/ 0 h 1437"/>
                <a:gd name="T12" fmla="*/ 0 w 1179"/>
                <a:gd name="T13" fmla="*/ 0 h 1437"/>
                <a:gd name="T14" fmla="*/ 0 w 1179"/>
                <a:gd name="T15" fmla="*/ 0 h 1437"/>
                <a:gd name="T16" fmla="*/ 0 w 1179"/>
                <a:gd name="T17" fmla="*/ 0 h 1437"/>
                <a:gd name="T18" fmla="*/ 0 w 1179"/>
                <a:gd name="T19" fmla="*/ 0 h 1437"/>
                <a:gd name="T20" fmla="*/ 0 w 1179"/>
                <a:gd name="T21" fmla="*/ 0 h 1437"/>
                <a:gd name="T22" fmla="*/ 0 w 1179"/>
                <a:gd name="T23" fmla="*/ 0 h 1437"/>
                <a:gd name="T24" fmla="*/ 0 w 1179"/>
                <a:gd name="T25" fmla="*/ 0 h 1437"/>
                <a:gd name="T26" fmla="*/ 0 w 1179"/>
                <a:gd name="T27" fmla="*/ 0 h 1437"/>
                <a:gd name="T28" fmla="*/ 0 w 1179"/>
                <a:gd name="T29" fmla="*/ 0 h 1437"/>
                <a:gd name="T30" fmla="*/ 0 w 1179"/>
                <a:gd name="T31" fmla="*/ 0 h 143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79" h="1437">
                  <a:moveTo>
                    <a:pt x="684" y="2"/>
                  </a:moveTo>
                  <a:cubicBezTo>
                    <a:pt x="751" y="103"/>
                    <a:pt x="693" y="0"/>
                    <a:pt x="732" y="194"/>
                  </a:cubicBezTo>
                  <a:cubicBezTo>
                    <a:pt x="739" y="227"/>
                    <a:pt x="753" y="258"/>
                    <a:pt x="764" y="290"/>
                  </a:cubicBezTo>
                  <a:cubicBezTo>
                    <a:pt x="778" y="331"/>
                    <a:pt x="853" y="389"/>
                    <a:pt x="876" y="418"/>
                  </a:cubicBezTo>
                  <a:cubicBezTo>
                    <a:pt x="900" y="448"/>
                    <a:pt x="919" y="482"/>
                    <a:pt x="940" y="514"/>
                  </a:cubicBezTo>
                  <a:cubicBezTo>
                    <a:pt x="953" y="533"/>
                    <a:pt x="974" y="544"/>
                    <a:pt x="988" y="562"/>
                  </a:cubicBezTo>
                  <a:cubicBezTo>
                    <a:pt x="1071" y="668"/>
                    <a:pt x="1115" y="775"/>
                    <a:pt x="1164" y="898"/>
                  </a:cubicBezTo>
                  <a:cubicBezTo>
                    <a:pt x="1157" y="973"/>
                    <a:pt x="1179" y="1063"/>
                    <a:pt x="1132" y="1122"/>
                  </a:cubicBezTo>
                  <a:cubicBezTo>
                    <a:pt x="1098" y="1165"/>
                    <a:pt x="1078" y="1147"/>
                    <a:pt x="1036" y="1170"/>
                  </a:cubicBezTo>
                  <a:cubicBezTo>
                    <a:pt x="979" y="1202"/>
                    <a:pt x="934" y="1253"/>
                    <a:pt x="876" y="1282"/>
                  </a:cubicBezTo>
                  <a:cubicBezTo>
                    <a:pt x="849" y="1295"/>
                    <a:pt x="732" y="1310"/>
                    <a:pt x="716" y="1314"/>
                  </a:cubicBezTo>
                  <a:cubicBezTo>
                    <a:pt x="643" y="1332"/>
                    <a:pt x="585" y="1354"/>
                    <a:pt x="524" y="1394"/>
                  </a:cubicBezTo>
                  <a:cubicBezTo>
                    <a:pt x="455" y="1389"/>
                    <a:pt x="385" y="1389"/>
                    <a:pt x="316" y="1378"/>
                  </a:cubicBezTo>
                  <a:cubicBezTo>
                    <a:pt x="283" y="1373"/>
                    <a:pt x="220" y="1346"/>
                    <a:pt x="220" y="1346"/>
                  </a:cubicBezTo>
                  <a:cubicBezTo>
                    <a:pt x="92" y="1154"/>
                    <a:pt x="289" y="1437"/>
                    <a:pt x="140" y="1266"/>
                  </a:cubicBezTo>
                  <a:cubicBezTo>
                    <a:pt x="0" y="1106"/>
                    <a:pt x="44" y="910"/>
                    <a:pt x="44" y="706"/>
                  </a:cubicBezTo>
                </a:path>
              </a:pathLst>
            </a:custGeom>
            <a:solidFill>
              <a:srgbClr val="9966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8" name="Group 21">
              <a:extLst>
                <a:ext uri="{FF2B5EF4-FFF2-40B4-BE49-F238E27FC236}">
                  <a16:creationId xmlns:a16="http://schemas.microsoft.com/office/drawing/2014/main" id="{5270B14C-3ED8-4AFE-A219-C55944E0E761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90" y="2028"/>
              <a:ext cx="367" cy="426"/>
              <a:chOff x="5284" y="3724"/>
              <a:chExt cx="4333" cy="3778"/>
            </a:xfrm>
          </p:grpSpPr>
          <p:sp>
            <p:nvSpPr>
              <p:cNvPr id="111" name="Freeform 22">
                <a:extLst>
                  <a:ext uri="{FF2B5EF4-FFF2-40B4-BE49-F238E27FC236}">
                    <a16:creationId xmlns:a16="http://schemas.microsoft.com/office/drawing/2014/main" id="{BFC278B1-5065-4645-8E1B-28C6D690EB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8" y="4871"/>
                <a:ext cx="2251" cy="2631"/>
              </a:xfrm>
              <a:custGeom>
                <a:avLst/>
                <a:gdLst>
                  <a:gd name="T0" fmla="*/ 1 w 4051"/>
                  <a:gd name="T1" fmla="*/ 1 h 4736"/>
                  <a:gd name="T2" fmla="*/ 1 w 4051"/>
                  <a:gd name="T3" fmla="*/ 1 h 4736"/>
                  <a:gd name="T4" fmla="*/ 1 w 4051"/>
                  <a:gd name="T5" fmla="*/ 1 h 4736"/>
                  <a:gd name="T6" fmla="*/ 1 w 4051"/>
                  <a:gd name="T7" fmla="*/ 1 h 4736"/>
                  <a:gd name="T8" fmla="*/ 1 w 4051"/>
                  <a:gd name="T9" fmla="*/ 1 h 4736"/>
                  <a:gd name="T10" fmla="*/ 1 w 4051"/>
                  <a:gd name="T11" fmla="*/ 1 h 4736"/>
                  <a:gd name="T12" fmla="*/ 1 w 4051"/>
                  <a:gd name="T13" fmla="*/ 1 h 4736"/>
                  <a:gd name="T14" fmla="*/ 1 w 4051"/>
                  <a:gd name="T15" fmla="*/ 1 h 4736"/>
                  <a:gd name="T16" fmla="*/ 1 w 4051"/>
                  <a:gd name="T17" fmla="*/ 1 h 4736"/>
                  <a:gd name="T18" fmla="*/ 0 w 4051"/>
                  <a:gd name="T19" fmla="*/ 1 h 4736"/>
                  <a:gd name="T20" fmla="*/ 1 w 4051"/>
                  <a:gd name="T21" fmla="*/ 1 h 4736"/>
                  <a:gd name="T22" fmla="*/ 1 w 4051"/>
                  <a:gd name="T23" fmla="*/ 1 h 4736"/>
                  <a:gd name="T24" fmla="*/ 1 w 4051"/>
                  <a:gd name="T25" fmla="*/ 1 h 4736"/>
                  <a:gd name="T26" fmla="*/ 1 w 4051"/>
                  <a:gd name="T27" fmla="*/ 1 h 4736"/>
                  <a:gd name="T28" fmla="*/ 1 w 4051"/>
                  <a:gd name="T29" fmla="*/ 1 h 4736"/>
                  <a:gd name="T30" fmla="*/ 1 w 4051"/>
                  <a:gd name="T31" fmla="*/ 1 h 4736"/>
                  <a:gd name="T32" fmla="*/ 1 w 4051"/>
                  <a:gd name="T33" fmla="*/ 1 h 4736"/>
                  <a:gd name="T34" fmla="*/ 1 w 4051"/>
                  <a:gd name="T35" fmla="*/ 1 h 4736"/>
                  <a:gd name="T36" fmla="*/ 1 w 4051"/>
                  <a:gd name="T37" fmla="*/ 1 h 4736"/>
                  <a:gd name="T38" fmla="*/ 1 w 4051"/>
                  <a:gd name="T39" fmla="*/ 1 h 4736"/>
                  <a:gd name="T40" fmla="*/ 1 w 4051"/>
                  <a:gd name="T41" fmla="*/ 1 h 4736"/>
                  <a:gd name="T42" fmla="*/ 1 w 4051"/>
                  <a:gd name="T43" fmla="*/ 1 h 4736"/>
                  <a:gd name="T44" fmla="*/ 1 w 4051"/>
                  <a:gd name="T45" fmla="*/ 1 h 4736"/>
                  <a:gd name="T46" fmla="*/ 1 w 4051"/>
                  <a:gd name="T47" fmla="*/ 1 h 4736"/>
                  <a:gd name="T48" fmla="*/ 1 w 4051"/>
                  <a:gd name="T49" fmla="*/ 1 h 4736"/>
                  <a:gd name="T50" fmla="*/ 1 w 4051"/>
                  <a:gd name="T51" fmla="*/ 1 h 4736"/>
                  <a:gd name="T52" fmla="*/ 1 w 4051"/>
                  <a:gd name="T53" fmla="*/ 1 h 4736"/>
                  <a:gd name="T54" fmla="*/ 1 w 4051"/>
                  <a:gd name="T55" fmla="*/ 1 h 4736"/>
                  <a:gd name="T56" fmla="*/ 1 w 4051"/>
                  <a:gd name="T57" fmla="*/ 1 h 4736"/>
                  <a:gd name="T58" fmla="*/ 1 w 4051"/>
                  <a:gd name="T59" fmla="*/ 1 h 4736"/>
                  <a:gd name="T60" fmla="*/ 1 w 4051"/>
                  <a:gd name="T61" fmla="*/ 1 h 4736"/>
                  <a:gd name="T62" fmla="*/ 1 w 4051"/>
                  <a:gd name="T63" fmla="*/ 1 h 4736"/>
                  <a:gd name="T64" fmla="*/ 1 w 4051"/>
                  <a:gd name="T65" fmla="*/ 1 h 4736"/>
                  <a:gd name="T66" fmla="*/ 1 w 4051"/>
                  <a:gd name="T67" fmla="*/ 1 h 4736"/>
                  <a:gd name="T68" fmla="*/ 1 w 4051"/>
                  <a:gd name="T69" fmla="*/ 1 h 4736"/>
                  <a:gd name="T70" fmla="*/ 1 w 4051"/>
                  <a:gd name="T71" fmla="*/ 1 h 4736"/>
                  <a:gd name="T72" fmla="*/ 1 w 4051"/>
                  <a:gd name="T73" fmla="*/ 1 h 4736"/>
                  <a:gd name="T74" fmla="*/ 1 w 4051"/>
                  <a:gd name="T75" fmla="*/ 1 h 4736"/>
                  <a:gd name="T76" fmla="*/ 1 w 4051"/>
                  <a:gd name="T77" fmla="*/ 1 h 4736"/>
                  <a:gd name="T78" fmla="*/ 1 w 4051"/>
                  <a:gd name="T79" fmla="*/ 1 h 4736"/>
                  <a:gd name="T80" fmla="*/ 1 w 4051"/>
                  <a:gd name="T81" fmla="*/ 1 h 4736"/>
                  <a:gd name="T82" fmla="*/ 1 w 4051"/>
                  <a:gd name="T83" fmla="*/ 1 h 4736"/>
                  <a:gd name="T84" fmla="*/ 1 w 4051"/>
                  <a:gd name="T85" fmla="*/ 1 h 4736"/>
                  <a:gd name="T86" fmla="*/ 1 w 4051"/>
                  <a:gd name="T87" fmla="*/ 1 h 4736"/>
                  <a:gd name="T88" fmla="*/ 1 w 4051"/>
                  <a:gd name="T89" fmla="*/ 1 h 4736"/>
                  <a:gd name="T90" fmla="*/ 1 w 4051"/>
                  <a:gd name="T91" fmla="*/ 1 h 4736"/>
                  <a:gd name="T92" fmla="*/ 1 w 4051"/>
                  <a:gd name="T93" fmla="*/ 1 h 4736"/>
                  <a:gd name="T94" fmla="*/ 1 w 4051"/>
                  <a:gd name="T95" fmla="*/ 1 h 4736"/>
                  <a:gd name="T96" fmla="*/ 1 w 4051"/>
                  <a:gd name="T97" fmla="*/ 1 h 4736"/>
                  <a:gd name="T98" fmla="*/ 1 w 4051"/>
                  <a:gd name="T99" fmla="*/ 1 h 4736"/>
                  <a:gd name="T100" fmla="*/ 1 w 4051"/>
                  <a:gd name="T101" fmla="*/ 1 h 4736"/>
                  <a:gd name="T102" fmla="*/ 1 w 4051"/>
                  <a:gd name="T103" fmla="*/ 0 h 4736"/>
                  <a:gd name="T104" fmla="*/ 1 w 4051"/>
                  <a:gd name="T105" fmla="*/ 1 h 4736"/>
                  <a:gd name="T106" fmla="*/ 1 w 4051"/>
                  <a:gd name="T107" fmla="*/ 1 h 4736"/>
                  <a:gd name="T108" fmla="*/ 1 w 4051"/>
                  <a:gd name="T109" fmla="*/ 1 h 4736"/>
                  <a:gd name="T110" fmla="*/ 1 w 4051"/>
                  <a:gd name="T111" fmla="*/ 1 h 4736"/>
                  <a:gd name="T112" fmla="*/ 1 w 4051"/>
                  <a:gd name="T113" fmla="*/ 1 h 4736"/>
                  <a:gd name="T114" fmla="*/ 1 w 4051"/>
                  <a:gd name="T115" fmla="*/ 1 h 4736"/>
                  <a:gd name="T116" fmla="*/ 1 w 4051"/>
                  <a:gd name="T117" fmla="*/ 1 h 47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4051" h="4736">
                    <a:moveTo>
                      <a:pt x="2064" y="432"/>
                    </a:moveTo>
                    <a:cubicBezTo>
                      <a:pt x="1867" y="366"/>
                      <a:pt x="1663" y="339"/>
                      <a:pt x="1456" y="320"/>
                    </a:cubicBezTo>
                    <a:cubicBezTo>
                      <a:pt x="1337" y="325"/>
                      <a:pt x="1072" y="323"/>
                      <a:pt x="912" y="352"/>
                    </a:cubicBezTo>
                    <a:cubicBezTo>
                      <a:pt x="862" y="361"/>
                      <a:pt x="741" y="427"/>
                      <a:pt x="688" y="448"/>
                    </a:cubicBezTo>
                    <a:cubicBezTo>
                      <a:pt x="578" y="558"/>
                      <a:pt x="630" y="519"/>
                      <a:pt x="544" y="576"/>
                    </a:cubicBezTo>
                    <a:cubicBezTo>
                      <a:pt x="533" y="592"/>
                      <a:pt x="525" y="610"/>
                      <a:pt x="512" y="624"/>
                    </a:cubicBezTo>
                    <a:cubicBezTo>
                      <a:pt x="477" y="663"/>
                      <a:pt x="400" y="736"/>
                      <a:pt x="400" y="736"/>
                    </a:cubicBezTo>
                    <a:cubicBezTo>
                      <a:pt x="368" y="831"/>
                      <a:pt x="278" y="927"/>
                      <a:pt x="224" y="1008"/>
                    </a:cubicBezTo>
                    <a:cubicBezTo>
                      <a:pt x="132" y="1147"/>
                      <a:pt x="161" y="1141"/>
                      <a:pt x="112" y="1264"/>
                    </a:cubicBezTo>
                    <a:cubicBezTo>
                      <a:pt x="64" y="1384"/>
                      <a:pt x="26" y="1504"/>
                      <a:pt x="0" y="1632"/>
                    </a:cubicBezTo>
                    <a:cubicBezTo>
                      <a:pt x="9" y="1835"/>
                      <a:pt x="11" y="2090"/>
                      <a:pt x="96" y="2288"/>
                    </a:cubicBezTo>
                    <a:cubicBezTo>
                      <a:pt x="132" y="2372"/>
                      <a:pt x="188" y="2444"/>
                      <a:pt x="224" y="2528"/>
                    </a:cubicBezTo>
                    <a:cubicBezTo>
                      <a:pt x="258" y="2608"/>
                      <a:pt x="283" y="2681"/>
                      <a:pt x="336" y="2752"/>
                    </a:cubicBezTo>
                    <a:cubicBezTo>
                      <a:pt x="382" y="2891"/>
                      <a:pt x="458" y="3011"/>
                      <a:pt x="528" y="3136"/>
                    </a:cubicBezTo>
                    <a:cubicBezTo>
                      <a:pt x="615" y="3293"/>
                      <a:pt x="435" y="3038"/>
                      <a:pt x="592" y="3248"/>
                    </a:cubicBezTo>
                    <a:cubicBezTo>
                      <a:pt x="635" y="3378"/>
                      <a:pt x="706" y="3493"/>
                      <a:pt x="768" y="3616"/>
                    </a:cubicBezTo>
                    <a:cubicBezTo>
                      <a:pt x="799" y="3678"/>
                      <a:pt x="849" y="3730"/>
                      <a:pt x="880" y="3792"/>
                    </a:cubicBezTo>
                    <a:cubicBezTo>
                      <a:pt x="919" y="3870"/>
                      <a:pt x="962" y="3938"/>
                      <a:pt x="1024" y="4000"/>
                    </a:cubicBezTo>
                    <a:cubicBezTo>
                      <a:pt x="1054" y="4089"/>
                      <a:pt x="1136" y="4171"/>
                      <a:pt x="1200" y="4240"/>
                    </a:cubicBezTo>
                    <a:cubicBezTo>
                      <a:pt x="1331" y="4382"/>
                      <a:pt x="1514" y="4575"/>
                      <a:pt x="1696" y="4656"/>
                    </a:cubicBezTo>
                    <a:cubicBezTo>
                      <a:pt x="1797" y="4701"/>
                      <a:pt x="1908" y="4721"/>
                      <a:pt x="2016" y="4736"/>
                    </a:cubicBezTo>
                    <a:cubicBezTo>
                      <a:pt x="2323" y="4724"/>
                      <a:pt x="2335" y="4730"/>
                      <a:pt x="2544" y="4688"/>
                    </a:cubicBezTo>
                    <a:cubicBezTo>
                      <a:pt x="2632" y="4635"/>
                      <a:pt x="2711" y="4599"/>
                      <a:pt x="2800" y="4544"/>
                    </a:cubicBezTo>
                    <a:cubicBezTo>
                      <a:pt x="2832" y="4524"/>
                      <a:pt x="2852" y="4489"/>
                      <a:pt x="2880" y="4464"/>
                    </a:cubicBezTo>
                    <a:cubicBezTo>
                      <a:pt x="2957" y="4396"/>
                      <a:pt x="2902" y="4473"/>
                      <a:pt x="2976" y="4384"/>
                    </a:cubicBezTo>
                    <a:cubicBezTo>
                      <a:pt x="3024" y="4327"/>
                      <a:pt x="3068" y="4260"/>
                      <a:pt x="3120" y="4208"/>
                    </a:cubicBezTo>
                    <a:cubicBezTo>
                      <a:pt x="3134" y="4194"/>
                      <a:pt x="3154" y="4190"/>
                      <a:pt x="3168" y="4176"/>
                    </a:cubicBezTo>
                    <a:cubicBezTo>
                      <a:pt x="3293" y="4051"/>
                      <a:pt x="3426" y="3847"/>
                      <a:pt x="3520" y="3696"/>
                    </a:cubicBezTo>
                    <a:cubicBezTo>
                      <a:pt x="3562" y="3629"/>
                      <a:pt x="3597" y="3558"/>
                      <a:pt x="3632" y="3488"/>
                    </a:cubicBezTo>
                    <a:cubicBezTo>
                      <a:pt x="3651" y="3450"/>
                      <a:pt x="3673" y="3412"/>
                      <a:pt x="3696" y="3376"/>
                    </a:cubicBezTo>
                    <a:cubicBezTo>
                      <a:pt x="3710" y="3354"/>
                      <a:pt x="3731" y="3335"/>
                      <a:pt x="3744" y="3312"/>
                    </a:cubicBezTo>
                    <a:cubicBezTo>
                      <a:pt x="3835" y="3145"/>
                      <a:pt x="3744" y="3248"/>
                      <a:pt x="3840" y="3152"/>
                    </a:cubicBezTo>
                    <a:cubicBezTo>
                      <a:pt x="3895" y="2987"/>
                      <a:pt x="3852" y="3044"/>
                      <a:pt x="3936" y="2960"/>
                    </a:cubicBezTo>
                    <a:cubicBezTo>
                      <a:pt x="3980" y="2850"/>
                      <a:pt x="3995" y="2729"/>
                      <a:pt x="4048" y="2624"/>
                    </a:cubicBezTo>
                    <a:cubicBezTo>
                      <a:pt x="4043" y="2496"/>
                      <a:pt x="4037" y="2368"/>
                      <a:pt x="4032" y="2240"/>
                    </a:cubicBezTo>
                    <a:cubicBezTo>
                      <a:pt x="4026" y="2083"/>
                      <a:pt x="4051" y="1736"/>
                      <a:pt x="3984" y="1536"/>
                    </a:cubicBezTo>
                    <a:cubicBezTo>
                      <a:pt x="3979" y="1499"/>
                      <a:pt x="3975" y="1461"/>
                      <a:pt x="3968" y="1424"/>
                    </a:cubicBezTo>
                    <a:cubicBezTo>
                      <a:pt x="3956" y="1363"/>
                      <a:pt x="3919" y="1309"/>
                      <a:pt x="3904" y="1248"/>
                    </a:cubicBezTo>
                    <a:cubicBezTo>
                      <a:pt x="3897" y="1222"/>
                      <a:pt x="3898" y="1193"/>
                      <a:pt x="3888" y="1168"/>
                    </a:cubicBezTo>
                    <a:cubicBezTo>
                      <a:pt x="3870" y="1121"/>
                      <a:pt x="3834" y="1083"/>
                      <a:pt x="3808" y="1040"/>
                    </a:cubicBezTo>
                    <a:cubicBezTo>
                      <a:pt x="3786" y="953"/>
                      <a:pt x="3744" y="864"/>
                      <a:pt x="3680" y="800"/>
                    </a:cubicBezTo>
                    <a:cubicBezTo>
                      <a:pt x="3646" y="665"/>
                      <a:pt x="3692" y="802"/>
                      <a:pt x="3616" y="688"/>
                    </a:cubicBezTo>
                    <a:cubicBezTo>
                      <a:pt x="3607" y="674"/>
                      <a:pt x="3608" y="655"/>
                      <a:pt x="3600" y="640"/>
                    </a:cubicBezTo>
                    <a:cubicBezTo>
                      <a:pt x="3581" y="602"/>
                      <a:pt x="3560" y="564"/>
                      <a:pt x="3536" y="528"/>
                    </a:cubicBezTo>
                    <a:cubicBezTo>
                      <a:pt x="3506" y="484"/>
                      <a:pt x="3472" y="443"/>
                      <a:pt x="3440" y="400"/>
                    </a:cubicBezTo>
                    <a:cubicBezTo>
                      <a:pt x="3390" y="333"/>
                      <a:pt x="3401" y="369"/>
                      <a:pt x="3344" y="320"/>
                    </a:cubicBezTo>
                    <a:cubicBezTo>
                      <a:pt x="3321" y="300"/>
                      <a:pt x="3305" y="274"/>
                      <a:pt x="3280" y="256"/>
                    </a:cubicBezTo>
                    <a:cubicBezTo>
                      <a:pt x="3247" y="232"/>
                      <a:pt x="3203" y="228"/>
                      <a:pt x="3168" y="208"/>
                    </a:cubicBezTo>
                    <a:cubicBezTo>
                      <a:pt x="3071" y="152"/>
                      <a:pt x="3007" y="115"/>
                      <a:pt x="2896" y="96"/>
                    </a:cubicBezTo>
                    <a:cubicBezTo>
                      <a:pt x="2802" y="49"/>
                      <a:pt x="2855" y="72"/>
                      <a:pt x="2736" y="32"/>
                    </a:cubicBezTo>
                    <a:cubicBezTo>
                      <a:pt x="2720" y="27"/>
                      <a:pt x="2704" y="21"/>
                      <a:pt x="2688" y="16"/>
                    </a:cubicBezTo>
                    <a:cubicBezTo>
                      <a:pt x="2672" y="11"/>
                      <a:pt x="2640" y="0"/>
                      <a:pt x="2640" y="0"/>
                    </a:cubicBezTo>
                    <a:cubicBezTo>
                      <a:pt x="2352" y="5"/>
                      <a:pt x="2064" y="6"/>
                      <a:pt x="1776" y="16"/>
                    </a:cubicBezTo>
                    <a:cubicBezTo>
                      <a:pt x="1718" y="18"/>
                      <a:pt x="1604" y="54"/>
                      <a:pt x="1552" y="64"/>
                    </a:cubicBezTo>
                    <a:cubicBezTo>
                      <a:pt x="1509" y="73"/>
                      <a:pt x="1424" y="96"/>
                      <a:pt x="1424" y="96"/>
                    </a:cubicBezTo>
                    <a:cubicBezTo>
                      <a:pt x="1292" y="184"/>
                      <a:pt x="1126" y="202"/>
                      <a:pt x="976" y="240"/>
                    </a:cubicBezTo>
                    <a:cubicBezTo>
                      <a:pt x="906" y="258"/>
                      <a:pt x="839" y="286"/>
                      <a:pt x="768" y="304"/>
                    </a:cubicBezTo>
                    <a:cubicBezTo>
                      <a:pt x="683" y="432"/>
                      <a:pt x="795" y="277"/>
                      <a:pt x="688" y="384"/>
                    </a:cubicBezTo>
                    <a:cubicBezTo>
                      <a:pt x="653" y="419"/>
                      <a:pt x="645" y="469"/>
                      <a:pt x="624" y="512"/>
                    </a:cubicBezTo>
                  </a:path>
                </a:pathLst>
              </a:custGeom>
              <a:solidFill>
                <a:srgbClr val="9966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23">
                <a:extLst>
                  <a:ext uri="{FF2B5EF4-FFF2-40B4-BE49-F238E27FC236}">
                    <a16:creationId xmlns:a16="http://schemas.microsoft.com/office/drawing/2014/main" id="{6470EA05-A17F-479A-9E65-6BF47622C0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3" y="3778"/>
                <a:ext cx="462" cy="1138"/>
              </a:xfrm>
              <a:custGeom>
                <a:avLst/>
                <a:gdLst>
                  <a:gd name="T0" fmla="*/ 1 w 830"/>
                  <a:gd name="T1" fmla="*/ 1 h 2096"/>
                  <a:gd name="T2" fmla="*/ 1 w 830"/>
                  <a:gd name="T3" fmla="*/ 1 h 2096"/>
                  <a:gd name="T4" fmla="*/ 1 w 830"/>
                  <a:gd name="T5" fmla="*/ 1 h 2096"/>
                  <a:gd name="T6" fmla="*/ 1 w 830"/>
                  <a:gd name="T7" fmla="*/ 1 h 2096"/>
                  <a:gd name="T8" fmla="*/ 1 w 830"/>
                  <a:gd name="T9" fmla="*/ 1 h 2096"/>
                  <a:gd name="T10" fmla="*/ 1 w 830"/>
                  <a:gd name="T11" fmla="*/ 1 h 2096"/>
                  <a:gd name="T12" fmla="*/ 1 w 830"/>
                  <a:gd name="T13" fmla="*/ 1 h 2096"/>
                  <a:gd name="T14" fmla="*/ 1 w 830"/>
                  <a:gd name="T15" fmla="*/ 1 h 2096"/>
                  <a:gd name="T16" fmla="*/ 1 w 830"/>
                  <a:gd name="T17" fmla="*/ 1 h 2096"/>
                  <a:gd name="T18" fmla="*/ 1 w 830"/>
                  <a:gd name="T19" fmla="*/ 1 h 2096"/>
                  <a:gd name="T20" fmla="*/ 1 w 830"/>
                  <a:gd name="T21" fmla="*/ 1 h 2096"/>
                  <a:gd name="T22" fmla="*/ 1 w 830"/>
                  <a:gd name="T23" fmla="*/ 1 h 2096"/>
                  <a:gd name="T24" fmla="*/ 1 w 830"/>
                  <a:gd name="T25" fmla="*/ 1 h 2096"/>
                  <a:gd name="T26" fmla="*/ 1 w 830"/>
                  <a:gd name="T27" fmla="*/ 1 h 2096"/>
                  <a:gd name="T28" fmla="*/ 1 w 830"/>
                  <a:gd name="T29" fmla="*/ 1 h 2096"/>
                  <a:gd name="T30" fmla="*/ 1 w 830"/>
                  <a:gd name="T31" fmla="*/ 1 h 2096"/>
                  <a:gd name="T32" fmla="*/ 1 w 830"/>
                  <a:gd name="T33" fmla="*/ 0 h 209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30" h="2096">
                    <a:moveTo>
                      <a:pt x="398" y="2096"/>
                    </a:moveTo>
                    <a:cubicBezTo>
                      <a:pt x="315" y="1972"/>
                      <a:pt x="346" y="2036"/>
                      <a:pt x="302" y="1904"/>
                    </a:cubicBezTo>
                    <a:cubicBezTo>
                      <a:pt x="280" y="1838"/>
                      <a:pt x="209" y="1763"/>
                      <a:pt x="158" y="1712"/>
                    </a:cubicBezTo>
                    <a:cubicBezTo>
                      <a:pt x="106" y="1557"/>
                      <a:pt x="189" y="1798"/>
                      <a:pt x="110" y="1600"/>
                    </a:cubicBezTo>
                    <a:cubicBezTo>
                      <a:pt x="81" y="1527"/>
                      <a:pt x="74" y="1458"/>
                      <a:pt x="30" y="1392"/>
                    </a:cubicBezTo>
                    <a:cubicBezTo>
                      <a:pt x="0" y="1184"/>
                      <a:pt x="13" y="1027"/>
                      <a:pt x="78" y="832"/>
                    </a:cubicBezTo>
                    <a:cubicBezTo>
                      <a:pt x="92" y="791"/>
                      <a:pt x="102" y="724"/>
                      <a:pt x="126" y="688"/>
                    </a:cubicBezTo>
                    <a:cubicBezTo>
                      <a:pt x="147" y="656"/>
                      <a:pt x="163" y="619"/>
                      <a:pt x="190" y="592"/>
                    </a:cubicBezTo>
                    <a:cubicBezTo>
                      <a:pt x="206" y="576"/>
                      <a:pt x="225" y="562"/>
                      <a:pt x="238" y="544"/>
                    </a:cubicBezTo>
                    <a:cubicBezTo>
                      <a:pt x="312" y="441"/>
                      <a:pt x="223" y="511"/>
                      <a:pt x="318" y="448"/>
                    </a:cubicBezTo>
                    <a:cubicBezTo>
                      <a:pt x="332" y="406"/>
                      <a:pt x="324" y="356"/>
                      <a:pt x="350" y="320"/>
                    </a:cubicBezTo>
                    <a:cubicBezTo>
                      <a:pt x="364" y="301"/>
                      <a:pt x="395" y="302"/>
                      <a:pt x="414" y="288"/>
                    </a:cubicBezTo>
                    <a:cubicBezTo>
                      <a:pt x="432" y="275"/>
                      <a:pt x="442" y="251"/>
                      <a:pt x="462" y="240"/>
                    </a:cubicBezTo>
                    <a:cubicBezTo>
                      <a:pt x="491" y="224"/>
                      <a:pt x="558" y="208"/>
                      <a:pt x="558" y="208"/>
                    </a:cubicBezTo>
                    <a:cubicBezTo>
                      <a:pt x="616" y="150"/>
                      <a:pt x="637" y="155"/>
                      <a:pt x="702" y="112"/>
                    </a:cubicBezTo>
                    <a:cubicBezTo>
                      <a:pt x="713" y="96"/>
                      <a:pt x="720" y="77"/>
                      <a:pt x="734" y="64"/>
                    </a:cubicBezTo>
                    <a:cubicBezTo>
                      <a:pt x="763" y="39"/>
                      <a:pt x="830" y="0"/>
                      <a:pt x="830" y="0"/>
                    </a:cubicBezTo>
                  </a:path>
                </a:pathLst>
              </a:custGeom>
              <a:solidFill>
                <a:srgbClr val="9966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 24">
                <a:extLst>
                  <a:ext uri="{FF2B5EF4-FFF2-40B4-BE49-F238E27FC236}">
                    <a16:creationId xmlns:a16="http://schemas.microsoft.com/office/drawing/2014/main" id="{285362D7-3140-42B3-BA27-CC34FA316FA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7395" y="3742"/>
                <a:ext cx="462" cy="1139"/>
              </a:xfrm>
              <a:custGeom>
                <a:avLst/>
                <a:gdLst>
                  <a:gd name="T0" fmla="*/ 1 w 830"/>
                  <a:gd name="T1" fmla="*/ 1 h 2096"/>
                  <a:gd name="T2" fmla="*/ 1 w 830"/>
                  <a:gd name="T3" fmla="*/ 1 h 2096"/>
                  <a:gd name="T4" fmla="*/ 1 w 830"/>
                  <a:gd name="T5" fmla="*/ 1 h 2096"/>
                  <a:gd name="T6" fmla="*/ 1 w 830"/>
                  <a:gd name="T7" fmla="*/ 1 h 2096"/>
                  <a:gd name="T8" fmla="*/ 1 w 830"/>
                  <a:gd name="T9" fmla="*/ 1 h 2096"/>
                  <a:gd name="T10" fmla="*/ 1 w 830"/>
                  <a:gd name="T11" fmla="*/ 1 h 2096"/>
                  <a:gd name="T12" fmla="*/ 1 w 830"/>
                  <a:gd name="T13" fmla="*/ 1 h 2096"/>
                  <a:gd name="T14" fmla="*/ 1 w 830"/>
                  <a:gd name="T15" fmla="*/ 1 h 2096"/>
                  <a:gd name="T16" fmla="*/ 1 w 830"/>
                  <a:gd name="T17" fmla="*/ 1 h 2096"/>
                  <a:gd name="T18" fmla="*/ 1 w 830"/>
                  <a:gd name="T19" fmla="*/ 1 h 2096"/>
                  <a:gd name="T20" fmla="*/ 1 w 830"/>
                  <a:gd name="T21" fmla="*/ 1 h 2096"/>
                  <a:gd name="T22" fmla="*/ 1 w 830"/>
                  <a:gd name="T23" fmla="*/ 1 h 2096"/>
                  <a:gd name="T24" fmla="*/ 1 w 830"/>
                  <a:gd name="T25" fmla="*/ 1 h 2096"/>
                  <a:gd name="T26" fmla="*/ 1 w 830"/>
                  <a:gd name="T27" fmla="*/ 1 h 2096"/>
                  <a:gd name="T28" fmla="*/ 1 w 830"/>
                  <a:gd name="T29" fmla="*/ 1 h 2096"/>
                  <a:gd name="T30" fmla="*/ 1 w 830"/>
                  <a:gd name="T31" fmla="*/ 1 h 2096"/>
                  <a:gd name="T32" fmla="*/ 1 w 830"/>
                  <a:gd name="T33" fmla="*/ 0 h 209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30" h="2096">
                    <a:moveTo>
                      <a:pt x="398" y="2096"/>
                    </a:moveTo>
                    <a:cubicBezTo>
                      <a:pt x="315" y="1972"/>
                      <a:pt x="346" y="2036"/>
                      <a:pt x="302" y="1904"/>
                    </a:cubicBezTo>
                    <a:cubicBezTo>
                      <a:pt x="280" y="1838"/>
                      <a:pt x="209" y="1763"/>
                      <a:pt x="158" y="1712"/>
                    </a:cubicBezTo>
                    <a:cubicBezTo>
                      <a:pt x="106" y="1557"/>
                      <a:pt x="189" y="1798"/>
                      <a:pt x="110" y="1600"/>
                    </a:cubicBezTo>
                    <a:cubicBezTo>
                      <a:pt x="81" y="1527"/>
                      <a:pt x="74" y="1458"/>
                      <a:pt x="30" y="1392"/>
                    </a:cubicBezTo>
                    <a:cubicBezTo>
                      <a:pt x="0" y="1184"/>
                      <a:pt x="13" y="1027"/>
                      <a:pt x="78" y="832"/>
                    </a:cubicBezTo>
                    <a:cubicBezTo>
                      <a:pt x="92" y="791"/>
                      <a:pt x="102" y="724"/>
                      <a:pt x="126" y="688"/>
                    </a:cubicBezTo>
                    <a:cubicBezTo>
                      <a:pt x="147" y="656"/>
                      <a:pt x="163" y="619"/>
                      <a:pt x="190" y="592"/>
                    </a:cubicBezTo>
                    <a:cubicBezTo>
                      <a:pt x="206" y="576"/>
                      <a:pt x="225" y="562"/>
                      <a:pt x="238" y="544"/>
                    </a:cubicBezTo>
                    <a:cubicBezTo>
                      <a:pt x="312" y="441"/>
                      <a:pt x="223" y="511"/>
                      <a:pt x="318" y="448"/>
                    </a:cubicBezTo>
                    <a:cubicBezTo>
                      <a:pt x="332" y="406"/>
                      <a:pt x="324" y="356"/>
                      <a:pt x="350" y="320"/>
                    </a:cubicBezTo>
                    <a:cubicBezTo>
                      <a:pt x="364" y="301"/>
                      <a:pt x="395" y="302"/>
                      <a:pt x="414" y="288"/>
                    </a:cubicBezTo>
                    <a:cubicBezTo>
                      <a:pt x="432" y="275"/>
                      <a:pt x="442" y="251"/>
                      <a:pt x="462" y="240"/>
                    </a:cubicBezTo>
                    <a:cubicBezTo>
                      <a:pt x="491" y="224"/>
                      <a:pt x="558" y="208"/>
                      <a:pt x="558" y="208"/>
                    </a:cubicBezTo>
                    <a:cubicBezTo>
                      <a:pt x="616" y="150"/>
                      <a:pt x="637" y="155"/>
                      <a:pt x="702" y="112"/>
                    </a:cubicBezTo>
                    <a:cubicBezTo>
                      <a:pt x="713" y="96"/>
                      <a:pt x="720" y="77"/>
                      <a:pt x="734" y="64"/>
                    </a:cubicBezTo>
                    <a:cubicBezTo>
                      <a:pt x="763" y="39"/>
                      <a:pt x="830" y="0"/>
                      <a:pt x="830" y="0"/>
                    </a:cubicBezTo>
                  </a:path>
                </a:pathLst>
              </a:custGeom>
              <a:solidFill>
                <a:srgbClr val="9966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25">
                <a:extLst>
                  <a:ext uri="{FF2B5EF4-FFF2-40B4-BE49-F238E27FC236}">
                    <a16:creationId xmlns:a16="http://schemas.microsoft.com/office/drawing/2014/main" id="{6A65EB2C-A9EE-49D6-9F09-8C2165475F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4896"/>
                <a:ext cx="1586" cy="1610"/>
              </a:xfrm>
              <a:custGeom>
                <a:avLst/>
                <a:gdLst>
                  <a:gd name="T0" fmla="*/ 1 w 2855"/>
                  <a:gd name="T1" fmla="*/ 1 h 2899"/>
                  <a:gd name="T2" fmla="*/ 1 w 2855"/>
                  <a:gd name="T3" fmla="*/ 1 h 2899"/>
                  <a:gd name="T4" fmla="*/ 1 w 2855"/>
                  <a:gd name="T5" fmla="*/ 1 h 2899"/>
                  <a:gd name="T6" fmla="*/ 1 w 2855"/>
                  <a:gd name="T7" fmla="*/ 1 h 2899"/>
                  <a:gd name="T8" fmla="*/ 1 w 2855"/>
                  <a:gd name="T9" fmla="*/ 1 h 2899"/>
                  <a:gd name="T10" fmla="*/ 1 w 2855"/>
                  <a:gd name="T11" fmla="*/ 1 h 2899"/>
                  <a:gd name="T12" fmla="*/ 1 w 2855"/>
                  <a:gd name="T13" fmla="*/ 1 h 2899"/>
                  <a:gd name="T14" fmla="*/ 1 w 2855"/>
                  <a:gd name="T15" fmla="*/ 1 h 2899"/>
                  <a:gd name="T16" fmla="*/ 1 w 2855"/>
                  <a:gd name="T17" fmla="*/ 1 h 2899"/>
                  <a:gd name="T18" fmla="*/ 1 w 2855"/>
                  <a:gd name="T19" fmla="*/ 1 h 2899"/>
                  <a:gd name="T20" fmla="*/ 1 w 2855"/>
                  <a:gd name="T21" fmla="*/ 1 h 2899"/>
                  <a:gd name="T22" fmla="*/ 1 w 2855"/>
                  <a:gd name="T23" fmla="*/ 1 h 2899"/>
                  <a:gd name="T24" fmla="*/ 1 w 2855"/>
                  <a:gd name="T25" fmla="*/ 1 h 2899"/>
                  <a:gd name="T26" fmla="*/ 1 w 2855"/>
                  <a:gd name="T27" fmla="*/ 1 h 2899"/>
                  <a:gd name="T28" fmla="*/ 1 w 2855"/>
                  <a:gd name="T29" fmla="*/ 1 h 2899"/>
                  <a:gd name="T30" fmla="*/ 1 w 2855"/>
                  <a:gd name="T31" fmla="*/ 1 h 2899"/>
                  <a:gd name="T32" fmla="*/ 1 w 2855"/>
                  <a:gd name="T33" fmla="*/ 1 h 2899"/>
                  <a:gd name="T34" fmla="*/ 1 w 2855"/>
                  <a:gd name="T35" fmla="*/ 1 h 2899"/>
                  <a:gd name="T36" fmla="*/ 1 w 2855"/>
                  <a:gd name="T37" fmla="*/ 1 h 2899"/>
                  <a:gd name="T38" fmla="*/ 1 w 2855"/>
                  <a:gd name="T39" fmla="*/ 1 h 2899"/>
                  <a:gd name="T40" fmla="*/ 1 w 2855"/>
                  <a:gd name="T41" fmla="*/ 1 h 2899"/>
                  <a:gd name="T42" fmla="*/ 1 w 2855"/>
                  <a:gd name="T43" fmla="*/ 1 h 2899"/>
                  <a:gd name="T44" fmla="*/ 1 w 2855"/>
                  <a:gd name="T45" fmla="*/ 1 h 2899"/>
                  <a:gd name="T46" fmla="*/ 1 w 2855"/>
                  <a:gd name="T47" fmla="*/ 1 h 2899"/>
                  <a:gd name="T48" fmla="*/ 1 w 2855"/>
                  <a:gd name="T49" fmla="*/ 1 h 2899"/>
                  <a:gd name="T50" fmla="*/ 1 w 2855"/>
                  <a:gd name="T51" fmla="*/ 1 h 2899"/>
                  <a:gd name="T52" fmla="*/ 1 w 2855"/>
                  <a:gd name="T53" fmla="*/ 1 h 2899"/>
                  <a:gd name="T54" fmla="*/ 1 w 2855"/>
                  <a:gd name="T55" fmla="*/ 1 h 2899"/>
                  <a:gd name="T56" fmla="*/ 1 w 2855"/>
                  <a:gd name="T57" fmla="*/ 1 h 2899"/>
                  <a:gd name="T58" fmla="*/ 1 w 2855"/>
                  <a:gd name="T59" fmla="*/ 1 h 2899"/>
                  <a:gd name="T60" fmla="*/ 1 w 2855"/>
                  <a:gd name="T61" fmla="*/ 1 h 2899"/>
                  <a:gd name="T62" fmla="*/ 1 w 2855"/>
                  <a:gd name="T63" fmla="*/ 1 h 2899"/>
                  <a:gd name="T64" fmla="*/ 1 w 2855"/>
                  <a:gd name="T65" fmla="*/ 1 h 2899"/>
                  <a:gd name="T66" fmla="*/ 1 w 2855"/>
                  <a:gd name="T67" fmla="*/ 1 h 2899"/>
                  <a:gd name="T68" fmla="*/ 1 w 2855"/>
                  <a:gd name="T69" fmla="*/ 1 h 2899"/>
                  <a:gd name="T70" fmla="*/ 1 w 2855"/>
                  <a:gd name="T71" fmla="*/ 1 h 2899"/>
                  <a:gd name="T72" fmla="*/ 1 w 2855"/>
                  <a:gd name="T73" fmla="*/ 1 h 289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855" h="2899">
                    <a:moveTo>
                      <a:pt x="2855" y="148"/>
                    </a:moveTo>
                    <a:cubicBezTo>
                      <a:pt x="2625" y="186"/>
                      <a:pt x="2407" y="125"/>
                      <a:pt x="2183" y="84"/>
                    </a:cubicBezTo>
                    <a:cubicBezTo>
                      <a:pt x="2034" y="57"/>
                      <a:pt x="1881" y="41"/>
                      <a:pt x="1735" y="4"/>
                    </a:cubicBezTo>
                    <a:cubicBezTo>
                      <a:pt x="1509" y="23"/>
                      <a:pt x="1604" y="0"/>
                      <a:pt x="1447" y="52"/>
                    </a:cubicBezTo>
                    <a:cubicBezTo>
                      <a:pt x="1431" y="57"/>
                      <a:pt x="1415" y="63"/>
                      <a:pt x="1399" y="68"/>
                    </a:cubicBezTo>
                    <a:cubicBezTo>
                      <a:pt x="1383" y="73"/>
                      <a:pt x="1351" y="84"/>
                      <a:pt x="1351" y="84"/>
                    </a:cubicBezTo>
                    <a:cubicBezTo>
                      <a:pt x="1330" y="100"/>
                      <a:pt x="1310" y="119"/>
                      <a:pt x="1287" y="132"/>
                    </a:cubicBezTo>
                    <a:cubicBezTo>
                      <a:pt x="1195" y="184"/>
                      <a:pt x="1282" y="104"/>
                      <a:pt x="1191" y="180"/>
                    </a:cubicBezTo>
                    <a:cubicBezTo>
                      <a:pt x="1117" y="241"/>
                      <a:pt x="1070" y="327"/>
                      <a:pt x="1015" y="404"/>
                    </a:cubicBezTo>
                    <a:cubicBezTo>
                      <a:pt x="986" y="444"/>
                      <a:pt x="948" y="476"/>
                      <a:pt x="919" y="516"/>
                    </a:cubicBezTo>
                    <a:cubicBezTo>
                      <a:pt x="827" y="645"/>
                      <a:pt x="955" y="515"/>
                      <a:pt x="839" y="644"/>
                    </a:cubicBezTo>
                    <a:cubicBezTo>
                      <a:pt x="809" y="678"/>
                      <a:pt x="743" y="740"/>
                      <a:pt x="743" y="740"/>
                    </a:cubicBezTo>
                    <a:cubicBezTo>
                      <a:pt x="691" y="869"/>
                      <a:pt x="602" y="972"/>
                      <a:pt x="535" y="1092"/>
                    </a:cubicBezTo>
                    <a:cubicBezTo>
                      <a:pt x="490" y="1173"/>
                      <a:pt x="497" y="1206"/>
                      <a:pt x="439" y="1284"/>
                    </a:cubicBezTo>
                    <a:cubicBezTo>
                      <a:pt x="403" y="1463"/>
                      <a:pt x="454" y="1271"/>
                      <a:pt x="375" y="1428"/>
                    </a:cubicBezTo>
                    <a:cubicBezTo>
                      <a:pt x="365" y="1448"/>
                      <a:pt x="366" y="1471"/>
                      <a:pt x="359" y="1492"/>
                    </a:cubicBezTo>
                    <a:cubicBezTo>
                      <a:pt x="332" y="1573"/>
                      <a:pt x="306" y="1651"/>
                      <a:pt x="279" y="1732"/>
                    </a:cubicBezTo>
                    <a:cubicBezTo>
                      <a:pt x="255" y="1803"/>
                      <a:pt x="264" y="1825"/>
                      <a:pt x="247" y="1908"/>
                    </a:cubicBezTo>
                    <a:cubicBezTo>
                      <a:pt x="223" y="2029"/>
                      <a:pt x="187" y="2157"/>
                      <a:pt x="151" y="2276"/>
                    </a:cubicBezTo>
                    <a:cubicBezTo>
                      <a:pt x="113" y="2403"/>
                      <a:pt x="93" y="2533"/>
                      <a:pt x="55" y="2660"/>
                    </a:cubicBezTo>
                    <a:cubicBezTo>
                      <a:pt x="45" y="2692"/>
                      <a:pt x="34" y="2724"/>
                      <a:pt x="23" y="2756"/>
                    </a:cubicBezTo>
                    <a:cubicBezTo>
                      <a:pt x="18" y="2772"/>
                      <a:pt x="7" y="2804"/>
                      <a:pt x="7" y="2804"/>
                    </a:cubicBezTo>
                    <a:cubicBezTo>
                      <a:pt x="12" y="2831"/>
                      <a:pt x="0" y="2869"/>
                      <a:pt x="23" y="2884"/>
                    </a:cubicBezTo>
                    <a:cubicBezTo>
                      <a:pt x="46" y="2899"/>
                      <a:pt x="80" y="2883"/>
                      <a:pt x="103" y="2868"/>
                    </a:cubicBezTo>
                    <a:cubicBezTo>
                      <a:pt x="117" y="2859"/>
                      <a:pt x="107" y="2832"/>
                      <a:pt x="119" y="2820"/>
                    </a:cubicBezTo>
                    <a:cubicBezTo>
                      <a:pt x="142" y="2797"/>
                      <a:pt x="244" y="2752"/>
                      <a:pt x="279" y="2740"/>
                    </a:cubicBezTo>
                    <a:cubicBezTo>
                      <a:pt x="331" y="2662"/>
                      <a:pt x="405" y="2621"/>
                      <a:pt x="487" y="2580"/>
                    </a:cubicBezTo>
                    <a:cubicBezTo>
                      <a:pt x="601" y="2408"/>
                      <a:pt x="423" y="2669"/>
                      <a:pt x="567" y="2484"/>
                    </a:cubicBezTo>
                    <a:cubicBezTo>
                      <a:pt x="591" y="2454"/>
                      <a:pt x="600" y="2411"/>
                      <a:pt x="631" y="2388"/>
                    </a:cubicBezTo>
                    <a:cubicBezTo>
                      <a:pt x="686" y="2347"/>
                      <a:pt x="739" y="2303"/>
                      <a:pt x="791" y="2260"/>
                    </a:cubicBezTo>
                    <a:cubicBezTo>
                      <a:pt x="871" y="2193"/>
                      <a:pt x="803" y="2224"/>
                      <a:pt x="887" y="2196"/>
                    </a:cubicBezTo>
                    <a:cubicBezTo>
                      <a:pt x="964" y="2119"/>
                      <a:pt x="1063" y="2076"/>
                      <a:pt x="1143" y="2004"/>
                    </a:cubicBezTo>
                    <a:cubicBezTo>
                      <a:pt x="1199" y="1954"/>
                      <a:pt x="1257" y="1904"/>
                      <a:pt x="1303" y="1844"/>
                    </a:cubicBezTo>
                    <a:cubicBezTo>
                      <a:pt x="1427" y="1685"/>
                      <a:pt x="1364" y="1734"/>
                      <a:pt x="1463" y="1668"/>
                    </a:cubicBezTo>
                    <a:cubicBezTo>
                      <a:pt x="1555" y="1530"/>
                      <a:pt x="1662" y="1410"/>
                      <a:pt x="1767" y="1284"/>
                    </a:cubicBezTo>
                    <a:cubicBezTo>
                      <a:pt x="1795" y="1251"/>
                      <a:pt x="1797" y="1198"/>
                      <a:pt x="1831" y="1172"/>
                    </a:cubicBezTo>
                    <a:cubicBezTo>
                      <a:pt x="1908" y="1114"/>
                      <a:pt x="1992" y="1155"/>
                      <a:pt x="2039" y="1060"/>
                    </a:cubicBezTo>
                  </a:path>
                </a:pathLst>
              </a:custGeom>
              <a:solidFill>
                <a:srgbClr val="9966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26">
                <a:extLst>
                  <a:ext uri="{FF2B5EF4-FFF2-40B4-BE49-F238E27FC236}">
                    <a16:creationId xmlns:a16="http://schemas.microsoft.com/office/drawing/2014/main" id="{23545349-940B-47F9-BFBD-9DEE2DB22F41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8030" y="4922"/>
                <a:ext cx="1587" cy="1610"/>
              </a:xfrm>
              <a:custGeom>
                <a:avLst/>
                <a:gdLst>
                  <a:gd name="T0" fmla="*/ 1 w 2855"/>
                  <a:gd name="T1" fmla="*/ 1 h 2899"/>
                  <a:gd name="T2" fmla="*/ 1 w 2855"/>
                  <a:gd name="T3" fmla="*/ 1 h 2899"/>
                  <a:gd name="T4" fmla="*/ 1 w 2855"/>
                  <a:gd name="T5" fmla="*/ 1 h 2899"/>
                  <a:gd name="T6" fmla="*/ 1 w 2855"/>
                  <a:gd name="T7" fmla="*/ 1 h 2899"/>
                  <a:gd name="T8" fmla="*/ 1 w 2855"/>
                  <a:gd name="T9" fmla="*/ 1 h 2899"/>
                  <a:gd name="T10" fmla="*/ 1 w 2855"/>
                  <a:gd name="T11" fmla="*/ 1 h 2899"/>
                  <a:gd name="T12" fmla="*/ 1 w 2855"/>
                  <a:gd name="T13" fmla="*/ 1 h 2899"/>
                  <a:gd name="T14" fmla="*/ 1 w 2855"/>
                  <a:gd name="T15" fmla="*/ 1 h 2899"/>
                  <a:gd name="T16" fmla="*/ 1 w 2855"/>
                  <a:gd name="T17" fmla="*/ 1 h 2899"/>
                  <a:gd name="T18" fmla="*/ 1 w 2855"/>
                  <a:gd name="T19" fmla="*/ 1 h 2899"/>
                  <a:gd name="T20" fmla="*/ 1 w 2855"/>
                  <a:gd name="T21" fmla="*/ 1 h 2899"/>
                  <a:gd name="T22" fmla="*/ 1 w 2855"/>
                  <a:gd name="T23" fmla="*/ 1 h 2899"/>
                  <a:gd name="T24" fmla="*/ 1 w 2855"/>
                  <a:gd name="T25" fmla="*/ 1 h 2899"/>
                  <a:gd name="T26" fmla="*/ 1 w 2855"/>
                  <a:gd name="T27" fmla="*/ 1 h 2899"/>
                  <a:gd name="T28" fmla="*/ 1 w 2855"/>
                  <a:gd name="T29" fmla="*/ 1 h 2899"/>
                  <a:gd name="T30" fmla="*/ 1 w 2855"/>
                  <a:gd name="T31" fmla="*/ 1 h 2899"/>
                  <a:gd name="T32" fmla="*/ 1 w 2855"/>
                  <a:gd name="T33" fmla="*/ 1 h 2899"/>
                  <a:gd name="T34" fmla="*/ 1 w 2855"/>
                  <a:gd name="T35" fmla="*/ 1 h 2899"/>
                  <a:gd name="T36" fmla="*/ 1 w 2855"/>
                  <a:gd name="T37" fmla="*/ 1 h 2899"/>
                  <a:gd name="T38" fmla="*/ 1 w 2855"/>
                  <a:gd name="T39" fmla="*/ 1 h 2899"/>
                  <a:gd name="T40" fmla="*/ 1 w 2855"/>
                  <a:gd name="T41" fmla="*/ 1 h 2899"/>
                  <a:gd name="T42" fmla="*/ 1 w 2855"/>
                  <a:gd name="T43" fmla="*/ 1 h 2899"/>
                  <a:gd name="T44" fmla="*/ 1 w 2855"/>
                  <a:gd name="T45" fmla="*/ 1 h 2899"/>
                  <a:gd name="T46" fmla="*/ 1 w 2855"/>
                  <a:gd name="T47" fmla="*/ 1 h 2899"/>
                  <a:gd name="T48" fmla="*/ 1 w 2855"/>
                  <a:gd name="T49" fmla="*/ 1 h 2899"/>
                  <a:gd name="T50" fmla="*/ 1 w 2855"/>
                  <a:gd name="T51" fmla="*/ 1 h 2899"/>
                  <a:gd name="T52" fmla="*/ 1 w 2855"/>
                  <a:gd name="T53" fmla="*/ 1 h 2899"/>
                  <a:gd name="T54" fmla="*/ 1 w 2855"/>
                  <a:gd name="T55" fmla="*/ 1 h 2899"/>
                  <a:gd name="T56" fmla="*/ 1 w 2855"/>
                  <a:gd name="T57" fmla="*/ 1 h 2899"/>
                  <a:gd name="T58" fmla="*/ 1 w 2855"/>
                  <a:gd name="T59" fmla="*/ 1 h 2899"/>
                  <a:gd name="T60" fmla="*/ 1 w 2855"/>
                  <a:gd name="T61" fmla="*/ 1 h 2899"/>
                  <a:gd name="T62" fmla="*/ 1 w 2855"/>
                  <a:gd name="T63" fmla="*/ 1 h 2899"/>
                  <a:gd name="T64" fmla="*/ 1 w 2855"/>
                  <a:gd name="T65" fmla="*/ 1 h 2899"/>
                  <a:gd name="T66" fmla="*/ 1 w 2855"/>
                  <a:gd name="T67" fmla="*/ 1 h 2899"/>
                  <a:gd name="T68" fmla="*/ 1 w 2855"/>
                  <a:gd name="T69" fmla="*/ 1 h 2899"/>
                  <a:gd name="T70" fmla="*/ 1 w 2855"/>
                  <a:gd name="T71" fmla="*/ 1 h 2899"/>
                  <a:gd name="T72" fmla="*/ 1 w 2855"/>
                  <a:gd name="T73" fmla="*/ 1 h 289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855" h="2899">
                    <a:moveTo>
                      <a:pt x="2855" y="148"/>
                    </a:moveTo>
                    <a:cubicBezTo>
                      <a:pt x="2625" y="186"/>
                      <a:pt x="2407" y="125"/>
                      <a:pt x="2183" y="84"/>
                    </a:cubicBezTo>
                    <a:cubicBezTo>
                      <a:pt x="2034" y="57"/>
                      <a:pt x="1881" y="41"/>
                      <a:pt x="1735" y="4"/>
                    </a:cubicBezTo>
                    <a:cubicBezTo>
                      <a:pt x="1509" y="23"/>
                      <a:pt x="1604" y="0"/>
                      <a:pt x="1447" y="52"/>
                    </a:cubicBezTo>
                    <a:cubicBezTo>
                      <a:pt x="1431" y="57"/>
                      <a:pt x="1415" y="63"/>
                      <a:pt x="1399" y="68"/>
                    </a:cubicBezTo>
                    <a:cubicBezTo>
                      <a:pt x="1383" y="73"/>
                      <a:pt x="1351" y="84"/>
                      <a:pt x="1351" y="84"/>
                    </a:cubicBezTo>
                    <a:cubicBezTo>
                      <a:pt x="1330" y="100"/>
                      <a:pt x="1310" y="119"/>
                      <a:pt x="1287" y="132"/>
                    </a:cubicBezTo>
                    <a:cubicBezTo>
                      <a:pt x="1195" y="184"/>
                      <a:pt x="1282" y="104"/>
                      <a:pt x="1191" y="180"/>
                    </a:cubicBezTo>
                    <a:cubicBezTo>
                      <a:pt x="1117" y="241"/>
                      <a:pt x="1070" y="327"/>
                      <a:pt x="1015" y="404"/>
                    </a:cubicBezTo>
                    <a:cubicBezTo>
                      <a:pt x="986" y="444"/>
                      <a:pt x="948" y="476"/>
                      <a:pt x="919" y="516"/>
                    </a:cubicBezTo>
                    <a:cubicBezTo>
                      <a:pt x="827" y="645"/>
                      <a:pt x="955" y="515"/>
                      <a:pt x="839" y="644"/>
                    </a:cubicBezTo>
                    <a:cubicBezTo>
                      <a:pt x="809" y="678"/>
                      <a:pt x="743" y="740"/>
                      <a:pt x="743" y="740"/>
                    </a:cubicBezTo>
                    <a:cubicBezTo>
                      <a:pt x="691" y="869"/>
                      <a:pt x="602" y="972"/>
                      <a:pt x="535" y="1092"/>
                    </a:cubicBezTo>
                    <a:cubicBezTo>
                      <a:pt x="490" y="1173"/>
                      <a:pt x="497" y="1206"/>
                      <a:pt x="439" y="1284"/>
                    </a:cubicBezTo>
                    <a:cubicBezTo>
                      <a:pt x="403" y="1463"/>
                      <a:pt x="454" y="1271"/>
                      <a:pt x="375" y="1428"/>
                    </a:cubicBezTo>
                    <a:cubicBezTo>
                      <a:pt x="365" y="1448"/>
                      <a:pt x="366" y="1471"/>
                      <a:pt x="359" y="1492"/>
                    </a:cubicBezTo>
                    <a:cubicBezTo>
                      <a:pt x="332" y="1573"/>
                      <a:pt x="306" y="1651"/>
                      <a:pt x="279" y="1732"/>
                    </a:cubicBezTo>
                    <a:cubicBezTo>
                      <a:pt x="255" y="1803"/>
                      <a:pt x="264" y="1825"/>
                      <a:pt x="247" y="1908"/>
                    </a:cubicBezTo>
                    <a:cubicBezTo>
                      <a:pt x="223" y="2029"/>
                      <a:pt x="187" y="2157"/>
                      <a:pt x="151" y="2276"/>
                    </a:cubicBezTo>
                    <a:cubicBezTo>
                      <a:pt x="113" y="2403"/>
                      <a:pt x="93" y="2533"/>
                      <a:pt x="55" y="2660"/>
                    </a:cubicBezTo>
                    <a:cubicBezTo>
                      <a:pt x="45" y="2692"/>
                      <a:pt x="34" y="2724"/>
                      <a:pt x="23" y="2756"/>
                    </a:cubicBezTo>
                    <a:cubicBezTo>
                      <a:pt x="18" y="2772"/>
                      <a:pt x="7" y="2804"/>
                      <a:pt x="7" y="2804"/>
                    </a:cubicBezTo>
                    <a:cubicBezTo>
                      <a:pt x="12" y="2831"/>
                      <a:pt x="0" y="2869"/>
                      <a:pt x="23" y="2884"/>
                    </a:cubicBezTo>
                    <a:cubicBezTo>
                      <a:pt x="46" y="2899"/>
                      <a:pt x="80" y="2883"/>
                      <a:pt x="103" y="2868"/>
                    </a:cubicBezTo>
                    <a:cubicBezTo>
                      <a:pt x="117" y="2859"/>
                      <a:pt x="107" y="2832"/>
                      <a:pt x="119" y="2820"/>
                    </a:cubicBezTo>
                    <a:cubicBezTo>
                      <a:pt x="142" y="2797"/>
                      <a:pt x="244" y="2752"/>
                      <a:pt x="279" y="2740"/>
                    </a:cubicBezTo>
                    <a:cubicBezTo>
                      <a:pt x="331" y="2662"/>
                      <a:pt x="405" y="2621"/>
                      <a:pt x="487" y="2580"/>
                    </a:cubicBezTo>
                    <a:cubicBezTo>
                      <a:pt x="601" y="2408"/>
                      <a:pt x="423" y="2669"/>
                      <a:pt x="567" y="2484"/>
                    </a:cubicBezTo>
                    <a:cubicBezTo>
                      <a:pt x="591" y="2454"/>
                      <a:pt x="600" y="2411"/>
                      <a:pt x="631" y="2388"/>
                    </a:cubicBezTo>
                    <a:cubicBezTo>
                      <a:pt x="686" y="2347"/>
                      <a:pt x="739" y="2303"/>
                      <a:pt x="791" y="2260"/>
                    </a:cubicBezTo>
                    <a:cubicBezTo>
                      <a:pt x="871" y="2193"/>
                      <a:pt x="803" y="2224"/>
                      <a:pt x="887" y="2196"/>
                    </a:cubicBezTo>
                    <a:cubicBezTo>
                      <a:pt x="964" y="2119"/>
                      <a:pt x="1063" y="2076"/>
                      <a:pt x="1143" y="2004"/>
                    </a:cubicBezTo>
                    <a:cubicBezTo>
                      <a:pt x="1199" y="1954"/>
                      <a:pt x="1257" y="1904"/>
                      <a:pt x="1303" y="1844"/>
                    </a:cubicBezTo>
                    <a:cubicBezTo>
                      <a:pt x="1427" y="1685"/>
                      <a:pt x="1364" y="1734"/>
                      <a:pt x="1463" y="1668"/>
                    </a:cubicBezTo>
                    <a:cubicBezTo>
                      <a:pt x="1555" y="1530"/>
                      <a:pt x="1662" y="1410"/>
                      <a:pt x="1767" y="1284"/>
                    </a:cubicBezTo>
                    <a:cubicBezTo>
                      <a:pt x="1795" y="1251"/>
                      <a:pt x="1797" y="1198"/>
                      <a:pt x="1831" y="1172"/>
                    </a:cubicBezTo>
                    <a:cubicBezTo>
                      <a:pt x="1908" y="1114"/>
                      <a:pt x="1992" y="1155"/>
                      <a:pt x="2039" y="1060"/>
                    </a:cubicBezTo>
                  </a:path>
                </a:pathLst>
              </a:custGeom>
              <a:solidFill>
                <a:srgbClr val="9966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AutoShape 27">
                <a:extLst>
                  <a:ext uri="{FF2B5EF4-FFF2-40B4-BE49-F238E27FC236}">
                    <a16:creationId xmlns:a16="http://schemas.microsoft.com/office/drawing/2014/main" id="{DCE68A4D-D11B-4332-A6FA-865F0FDCAF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54" y="3724"/>
                <a:ext cx="498" cy="1173"/>
              </a:xfrm>
              <a:prstGeom prst="triangle">
                <a:avLst>
                  <a:gd name="adj" fmla="val 50000"/>
                </a:avLst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Rectangle 28">
                <a:extLst>
                  <a:ext uri="{FF2B5EF4-FFF2-40B4-BE49-F238E27FC236}">
                    <a16:creationId xmlns:a16="http://schemas.microsoft.com/office/drawing/2014/main" id="{37774F5C-305E-4B53-95A0-7AF5C768B9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8" y="5022"/>
                <a:ext cx="827" cy="196"/>
              </a:xfrm>
              <a:prstGeom prst="rect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9" name="Freeform 30">
              <a:extLst>
                <a:ext uri="{FF2B5EF4-FFF2-40B4-BE49-F238E27FC236}">
                  <a16:creationId xmlns:a16="http://schemas.microsoft.com/office/drawing/2014/main" id="{D98E03F5-5A8E-4315-994F-6B4986811F7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471" y="2735"/>
              <a:ext cx="56" cy="90"/>
            </a:xfrm>
            <a:custGeom>
              <a:avLst/>
              <a:gdLst>
                <a:gd name="T0" fmla="*/ 0 w 1179"/>
                <a:gd name="T1" fmla="*/ 0 h 1437"/>
                <a:gd name="T2" fmla="*/ 0 w 1179"/>
                <a:gd name="T3" fmla="*/ 0 h 1437"/>
                <a:gd name="T4" fmla="*/ 0 w 1179"/>
                <a:gd name="T5" fmla="*/ 0 h 1437"/>
                <a:gd name="T6" fmla="*/ 0 w 1179"/>
                <a:gd name="T7" fmla="*/ 0 h 1437"/>
                <a:gd name="T8" fmla="*/ 0 w 1179"/>
                <a:gd name="T9" fmla="*/ 0 h 1437"/>
                <a:gd name="T10" fmla="*/ 0 w 1179"/>
                <a:gd name="T11" fmla="*/ 0 h 1437"/>
                <a:gd name="T12" fmla="*/ 0 w 1179"/>
                <a:gd name="T13" fmla="*/ 0 h 1437"/>
                <a:gd name="T14" fmla="*/ 0 w 1179"/>
                <a:gd name="T15" fmla="*/ 0 h 1437"/>
                <a:gd name="T16" fmla="*/ 0 w 1179"/>
                <a:gd name="T17" fmla="*/ 0 h 1437"/>
                <a:gd name="T18" fmla="*/ 0 w 1179"/>
                <a:gd name="T19" fmla="*/ 0 h 1437"/>
                <a:gd name="T20" fmla="*/ 0 w 1179"/>
                <a:gd name="T21" fmla="*/ 0 h 1437"/>
                <a:gd name="T22" fmla="*/ 0 w 1179"/>
                <a:gd name="T23" fmla="*/ 0 h 1437"/>
                <a:gd name="T24" fmla="*/ 0 w 1179"/>
                <a:gd name="T25" fmla="*/ 0 h 1437"/>
                <a:gd name="T26" fmla="*/ 0 w 1179"/>
                <a:gd name="T27" fmla="*/ 0 h 1437"/>
                <a:gd name="T28" fmla="*/ 0 w 1179"/>
                <a:gd name="T29" fmla="*/ 0 h 1437"/>
                <a:gd name="T30" fmla="*/ 0 w 1179"/>
                <a:gd name="T31" fmla="*/ 0 h 143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79" h="1437">
                  <a:moveTo>
                    <a:pt x="684" y="2"/>
                  </a:moveTo>
                  <a:cubicBezTo>
                    <a:pt x="751" y="103"/>
                    <a:pt x="693" y="0"/>
                    <a:pt x="732" y="194"/>
                  </a:cubicBezTo>
                  <a:cubicBezTo>
                    <a:pt x="739" y="227"/>
                    <a:pt x="753" y="258"/>
                    <a:pt x="764" y="290"/>
                  </a:cubicBezTo>
                  <a:cubicBezTo>
                    <a:pt x="778" y="331"/>
                    <a:pt x="853" y="389"/>
                    <a:pt x="876" y="418"/>
                  </a:cubicBezTo>
                  <a:cubicBezTo>
                    <a:pt x="900" y="448"/>
                    <a:pt x="919" y="482"/>
                    <a:pt x="940" y="514"/>
                  </a:cubicBezTo>
                  <a:cubicBezTo>
                    <a:pt x="953" y="533"/>
                    <a:pt x="974" y="544"/>
                    <a:pt x="988" y="562"/>
                  </a:cubicBezTo>
                  <a:cubicBezTo>
                    <a:pt x="1071" y="668"/>
                    <a:pt x="1115" y="775"/>
                    <a:pt x="1164" y="898"/>
                  </a:cubicBezTo>
                  <a:cubicBezTo>
                    <a:pt x="1157" y="973"/>
                    <a:pt x="1179" y="1063"/>
                    <a:pt x="1132" y="1122"/>
                  </a:cubicBezTo>
                  <a:cubicBezTo>
                    <a:pt x="1098" y="1165"/>
                    <a:pt x="1078" y="1147"/>
                    <a:pt x="1036" y="1170"/>
                  </a:cubicBezTo>
                  <a:cubicBezTo>
                    <a:pt x="979" y="1202"/>
                    <a:pt x="934" y="1253"/>
                    <a:pt x="876" y="1282"/>
                  </a:cubicBezTo>
                  <a:cubicBezTo>
                    <a:pt x="849" y="1295"/>
                    <a:pt x="732" y="1310"/>
                    <a:pt x="716" y="1314"/>
                  </a:cubicBezTo>
                  <a:cubicBezTo>
                    <a:pt x="643" y="1332"/>
                    <a:pt x="585" y="1354"/>
                    <a:pt x="524" y="1394"/>
                  </a:cubicBezTo>
                  <a:cubicBezTo>
                    <a:pt x="455" y="1389"/>
                    <a:pt x="385" y="1389"/>
                    <a:pt x="316" y="1378"/>
                  </a:cubicBezTo>
                  <a:cubicBezTo>
                    <a:pt x="283" y="1373"/>
                    <a:pt x="220" y="1346"/>
                    <a:pt x="220" y="1346"/>
                  </a:cubicBezTo>
                  <a:cubicBezTo>
                    <a:pt x="92" y="1154"/>
                    <a:pt x="289" y="1437"/>
                    <a:pt x="140" y="1266"/>
                  </a:cubicBezTo>
                  <a:cubicBezTo>
                    <a:pt x="0" y="1106"/>
                    <a:pt x="44" y="910"/>
                    <a:pt x="44" y="706"/>
                  </a:cubicBezTo>
                </a:path>
              </a:pathLst>
            </a:custGeom>
            <a:solidFill>
              <a:srgbClr val="9966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31">
              <a:extLst>
                <a:ext uri="{FF2B5EF4-FFF2-40B4-BE49-F238E27FC236}">
                  <a16:creationId xmlns:a16="http://schemas.microsoft.com/office/drawing/2014/main" id="{8549C3BC-4088-47E2-98A2-24FB80CEAF8F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473" y="2635"/>
              <a:ext cx="55" cy="90"/>
            </a:xfrm>
            <a:custGeom>
              <a:avLst/>
              <a:gdLst>
                <a:gd name="T0" fmla="*/ 0 w 1179"/>
                <a:gd name="T1" fmla="*/ 0 h 1437"/>
                <a:gd name="T2" fmla="*/ 0 w 1179"/>
                <a:gd name="T3" fmla="*/ 0 h 1437"/>
                <a:gd name="T4" fmla="*/ 0 w 1179"/>
                <a:gd name="T5" fmla="*/ 0 h 1437"/>
                <a:gd name="T6" fmla="*/ 0 w 1179"/>
                <a:gd name="T7" fmla="*/ 0 h 1437"/>
                <a:gd name="T8" fmla="*/ 0 w 1179"/>
                <a:gd name="T9" fmla="*/ 0 h 1437"/>
                <a:gd name="T10" fmla="*/ 0 w 1179"/>
                <a:gd name="T11" fmla="*/ 0 h 1437"/>
                <a:gd name="T12" fmla="*/ 0 w 1179"/>
                <a:gd name="T13" fmla="*/ 0 h 1437"/>
                <a:gd name="T14" fmla="*/ 0 w 1179"/>
                <a:gd name="T15" fmla="*/ 0 h 1437"/>
                <a:gd name="T16" fmla="*/ 0 w 1179"/>
                <a:gd name="T17" fmla="*/ 0 h 1437"/>
                <a:gd name="T18" fmla="*/ 0 w 1179"/>
                <a:gd name="T19" fmla="*/ 0 h 1437"/>
                <a:gd name="T20" fmla="*/ 0 w 1179"/>
                <a:gd name="T21" fmla="*/ 0 h 1437"/>
                <a:gd name="T22" fmla="*/ 0 w 1179"/>
                <a:gd name="T23" fmla="*/ 0 h 1437"/>
                <a:gd name="T24" fmla="*/ 0 w 1179"/>
                <a:gd name="T25" fmla="*/ 0 h 1437"/>
                <a:gd name="T26" fmla="*/ 0 w 1179"/>
                <a:gd name="T27" fmla="*/ 0 h 1437"/>
                <a:gd name="T28" fmla="*/ 0 w 1179"/>
                <a:gd name="T29" fmla="*/ 0 h 1437"/>
                <a:gd name="T30" fmla="*/ 0 w 1179"/>
                <a:gd name="T31" fmla="*/ 0 h 143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79" h="1437">
                  <a:moveTo>
                    <a:pt x="684" y="2"/>
                  </a:moveTo>
                  <a:cubicBezTo>
                    <a:pt x="751" y="103"/>
                    <a:pt x="693" y="0"/>
                    <a:pt x="732" y="194"/>
                  </a:cubicBezTo>
                  <a:cubicBezTo>
                    <a:pt x="739" y="227"/>
                    <a:pt x="753" y="258"/>
                    <a:pt x="764" y="290"/>
                  </a:cubicBezTo>
                  <a:cubicBezTo>
                    <a:pt x="778" y="331"/>
                    <a:pt x="853" y="389"/>
                    <a:pt x="876" y="418"/>
                  </a:cubicBezTo>
                  <a:cubicBezTo>
                    <a:pt x="900" y="448"/>
                    <a:pt x="919" y="482"/>
                    <a:pt x="940" y="514"/>
                  </a:cubicBezTo>
                  <a:cubicBezTo>
                    <a:pt x="953" y="533"/>
                    <a:pt x="974" y="544"/>
                    <a:pt x="988" y="562"/>
                  </a:cubicBezTo>
                  <a:cubicBezTo>
                    <a:pt x="1071" y="668"/>
                    <a:pt x="1115" y="775"/>
                    <a:pt x="1164" y="898"/>
                  </a:cubicBezTo>
                  <a:cubicBezTo>
                    <a:pt x="1157" y="973"/>
                    <a:pt x="1179" y="1063"/>
                    <a:pt x="1132" y="1122"/>
                  </a:cubicBezTo>
                  <a:cubicBezTo>
                    <a:pt x="1098" y="1165"/>
                    <a:pt x="1078" y="1147"/>
                    <a:pt x="1036" y="1170"/>
                  </a:cubicBezTo>
                  <a:cubicBezTo>
                    <a:pt x="979" y="1202"/>
                    <a:pt x="934" y="1253"/>
                    <a:pt x="876" y="1282"/>
                  </a:cubicBezTo>
                  <a:cubicBezTo>
                    <a:pt x="849" y="1295"/>
                    <a:pt x="732" y="1310"/>
                    <a:pt x="716" y="1314"/>
                  </a:cubicBezTo>
                  <a:cubicBezTo>
                    <a:pt x="643" y="1332"/>
                    <a:pt x="585" y="1354"/>
                    <a:pt x="524" y="1394"/>
                  </a:cubicBezTo>
                  <a:cubicBezTo>
                    <a:pt x="455" y="1389"/>
                    <a:pt x="385" y="1389"/>
                    <a:pt x="316" y="1378"/>
                  </a:cubicBezTo>
                  <a:cubicBezTo>
                    <a:pt x="283" y="1373"/>
                    <a:pt x="220" y="1346"/>
                    <a:pt x="220" y="1346"/>
                  </a:cubicBezTo>
                  <a:cubicBezTo>
                    <a:pt x="92" y="1154"/>
                    <a:pt x="289" y="1437"/>
                    <a:pt x="140" y="1266"/>
                  </a:cubicBezTo>
                  <a:cubicBezTo>
                    <a:pt x="0" y="1106"/>
                    <a:pt x="44" y="910"/>
                    <a:pt x="44" y="706"/>
                  </a:cubicBezTo>
                </a:path>
              </a:pathLst>
            </a:custGeom>
            <a:solidFill>
              <a:srgbClr val="9966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1" name="Group 32">
              <a:extLst>
                <a:ext uri="{FF2B5EF4-FFF2-40B4-BE49-F238E27FC236}">
                  <a16:creationId xmlns:a16="http://schemas.microsoft.com/office/drawing/2014/main" id="{4CD95973-F4C0-4FD6-A703-684A2EF4C706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523" y="2510"/>
              <a:ext cx="368" cy="427"/>
              <a:chOff x="5284" y="3724"/>
              <a:chExt cx="4333" cy="3778"/>
            </a:xfrm>
          </p:grpSpPr>
          <p:sp>
            <p:nvSpPr>
              <p:cNvPr id="104" name="Freeform 33">
                <a:extLst>
                  <a:ext uri="{FF2B5EF4-FFF2-40B4-BE49-F238E27FC236}">
                    <a16:creationId xmlns:a16="http://schemas.microsoft.com/office/drawing/2014/main" id="{B7D8A2A2-376D-44F1-8693-10AE76819F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8" y="4871"/>
                <a:ext cx="2251" cy="2631"/>
              </a:xfrm>
              <a:custGeom>
                <a:avLst/>
                <a:gdLst>
                  <a:gd name="T0" fmla="*/ 1 w 4051"/>
                  <a:gd name="T1" fmla="*/ 1 h 4736"/>
                  <a:gd name="T2" fmla="*/ 1 w 4051"/>
                  <a:gd name="T3" fmla="*/ 1 h 4736"/>
                  <a:gd name="T4" fmla="*/ 1 w 4051"/>
                  <a:gd name="T5" fmla="*/ 1 h 4736"/>
                  <a:gd name="T6" fmla="*/ 1 w 4051"/>
                  <a:gd name="T7" fmla="*/ 1 h 4736"/>
                  <a:gd name="T8" fmla="*/ 1 w 4051"/>
                  <a:gd name="T9" fmla="*/ 1 h 4736"/>
                  <a:gd name="T10" fmla="*/ 1 w 4051"/>
                  <a:gd name="T11" fmla="*/ 1 h 4736"/>
                  <a:gd name="T12" fmla="*/ 1 w 4051"/>
                  <a:gd name="T13" fmla="*/ 1 h 4736"/>
                  <a:gd name="T14" fmla="*/ 1 w 4051"/>
                  <a:gd name="T15" fmla="*/ 1 h 4736"/>
                  <a:gd name="T16" fmla="*/ 1 w 4051"/>
                  <a:gd name="T17" fmla="*/ 1 h 4736"/>
                  <a:gd name="T18" fmla="*/ 0 w 4051"/>
                  <a:gd name="T19" fmla="*/ 1 h 4736"/>
                  <a:gd name="T20" fmla="*/ 1 w 4051"/>
                  <a:gd name="T21" fmla="*/ 1 h 4736"/>
                  <a:gd name="T22" fmla="*/ 1 w 4051"/>
                  <a:gd name="T23" fmla="*/ 1 h 4736"/>
                  <a:gd name="T24" fmla="*/ 1 w 4051"/>
                  <a:gd name="T25" fmla="*/ 1 h 4736"/>
                  <a:gd name="T26" fmla="*/ 1 w 4051"/>
                  <a:gd name="T27" fmla="*/ 1 h 4736"/>
                  <a:gd name="T28" fmla="*/ 1 w 4051"/>
                  <a:gd name="T29" fmla="*/ 1 h 4736"/>
                  <a:gd name="T30" fmla="*/ 1 w 4051"/>
                  <a:gd name="T31" fmla="*/ 1 h 4736"/>
                  <a:gd name="T32" fmla="*/ 1 w 4051"/>
                  <a:gd name="T33" fmla="*/ 1 h 4736"/>
                  <a:gd name="T34" fmla="*/ 1 w 4051"/>
                  <a:gd name="T35" fmla="*/ 1 h 4736"/>
                  <a:gd name="T36" fmla="*/ 1 w 4051"/>
                  <a:gd name="T37" fmla="*/ 1 h 4736"/>
                  <a:gd name="T38" fmla="*/ 1 w 4051"/>
                  <a:gd name="T39" fmla="*/ 1 h 4736"/>
                  <a:gd name="T40" fmla="*/ 1 w 4051"/>
                  <a:gd name="T41" fmla="*/ 1 h 4736"/>
                  <a:gd name="T42" fmla="*/ 1 w 4051"/>
                  <a:gd name="T43" fmla="*/ 1 h 4736"/>
                  <a:gd name="T44" fmla="*/ 1 w 4051"/>
                  <a:gd name="T45" fmla="*/ 1 h 4736"/>
                  <a:gd name="T46" fmla="*/ 1 w 4051"/>
                  <a:gd name="T47" fmla="*/ 1 h 4736"/>
                  <a:gd name="T48" fmla="*/ 1 w 4051"/>
                  <a:gd name="T49" fmla="*/ 1 h 4736"/>
                  <a:gd name="T50" fmla="*/ 1 w 4051"/>
                  <a:gd name="T51" fmla="*/ 1 h 4736"/>
                  <a:gd name="T52" fmla="*/ 1 w 4051"/>
                  <a:gd name="T53" fmla="*/ 1 h 4736"/>
                  <a:gd name="T54" fmla="*/ 1 w 4051"/>
                  <a:gd name="T55" fmla="*/ 1 h 4736"/>
                  <a:gd name="T56" fmla="*/ 1 w 4051"/>
                  <a:gd name="T57" fmla="*/ 1 h 4736"/>
                  <a:gd name="T58" fmla="*/ 1 w 4051"/>
                  <a:gd name="T59" fmla="*/ 1 h 4736"/>
                  <a:gd name="T60" fmla="*/ 1 w 4051"/>
                  <a:gd name="T61" fmla="*/ 1 h 4736"/>
                  <a:gd name="T62" fmla="*/ 1 w 4051"/>
                  <a:gd name="T63" fmla="*/ 1 h 4736"/>
                  <a:gd name="T64" fmla="*/ 1 w 4051"/>
                  <a:gd name="T65" fmla="*/ 1 h 4736"/>
                  <a:gd name="T66" fmla="*/ 1 w 4051"/>
                  <a:gd name="T67" fmla="*/ 1 h 4736"/>
                  <a:gd name="T68" fmla="*/ 1 w 4051"/>
                  <a:gd name="T69" fmla="*/ 1 h 4736"/>
                  <a:gd name="T70" fmla="*/ 1 w 4051"/>
                  <a:gd name="T71" fmla="*/ 1 h 4736"/>
                  <a:gd name="T72" fmla="*/ 1 w 4051"/>
                  <a:gd name="T73" fmla="*/ 1 h 4736"/>
                  <a:gd name="T74" fmla="*/ 1 w 4051"/>
                  <a:gd name="T75" fmla="*/ 1 h 4736"/>
                  <a:gd name="T76" fmla="*/ 1 w 4051"/>
                  <a:gd name="T77" fmla="*/ 1 h 4736"/>
                  <a:gd name="T78" fmla="*/ 1 w 4051"/>
                  <a:gd name="T79" fmla="*/ 1 h 4736"/>
                  <a:gd name="T80" fmla="*/ 1 w 4051"/>
                  <a:gd name="T81" fmla="*/ 1 h 4736"/>
                  <a:gd name="T82" fmla="*/ 1 w 4051"/>
                  <a:gd name="T83" fmla="*/ 1 h 4736"/>
                  <a:gd name="T84" fmla="*/ 1 w 4051"/>
                  <a:gd name="T85" fmla="*/ 1 h 4736"/>
                  <a:gd name="T86" fmla="*/ 1 w 4051"/>
                  <a:gd name="T87" fmla="*/ 1 h 4736"/>
                  <a:gd name="T88" fmla="*/ 1 w 4051"/>
                  <a:gd name="T89" fmla="*/ 1 h 4736"/>
                  <a:gd name="T90" fmla="*/ 1 w 4051"/>
                  <a:gd name="T91" fmla="*/ 1 h 4736"/>
                  <a:gd name="T92" fmla="*/ 1 w 4051"/>
                  <a:gd name="T93" fmla="*/ 1 h 4736"/>
                  <a:gd name="T94" fmla="*/ 1 w 4051"/>
                  <a:gd name="T95" fmla="*/ 1 h 4736"/>
                  <a:gd name="T96" fmla="*/ 1 w 4051"/>
                  <a:gd name="T97" fmla="*/ 1 h 4736"/>
                  <a:gd name="T98" fmla="*/ 1 w 4051"/>
                  <a:gd name="T99" fmla="*/ 1 h 4736"/>
                  <a:gd name="T100" fmla="*/ 1 w 4051"/>
                  <a:gd name="T101" fmla="*/ 1 h 4736"/>
                  <a:gd name="T102" fmla="*/ 1 w 4051"/>
                  <a:gd name="T103" fmla="*/ 0 h 4736"/>
                  <a:gd name="T104" fmla="*/ 1 w 4051"/>
                  <a:gd name="T105" fmla="*/ 1 h 4736"/>
                  <a:gd name="T106" fmla="*/ 1 w 4051"/>
                  <a:gd name="T107" fmla="*/ 1 h 4736"/>
                  <a:gd name="T108" fmla="*/ 1 w 4051"/>
                  <a:gd name="T109" fmla="*/ 1 h 4736"/>
                  <a:gd name="T110" fmla="*/ 1 w 4051"/>
                  <a:gd name="T111" fmla="*/ 1 h 4736"/>
                  <a:gd name="T112" fmla="*/ 1 w 4051"/>
                  <a:gd name="T113" fmla="*/ 1 h 4736"/>
                  <a:gd name="T114" fmla="*/ 1 w 4051"/>
                  <a:gd name="T115" fmla="*/ 1 h 4736"/>
                  <a:gd name="T116" fmla="*/ 1 w 4051"/>
                  <a:gd name="T117" fmla="*/ 1 h 47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4051" h="4736">
                    <a:moveTo>
                      <a:pt x="2064" y="432"/>
                    </a:moveTo>
                    <a:cubicBezTo>
                      <a:pt x="1867" y="366"/>
                      <a:pt x="1663" y="339"/>
                      <a:pt x="1456" y="320"/>
                    </a:cubicBezTo>
                    <a:cubicBezTo>
                      <a:pt x="1337" y="325"/>
                      <a:pt x="1072" y="323"/>
                      <a:pt x="912" y="352"/>
                    </a:cubicBezTo>
                    <a:cubicBezTo>
                      <a:pt x="862" y="361"/>
                      <a:pt x="741" y="427"/>
                      <a:pt x="688" y="448"/>
                    </a:cubicBezTo>
                    <a:cubicBezTo>
                      <a:pt x="578" y="558"/>
                      <a:pt x="630" y="519"/>
                      <a:pt x="544" y="576"/>
                    </a:cubicBezTo>
                    <a:cubicBezTo>
                      <a:pt x="533" y="592"/>
                      <a:pt x="525" y="610"/>
                      <a:pt x="512" y="624"/>
                    </a:cubicBezTo>
                    <a:cubicBezTo>
                      <a:pt x="477" y="663"/>
                      <a:pt x="400" y="736"/>
                      <a:pt x="400" y="736"/>
                    </a:cubicBezTo>
                    <a:cubicBezTo>
                      <a:pt x="368" y="831"/>
                      <a:pt x="278" y="927"/>
                      <a:pt x="224" y="1008"/>
                    </a:cubicBezTo>
                    <a:cubicBezTo>
                      <a:pt x="132" y="1147"/>
                      <a:pt x="161" y="1141"/>
                      <a:pt x="112" y="1264"/>
                    </a:cubicBezTo>
                    <a:cubicBezTo>
                      <a:pt x="64" y="1384"/>
                      <a:pt x="26" y="1504"/>
                      <a:pt x="0" y="1632"/>
                    </a:cubicBezTo>
                    <a:cubicBezTo>
                      <a:pt x="9" y="1835"/>
                      <a:pt x="11" y="2090"/>
                      <a:pt x="96" y="2288"/>
                    </a:cubicBezTo>
                    <a:cubicBezTo>
                      <a:pt x="132" y="2372"/>
                      <a:pt x="188" y="2444"/>
                      <a:pt x="224" y="2528"/>
                    </a:cubicBezTo>
                    <a:cubicBezTo>
                      <a:pt x="258" y="2608"/>
                      <a:pt x="283" y="2681"/>
                      <a:pt x="336" y="2752"/>
                    </a:cubicBezTo>
                    <a:cubicBezTo>
                      <a:pt x="382" y="2891"/>
                      <a:pt x="458" y="3011"/>
                      <a:pt x="528" y="3136"/>
                    </a:cubicBezTo>
                    <a:cubicBezTo>
                      <a:pt x="615" y="3293"/>
                      <a:pt x="435" y="3038"/>
                      <a:pt x="592" y="3248"/>
                    </a:cubicBezTo>
                    <a:cubicBezTo>
                      <a:pt x="635" y="3378"/>
                      <a:pt x="706" y="3493"/>
                      <a:pt x="768" y="3616"/>
                    </a:cubicBezTo>
                    <a:cubicBezTo>
                      <a:pt x="799" y="3678"/>
                      <a:pt x="849" y="3730"/>
                      <a:pt x="880" y="3792"/>
                    </a:cubicBezTo>
                    <a:cubicBezTo>
                      <a:pt x="919" y="3870"/>
                      <a:pt x="962" y="3938"/>
                      <a:pt x="1024" y="4000"/>
                    </a:cubicBezTo>
                    <a:cubicBezTo>
                      <a:pt x="1054" y="4089"/>
                      <a:pt x="1136" y="4171"/>
                      <a:pt x="1200" y="4240"/>
                    </a:cubicBezTo>
                    <a:cubicBezTo>
                      <a:pt x="1331" y="4382"/>
                      <a:pt x="1514" y="4575"/>
                      <a:pt x="1696" y="4656"/>
                    </a:cubicBezTo>
                    <a:cubicBezTo>
                      <a:pt x="1797" y="4701"/>
                      <a:pt x="1908" y="4721"/>
                      <a:pt x="2016" y="4736"/>
                    </a:cubicBezTo>
                    <a:cubicBezTo>
                      <a:pt x="2323" y="4724"/>
                      <a:pt x="2335" y="4730"/>
                      <a:pt x="2544" y="4688"/>
                    </a:cubicBezTo>
                    <a:cubicBezTo>
                      <a:pt x="2632" y="4635"/>
                      <a:pt x="2711" y="4599"/>
                      <a:pt x="2800" y="4544"/>
                    </a:cubicBezTo>
                    <a:cubicBezTo>
                      <a:pt x="2832" y="4524"/>
                      <a:pt x="2852" y="4489"/>
                      <a:pt x="2880" y="4464"/>
                    </a:cubicBezTo>
                    <a:cubicBezTo>
                      <a:pt x="2957" y="4396"/>
                      <a:pt x="2902" y="4473"/>
                      <a:pt x="2976" y="4384"/>
                    </a:cubicBezTo>
                    <a:cubicBezTo>
                      <a:pt x="3024" y="4327"/>
                      <a:pt x="3068" y="4260"/>
                      <a:pt x="3120" y="4208"/>
                    </a:cubicBezTo>
                    <a:cubicBezTo>
                      <a:pt x="3134" y="4194"/>
                      <a:pt x="3154" y="4190"/>
                      <a:pt x="3168" y="4176"/>
                    </a:cubicBezTo>
                    <a:cubicBezTo>
                      <a:pt x="3293" y="4051"/>
                      <a:pt x="3426" y="3847"/>
                      <a:pt x="3520" y="3696"/>
                    </a:cubicBezTo>
                    <a:cubicBezTo>
                      <a:pt x="3562" y="3629"/>
                      <a:pt x="3597" y="3558"/>
                      <a:pt x="3632" y="3488"/>
                    </a:cubicBezTo>
                    <a:cubicBezTo>
                      <a:pt x="3651" y="3450"/>
                      <a:pt x="3673" y="3412"/>
                      <a:pt x="3696" y="3376"/>
                    </a:cubicBezTo>
                    <a:cubicBezTo>
                      <a:pt x="3710" y="3354"/>
                      <a:pt x="3731" y="3335"/>
                      <a:pt x="3744" y="3312"/>
                    </a:cubicBezTo>
                    <a:cubicBezTo>
                      <a:pt x="3835" y="3145"/>
                      <a:pt x="3744" y="3248"/>
                      <a:pt x="3840" y="3152"/>
                    </a:cubicBezTo>
                    <a:cubicBezTo>
                      <a:pt x="3895" y="2987"/>
                      <a:pt x="3852" y="3044"/>
                      <a:pt x="3936" y="2960"/>
                    </a:cubicBezTo>
                    <a:cubicBezTo>
                      <a:pt x="3980" y="2850"/>
                      <a:pt x="3995" y="2729"/>
                      <a:pt x="4048" y="2624"/>
                    </a:cubicBezTo>
                    <a:cubicBezTo>
                      <a:pt x="4043" y="2496"/>
                      <a:pt x="4037" y="2368"/>
                      <a:pt x="4032" y="2240"/>
                    </a:cubicBezTo>
                    <a:cubicBezTo>
                      <a:pt x="4026" y="2083"/>
                      <a:pt x="4051" y="1736"/>
                      <a:pt x="3984" y="1536"/>
                    </a:cubicBezTo>
                    <a:cubicBezTo>
                      <a:pt x="3979" y="1499"/>
                      <a:pt x="3975" y="1461"/>
                      <a:pt x="3968" y="1424"/>
                    </a:cubicBezTo>
                    <a:cubicBezTo>
                      <a:pt x="3956" y="1363"/>
                      <a:pt x="3919" y="1309"/>
                      <a:pt x="3904" y="1248"/>
                    </a:cubicBezTo>
                    <a:cubicBezTo>
                      <a:pt x="3897" y="1222"/>
                      <a:pt x="3898" y="1193"/>
                      <a:pt x="3888" y="1168"/>
                    </a:cubicBezTo>
                    <a:cubicBezTo>
                      <a:pt x="3870" y="1121"/>
                      <a:pt x="3834" y="1083"/>
                      <a:pt x="3808" y="1040"/>
                    </a:cubicBezTo>
                    <a:cubicBezTo>
                      <a:pt x="3786" y="953"/>
                      <a:pt x="3744" y="864"/>
                      <a:pt x="3680" y="800"/>
                    </a:cubicBezTo>
                    <a:cubicBezTo>
                      <a:pt x="3646" y="665"/>
                      <a:pt x="3692" y="802"/>
                      <a:pt x="3616" y="688"/>
                    </a:cubicBezTo>
                    <a:cubicBezTo>
                      <a:pt x="3607" y="674"/>
                      <a:pt x="3608" y="655"/>
                      <a:pt x="3600" y="640"/>
                    </a:cubicBezTo>
                    <a:cubicBezTo>
                      <a:pt x="3581" y="602"/>
                      <a:pt x="3560" y="564"/>
                      <a:pt x="3536" y="528"/>
                    </a:cubicBezTo>
                    <a:cubicBezTo>
                      <a:pt x="3506" y="484"/>
                      <a:pt x="3472" y="443"/>
                      <a:pt x="3440" y="400"/>
                    </a:cubicBezTo>
                    <a:cubicBezTo>
                      <a:pt x="3390" y="333"/>
                      <a:pt x="3401" y="369"/>
                      <a:pt x="3344" y="320"/>
                    </a:cubicBezTo>
                    <a:cubicBezTo>
                      <a:pt x="3321" y="300"/>
                      <a:pt x="3305" y="274"/>
                      <a:pt x="3280" y="256"/>
                    </a:cubicBezTo>
                    <a:cubicBezTo>
                      <a:pt x="3247" y="232"/>
                      <a:pt x="3203" y="228"/>
                      <a:pt x="3168" y="208"/>
                    </a:cubicBezTo>
                    <a:cubicBezTo>
                      <a:pt x="3071" y="152"/>
                      <a:pt x="3007" y="115"/>
                      <a:pt x="2896" y="96"/>
                    </a:cubicBezTo>
                    <a:cubicBezTo>
                      <a:pt x="2802" y="49"/>
                      <a:pt x="2855" y="72"/>
                      <a:pt x="2736" y="32"/>
                    </a:cubicBezTo>
                    <a:cubicBezTo>
                      <a:pt x="2720" y="27"/>
                      <a:pt x="2704" y="21"/>
                      <a:pt x="2688" y="16"/>
                    </a:cubicBezTo>
                    <a:cubicBezTo>
                      <a:pt x="2672" y="11"/>
                      <a:pt x="2640" y="0"/>
                      <a:pt x="2640" y="0"/>
                    </a:cubicBezTo>
                    <a:cubicBezTo>
                      <a:pt x="2352" y="5"/>
                      <a:pt x="2064" y="6"/>
                      <a:pt x="1776" y="16"/>
                    </a:cubicBezTo>
                    <a:cubicBezTo>
                      <a:pt x="1718" y="18"/>
                      <a:pt x="1604" y="54"/>
                      <a:pt x="1552" y="64"/>
                    </a:cubicBezTo>
                    <a:cubicBezTo>
                      <a:pt x="1509" y="73"/>
                      <a:pt x="1424" y="96"/>
                      <a:pt x="1424" y="96"/>
                    </a:cubicBezTo>
                    <a:cubicBezTo>
                      <a:pt x="1292" y="184"/>
                      <a:pt x="1126" y="202"/>
                      <a:pt x="976" y="240"/>
                    </a:cubicBezTo>
                    <a:cubicBezTo>
                      <a:pt x="906" y="258"/>
                      <a:pt x="839" y="286"/>
                      <a:pt x="768" y="304"/>
                    </a:cubicBezTo>
                    <a:cubicBezTo>
                      <a:pt x="683" y="432"/>
                      <a:pt x="795" y="277"/>
                      <a:pt x="688" y="384"/>
                    </a:cubicBezTo>
                    <a:cubicBezTo>
                      <a:pt x="653" y="419"/>
                      <a:pt x="645" y="469"/>
                      <a:pt x="624" y="512"/>
                    </a:cubicBezTo>
                  </a:path>
                </a:pathLst>
              </a:custGeom>
              <a:solidFill>
                <a:srgbClr val="9966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34">
                <a:extLst>
                  <a:ext uri="{FF2B5EF4-FFF2-40B4-BE49-F238E27FC236}">
                    <a16:creationId xmlns:a16="http://schemas.microsoft.com/office/drawing/2014/main" id="{2E7FABE2-ED8E-414D-8A5F-2F7AC3F0B5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3" y="3778"/>
                <a:ext cx="462" cy="1138"/>
              </a:xfrm>
              <a:custGeom>
                <a:avLst/>
                <a:gdLst>
                  <a:gd name="T0" fmla="*/ 1 w 830"/>
                  <a:gd name="T1" fmla="*/ 1 h 2096"/>
                  <a:gd name="T2" fmla="*/ 1 w 830"/>
                  <a:gd name="T3" fmla="*/ 1 h 2096"/>
                  <a:gd name="T4" fmla="*/ 1 w 830"/>
                  <a:gd name="T5" fmla="*/ 1 h 2096"/>
                  <a:gd name="T6" fmla="*/ 1 w 830"/>
                  <a:gd name="T7" fmla="*/ 1 h 2096"/>
                  <a:gd name="T8" fmla="*/ 1 w 830"/>
                  <a:gd name="T9" fmla="*/ 1 h 2096"/>
                  <a:gd name="T10" fmla="*/ 1 w 830"/>
                  <a:gd name="T11" fmla="*/ 1 h 2096"/>
                  <a:gd name="T12" fmla="*/ 1 w 830"/>
                  <a:gd name="T13" fmla="*/ 1 h 2096"/>
                  <a:gd name="T14" fmla="*/ 1 w 830"/>
                  <a:gd name="T15" fmla="*/ 1 h 2096"/>
                  <a:gd name="T16" fmla="*/ 1 w 830"/>
                  <a:gd name="T17" fmla="*/ 1 h 2096"/>
                  <a:gd name="T18" fmla="*/ 1 w 830"/>
                  <a:gd name="T19" fmla="*/ 1 h 2096"/>
                  <a:gd name="T20" fmla="*/ 1 w 830"/>
                  <a:gd name="T21" fmla="*/ 1 h 2096"/>
                  <a:gd name="T22" fmla="*/ 1 w 830"/>
                  <a:gd name="T23" fmla="*/ 1 h 2096"/>
                  <a:gd name="T24" fmla="*/ 1 w 830"/>
                  <a:gd name="T25" fmla="*/ 1 h 2096"/>
                  <a:gd name="T26" fmla="*/ 1 w 830"/>
                  <a:gd name="T27" fmla="*/ 1 h 2096"/>
                  <a:gd name="T28" fmla="*/ 1 w 830"/>
                  <a:gd name="T29" fmla="*/ 1 h 2096"/>
                  <a:gd name="T30" fmla="*/ 1 w 830"/>
                  <a:gd name="T31" fmla="*/ 1 h 2096"/>
                  <a:gd name="T32" fmla="*/ 1 w 830"/>
                  <a:gd name="T33" fmla="*/ 0 h 209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30" h="2096">
                    <a:moveTo>
                      <a:pt x="398" y="2096"/>
                    </a:moveTo>
                    <a:cubicBezTo>
                      <a:pt x="315" y="1972"/>
                      <a:pt x="346" y="2036"/>
                      <a:pt x="302" y="1904"/>
                    </a:cubicBezTo>
                    <a:cubicBezTo>
                      <a:pt x="280" y="1838"/>
                      <a:pt x="209" y="1763"/>
                      <a:pt x="158" y="1712"/>
                    </a:cubicBezTo>
                    <a:cubicBezTo>
                      <a:pt x="106" y="1557"/>
                      <a:pt x="189" y="1798"/>
                      <a:pt x="110" y="1600"/>
                    </a:cubicBezTo>
                    <a:cubicBezTo>
                      <a:pt x="81" y="1527"/>
                      <a:pt x="74" y="1458"/>
                      <a:pt x="30" y="1392"/>
                    </a:cubicBezTo>
                    <a:cubicBezTo>
                      <a:pt x="0" y="1184"/>
                      <a:pt x="13" y="1027"/>
                      <a:pt x="78" y="832"/>
                    </a:cubicBezTo>
                    <a:cubicBezTo>
                      <a:pt x="92" y="791"/>
                      <a:pt x="102" y="724"/>
                      <a:pt x="126" y="688"/>
                    </a:cubicBezTo>
                    <a:cubicBezTo>
                      <a:pt x="147" y="656"/>
                      <a:pt x="163" y="619"/>
                      <a:pt x="190" y="592"/>
                    </a:cubicBezTo>
                    <a:cubicBezTo>
                      <a:pt x="206" y="576"/>
                      <a:pt x="225" y="562"/>
                      <a:pt x="238" y="544"/>
                    </a:cubicBezTo>
                    <a:cubicBezTo>
                      <a:pt x="312" y="441"/>
                      <a:pt x="223" y="511"/>
                      <a:pt x="318" y="448"/>
                    </a:cubicBezTo>
                    <a:cubicBezTo>
                      <a:pt x="332" y="406"/>
                      <a:pt x="324" y="356"/>
                      <a:pt x="350" y="320"/>
                    </a:cubicBezTo>
                    <a:cubicBezTo>
                      <a:pt x="364" y="301"/>
                      <a:pt x="395" y="302"/>
                      <a:pt x="414" y="288"/>
                    </a:cubicBezTo>
                    <a:cubicBezTo>
                      <a:pt x="432" y="275"/>
                      <a:pt x="442" y="251"/>
                      <a:pt x="462" y="240"/>
                    </a:cubicBezTo>
                    <a:cubicBezTo>
                      <a:pt x="491" y="224"/>
                      <a:pt x="558" y="208"/>
                      <a:pt x="558" y="208"/>
                    </a:cubicBezTo>
                    <a:cubicBezTo>
                      <a:pt x="616" y="150"/>
                      <a:pt x="637" y="155"/>
                      <a:pt x="702" y="112"/>
                    </a:cubicBezTo>
                    <a:cubicBezTo>
                      <a:pt x="713" y="96"/>
                      <a:pt x="720" y="77"/>
                      <a:pt x="734" y="64"/>
                    </a:cubicBezTo>
                    <a:cubicBezTo>
                      <a:pt x="763" y="39"/>
                      <a:pt x="830" y="0"/>
                      <a:pt x="830" y="0"/>
                    </a:cubicBezTo>
                  </a:path>
                </a:pathLst>
              </a:custGeom>
              <a:solidFill>
                <a:srgbClr val="9966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35">
                <a:extLst>
                  <a:ext uri="{FF2B5EF4-FFF2-40B4-BE49-F238E27FC236}">
                    <a16:creationId xmlns:a16="http://schemas.microsoft.com/office/drawing/2014/main" id="{86E1FB5D-EDCF-44F3-9748-62322155FE2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7395" y="3742"/>
                <a:ext cx="462" cy="1139"/>
              </a:xfrm>
              <a:custGeom>
                <a:avLst/>
                <a:gdLst>
                  <a:gd name="T0" fmla="*/ 1 w 830"/>
                  <a:gd name="T1" fmla="*/ 1 h 2096"/>
                  <a:gd name="T2" fmla="*/ 1 w 830"/>
                  <a:gd name="T3" fmla="*/ 1 h 2096"/>
                  <a:gd name="T4" fmla="*/ 1 w 830"/>
                  <a:gd name="T5" fmla="*/ 1 h 2096"/>
                  <a:gd name="T6" fmla="*/ 1 w 830"/>
                  <a:gd name="T7" fmla="*/ 1 h 2096"/>
                  <a:gd name="T8" fmla="*/ 1 w 830"/>
                  <a:gd name="T9" fmla="*/ 1 h 2096"/>
                  <a:gd name="T10" fmla="*/ 1 w 830"/>
                  <a:gd name="T11" fmla="*/ 1 h 2096"/>
                  <a:gd name="T12" fmla="*/ 1 w 830"/>
                  <a:gd name="T13" fmla="*/ 1 h 2096"/>
                  <a:gd name="T14" fmla="*/ 1 w 830"/>
                  <a:gd name="T15" fmla="*/ 1 h 2096"/>
                  <a:gd name="T16" fmla="*/ 1 w 830"/>
                  <a:gd name="T17" fmla="*/ 1 h 2096"/>
                  <a:gd name="T18" fmla="*/ 1 w 830"/>
                  <a:gd name="T19" fmla="*/ 1 h 2096"/>
                  <a:gd name="T20" fmla="*/ 1 w 830"/>
                  <a:gd name="T21" fmla="*/ 1 h 2096"/>
                  <a:gd name="T22" fmla="*/ 1 w 830"/>
                  <a:gd name="T23" fmla="*/ 1 h 2096"/>
                  <a:gd name="T24" fmla="*/ 1 w 830"/>
                  <a:gd name="T25" fmla="*/ 1 h 2096"/>
                  <a:gd name="T26" fmla="*/ 1 w 830"/>
                  <a:gd name="T27" fmla="*/ 1 h 2096"/>
                  <a:gd name="T28" fmla="*/ 1 w 830"/>
                  <a:gd name="T29" fmla="*/ 1 h 2096"/>
                  <a:gd name="T30" fmla="*/ 1 w 830"/>
                  <a:gd name="T31" fmla="*/ 1 h 2096"/>
                  <a:gd name="T32" fmla="*/ 1 w 830"/>
                  <a:gd name="T33" fmla="*/ 0 h 209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30" h="2096">
                    <a:moveTo>
                      <a:pt x="398" y="2096"/>
                    </a:moveTo>
                    <a:cubicBezTo>
                      <a:pt x="315" y="1972"/>
                      <a:pt x="346" y="2036"/>
                      <a:pt x="302" y="1904"/>
                    </a:cubicBezTo>
                    <a:cubicBezTo>
                      <a:pt x="280" y="1838"/>
                      <a:pt x="209" y="1763"/>
                      <a:pt x="158" y="1712"/>
                    </a:cubicBezTo>
                    <a:cubicBezTo>
                      <a:pt x="106" y="1557"/>
                      <a:pt x="189" y="1798"/>
                      <a:pt x="110" y="1600"/>
                    </a:cubicBezTo>
                    <a:cubicBezTo>
                      <a:pt x="81" y="1527"/>
                      <a:pt x="74" y="1458"/>
                      <a:pt x="30" y="1392"/>
                    </a:cubicBezTo>
                    <a:cubicBezTo>
                      <a:pt x="0" y="1184"/>
                      <a:pt x="13" y="1027"/>
                      <a:pt x="78" y="832"/>
                    </a:cubicBezTo>
                    <a:cubicBezTo>
                      <a:pt x="92" y="791"/>
                      <a:pt x="102" y="724"/>
                      <a:pt x="126" y="688"/>
                    </a:cubicBezTo>
                    <a:cubicBezTo>
                      <a:pt x="147" y="656"/>
                      <a:pt x="163" y="619"/>
                      <a:pt x="190" y="592"/>
                    </a:cubicBezTo>
                    <a:cubicBezTo>
                      <a:pt x="206" y="576"/>
                      <a:pt x="225" y="562"/>
                      <a:pt x="238" y="544"/>
                    </a:cubicBezTo>
                    <a:cubicBezTo>
                      <a:pt x="312" y="441"/>
                      <a:pt x="223" y="511"/>
                      <a:pt x="318" y="448"/>
                    </a:cubicBezTo>
                    <a:cubicBezTo>
                      <a:pt x="332" y="406"/>
                      <a:pt x="324" y="356"/>
                      <a:pt x="350" y="320"/>
                    </a:cubicBezTo>
                    <a:cubicBezTo>
                      <a:pt x="364" y="301"/>
                      <a:pt x="395" y="302"/>
                      <a:pt x="414" y="288"/>
                    </a:cubicBezTo>
                    <a:cubicBezTo>
                      <a:pt x="432" y="275"/>
                      <a:pt x="442" y="251"/>
                      <a:pt x="462" y="240"/>
                    </a:cubicBezTo>
                    <a:cubicBezTo>
                      <a:pt x="491" y="224"/>
                      <a:pt x="558" y="208"/>
                      <a:pt x="558" y="208"/>
                    </a:cubicBezTo>
                    <a:cubicBezTo>
                      <a:pt x="616" y="150"/>
                      <a:pt x="637" y="155"/>
                      <a:pt x="702" y="112"/>
                    </a:cubicBezTo>
                    <a:cubicBezTo>
                      <a:pt x="713" y="96"/>
                      <a:pt x="720" y="77"/>
                      <a:pt x="734" y="64"/>
                    </a:cubicBezTo>
                    <a:cubicBezTo>
                      <a:pt x="763" y="39"/>
                      <a:pt x="830" y="0"/>
                      <a:pt x="830" y="0"/>
                    </a:cubicBezTo>
                  </a:path>
                </a:pathLst>
              </a:custGeom>
              <a:solidFill>
                <a:srgbClr val="9966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36">
                <a:extLst>
                  <a:ext uri="{FF2B5EF4-FFF2-40B4-BE49-F238E27FC236}">
                    <a16:creationId xmlns:a16="http://schemas.microsoft.com/office/drawing/2014/main" id="{FF2C3B1B-57B0-4B58-A186-3C0499079D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4896"/>
                <a:ext cx="1586" cy="1610"/>
              </a:xfrm>
              <a:custGeom>
                <a:avLst/>
                <a:gdLst>
                  <a:gd name="T0" fmla="*/ 1 w 2855"/>
                  <a:gd name="T1" fmla="*/ 1 h 2899"/>
                  <a:gd name="T2" fmla="*/ 1 w 2855"/>
                  <a:gd name="T3" fmla="*/ 1 h 2899"/>
                  <a:gd name="T4" fmla="*/ 1 w 2855"/>
                  <a:gd name="T5" fmla="*/ 1 h 2899"/>
                  <a:gd name="T6" fmla="*/ 1 w 2855"/>
                  <a:gd name="T7" fmla="*/ 1 h 2899"/>
                  <a:gd name="T8" fmla="*/ 1 w 2855"/>
                  <a:gd name="T9" fmla="*/ 1 h 2899"/>
                  <a:gd name="T10" fmla="*/ 1 w 2855"/>
                  <a:gd name="T11" fmla="*/ 1 h 2899"/>
                  <a:gd name="T12" fmla="*/ 1 w 2855"/>
                  <a:gd name="T13" fmla="*/ 1 h 2899"/>
                  <a:gd name="T14" fmla="*/ 1 w 2855"/>
                  <a:gd name="T15" fmla="*/ 1 h 2899"/>
                  <a:gd name="T16" fmla="*/ 1 w 2855"/>
                  <a:gd name="T17" fmla="*/ 1 h 2899"/>
                  <a:gd name="T18" fmla="*/ 1 w 2855"/>
                  <a:gd name="T19" fmla="*/ 1 h 2899"/>
                  <a:gd name="T20" fmla="*/ 1 w 2855"/>
                  <a:gd name="T21" fmla="*/ 1 h 2899"/>
                  <a:gd name="T22" fmla="*/ 1 w 2855"/>
                  <a:gd name="T23" fmla="*/ 1 h 2899"/>
                  <a:gd name="T24" fmla="*/ 1 w 2855"/>
                  <a:gd name="T25" fmla="*/ 1 h 2899"/>
                  <a:gd name="T26" fmla="*/ 1 w 2855"/>
                  <a:gd name="T27" fmla="*/ 1 h 2899"/>
                  <a:gd name="T28" fmla="*/ 1 w 2855"/>
                  <a:gd name="T29" fmla="*/ 1 h 2899"/>
                  <a:gd name="T30" fmla="*/ 1 w 2855"/>
                  <a:gd name="T31" fmla="*/ 1 h 2899"/>
                  <a:gd name="T32" fmla="*/ 1 w 2855"/>
                  <a:gd name="T33" fmla="*/ 1 h 2899"/>
                  <a:gd name="T34" fmla="*/ 1 w 2855"/>
                  <a:gd name="T35" fmla="*/ 1 h 2899"/>
                  <a:gd name="T36" fmla="*/ 1 w 2855"/>
                  <a:gd name="T37" fmla="*/ 1 h 2899"/>
                  <a:gd name="T38" fmla="*/ 1 w 2855"/>
                  <a:gd name="T39" fmla="*/ 1 h 2899"/>
                  <a:gd name="T40" fmla="*/ 1 w 2855"/>
                  <a:gd name="T41" fmla="*/ 1 h 2899"/>
                  <a:gd name="T42" fmla="*/ 1 w 2855"/>
                  <a:gd name="T43" fmla="*/ 1 h 2899"/>
                  <a:gd name="T44" fmla="*/ 1 w 2855"/>
                  <a:gd name="T45" fmla="*/ 1 h 2899"/>
                  <a:gd name="T46" fmla="*/ 1 w 2855"/>
                  <a:gd name="T47" fmla="*/ 1 h 2899"/>
                  <a:gd name="T48" fmla="*/ 1 w 2855"/>
                  <a:gd name="T49" fmla="*/ 1 h 2899"/>
                  <a:gd name="T50" fmla="*/ 1 w 2855"/>
                  <a:gd name="T51" fmla="*/ 1 h 2899"/>
                  <a:gd name="T52" fmla="*/ 1 w 2855"/>
                  <a:gd name="T53" fmla="*/ 1 h 2899"/>
                  <a:gd name="T54" fmla="*/ 1 w 2855"/>
                  <a:gd name="T55" fmla="*/ 1 h 2899"/>
                  <a:gd name="T56" fmla="*/ 1 w 2855"/>
                  <a:gd name="T57" fmla="*/ 1 h 2899"/>
                  <a:gd name="T58" fmla="*/ 1 w 2855"/>
                  <a:gd name="T59" fmla="*/ 1 h 2899"/>
                  <a:gd name="T60" fmla="*/ 1 w 2855"/>
                  <a:gd name="T61" fmla="*/ 1 h 2899"/>
                  <a:gd name="T62" fmla="*/ 1 w 2855"/>
                  <a:gd name="T63" fmla="*/ 1 h 2899"/>
                  <a:gd name="T64" fmla="*/ 1 w 2855"/>
                  <a:gd name="T65" fmla="*/ 1 h 2899"/>
                  <a:gd name="T66" fmla="*/ 1 w 2855"/>
                  <a:gd name="T67" fmla="*/ 1 h 2899"/>
                  <a:gd name="T68" fmla="*/ 1 w 2855"/>
                  <a:gd name="T69" fmla="*/ 1 h 2899"/>
                  <a:gd name="T70" fmla="*/ 1 w 2855"/>
                  <a:gd name="T71" fmla="*/ 1 h 2899"/>
                  <a:gd name="T72" fmla="*/ 1 w 2855"/>
                  <a:gd name="T73" fmla="*/ 1 h 289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855" h="2899">
                    <a:moveTo>
                      <a:pt x="2855" y="148"/>
                    </a:moveTo>
                    <a:cubicBezTo>
                      <a:pt x="2625" y="186"/>
                      <a:pt x="2407" y="125"/>
                      <a:pt x="2183" y="84"/>
                    </a:cubicBezTo>
                    <a:cubicBezTo>
                      <a:pt x="2034" y="57"/>
                      <a:pt x="1881" y="41"/>
                      <a:pt x="1735" y="4"/>
                    </a:cubicBezTo>
                    <a:cubicBezTo>
                      <a:pt x="1509" y="23"/>
                      <a:pt x="1604" y="0"/>
                      <a:pt x="1447" y="52"/>
                    </a:cubicBezTo>
                    <a:cubicBezTo>
                      <a:pt x="1431" y="57"/>
                      <a:pt x="1415" y="63"/>
                      <a:pt x="1399" y="68"/>
                    </a:cubicBezTo>
                    <a:cubicBezTo>
                      <a:pt x="1383" y="73"/>
                      <a:pt x="1351" y="84"/>
                      <a:pt x="1351" y="84"/>
                    </a:cubicBezTo>
                    <a:cubicBezTo>
                      <a:pt x="1330" y="100"/>
                      <a:pt x="1310" y="119"/>
                      <a:pt x="1287" y="132"/>
                    </a:cubicBezTo>
                    <a:cubicBezTo>
                      <a:pt x="1195" y="184"/>
                      <a:pt x="1282" y="104"/>
                      <a:pt x="1191" y="180"/>
                    </a:cubicBezTo>
                    <a:cubicBezTo>
                      <a:pt x="1117" y="241"/>
                      <a:pt x="1070" y="327"/>
                      <a:pt x="1015" y="404"/>
                    </a:cubicBezTo>
                    <a:cubicBezTo>
                      <a:pt x="986" y="444"/>
                      <a:pt x="948" y="476"/>
                      <a:pt x="919" y="516"/>
                    </a:cubicBezTo>
                    <a:cubicBezTo>
                      <a:pt x="827" y="645"/>
                      <a:pt x="955" y="515"/>
                      <a:pt x="839" y="644"/>
                    </a:cubicBezTo>
                    <a:cubicBezTo>
                      <a:pt x="809" y="678"/>
                      <a:pt x="743" y="740"/>
                      <a:pt x="743" y="740"/>
                    </a:cubicBezTo>
                    <a:cubicBezTo>
                      <a:pt x="691" y="869"/>
                      <a:pt x="602" y="972"/>
                      <a:pt x="535" y="1092"/>
                    </a:cubicBezTo>
                    <a:cubicBezTo>
                      <a:pt x="490" y="1173"/>
                      <a:pt x="497" y="1206"/>
                      <a:pt x="439" y="1284"/>
                    </a:cubicBezTo>
                    <a:cubicBezTo>
                      <a:pt x="403" y="1463"/>
                      <a:pt x="454" y="1271"/>
                      <a:pt x="375" y="1428"/>
                    </a:cubicBezTo>
                    <a:cubicBezTo>
                      <a:pt x="365" y="1448"/>
                      <a:pt x="366" y="1471"/>
                      <a:pt x="359" y="1492"/>
                    </a:cubicBezTo>
                    <a:cubicBezTo>
                      <a:pt x="332" y="1573"/>
                      <a:pt x="306" y="1651"/>
                      <a:pt x="279" y="1732"/>
                    </a:cubicBezTo>
                    <a:cubicBezTo>
                      <a:pt x="255" y="1803"/>
                      <a:pt x="264" y="1825"/>
                      <a:pt x="247" y="1908"/>
                    </a:cubicBezTo>
                    <a:cubicBezTo>
                      <a:pt x="223" y="2029"/>
                      <a:pt x="187" y="2157"/>
                      <a:pt x="151" y="2276"/>
                    </a:cubicBezTo>
                    <a:cubicBezTo>
                      <a:pt x="113" y="2403"/>
                      <a:pt x="93" y="2533"/>
                      <a:pt x="55" y="2660"/>
                    </a:cubicBezTo>
                    <a:cubicBezTo>
                      <a:pt x="45" y="2692"/>
                      <a:pt x="34" y="2724"/>
                      <a:pt x="23" y="2756"/>
                    </a:cubicBezTo>
                    <a:cubicBezTo>
                      <a:pt x="18" y="2772"/>
                      <a:pt x="7" y="2804"/>
                      <a:pt x="7" y="2804"/>
                    </a:cubicBezTo>
                    <a:cubicBezTo>
                      <a:pt x="12" y="2831"/>
                      <a:pt x="0" y="2869"/>
                      <a:pt x="23" y="2884"/>
                    </a:cubicBezTo>
                    <a:cubicBezTo>
                      <a:pt x="46" y="2899"/>
                      <a:pt x="80" y="2883"/>
                      <a:pt x="103" y="2868"/>
                    </a:cubicBezTo>
                    <a:cubicBezTo>
                      <a:pt x="117" y="2859"/>
                      <a:pt x="107" y="2832"/>
                      <a:pt x="119" y="2820"/>
                    </a:cubicBezTo>
                    <a:cubicBezTo>
                      <a:pt x="142" y="2797"/>
                      <a:pt x="244" y="2752"/>
                      <a:pt x="279" y="2740"/>
                    </a:cubicBezTo>
                    <a:cubicBezTo>
                      <a:pt x="331" y="2662"/>
                      <a:pt x="405" y="2621"/>
                      <a:pt x="487" y="2580"/>
                    </a:cubicBezTo>
                    <a:cubicBezTo>
                      <a:pt x="601" y="2408"/>
                      <a:pt x="423" y="2669"/>
                      <a:pt x="567" y="2484"/>
                    </a:cubicBezTo>
                    <a:cubicBezTo>
                      <a:pt x="591" y="2454"/>
                      <a:pt x="600" y="2411"/>
                      <a:pt x="631" y="2388"/>
                    </a:cubicBezTo>
                    <a:cubicBezTo>
                      <a:pt x="686" y="2347"/>
                      <a:pt x="739" y="2303"/>
                      <a:pt x="791" y="2260"/>
                    </a:cubicBezTo>
                    <a:cubicBezTo>
                      <a:pt x="871" y="2193"/>
                      <a:pt x="803" y="2224"/>
                      <a:pt x="887" y="2196"/>
                    </a:cubicBezTo>
                    <a:cubicBezTo>
                      <a:pt x="964" y="2119"/>
                      <a:pt x="1063" y="2076"/>
                      <a:pt x="1143" y="2004"/>
                    </a:cubicBezTo>
                    <a:cubicBezTo>
                      <a:pt x="1199" y="1954"/>
                      <a:pt x="1257" y="1904"/>
                      <a:pt x="1303" y="1844"/>
                    </a:cubicBezTo>
                    <a:cubicBezTo>
                      <a:pt x="1427" y="1685"/>
                      <a:pt x="1364" y="1734"/>
                      <a:pt x="1463" y="1668"/>
                    </a:cubicBezTo>
                    <a:cubicBezTo>
                      <a:pt x="1555" y="1530"/>
                      <a:pt x="1662" y="1410"/>
                      <a:pt x="1767" y="1284"/>
                    </a:cubicBezTo>
                    <a:cubicBezTo>
                      <a:pt x="1795" y="1251"/>
                      <a:pt x="1797" y="1198"/>
                      <a:pt x="1831" y="1172"/>
                    </a:cubicBezTo>
                    <a:cubicBezTo>
                      <a:pt x="1908" y="1114"/>
                      <a:pt x="1992" y="1155"/>
                      <a:pt x="2039" y="1060"/>
                    </a:cubicBezTo>
                  </a:path>
                </a:pathLst>
              </a:custGeom>
              <a:solidFill>
                <a:srgbClr val="9966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37">
                <a:extLst>
                  <a:ext uri="{FF2B5EF4-FFF2-40B4-BE49-F238E27FC236}">
                    <a16:creationId xmlns:a16="http://schemas.microsoft.com/office/drawing/2014/main" id="{467601CE-83B2-473A-8AE7-CA7C72E7782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8030" y="4922"/>
                <a:ext cx="1587" cy="1610"/>
              </a:xfrm>
              <a:custGeom>
                <a:avLst/>
                <a:gdLst>
                  <a:gd name="T0" fmla="*/ 1 w 2855"/>
                  <a:gd name="T1" fmla="*/ 1 h 2899"/>
                  <a:gd name="T2" fmla="*/ 1 w 2855"/>
                  <a:gd name="T3" fmla="*/ 1 h 2899"/>
                  <a:gd name="T4" fmla="*/ 1 w 2855"/>
                  <a:gd name="T5" fmla="*/ 1 h 2899"/>
                  <a:gd name="T6" fmla="*/ 1 w 2855"/>
                  <a:gd name="T7" fmla="*/ 1 h 2899"/>
                  <a:gd name="T8" fmla="*/ 1 w 2855"/>
                  <a:gd name="T9" fmla="*/ 1 h 2899"/>
                  <a:gd name="T10" fmla="*/ 1 w 2855"/>
                  <a:gd name="T11" fmla="*/ 1 h 2899"/>
                  <a:gd name="T12" fmla="*/ 1 w 2855"/>
                  <a:gd name="T13" fmla="*/ 1 h 2899"/>
                  <a:gd name="T14" fmla="*/ 1 w 2855"/>
                  <a:gd name="T15" fmla="*/ 1 h 2899"/>
                  <a:gd name="T16" fmla="*/ 1 w 2855"/>
                  <a:gd name="T17" fmla="*/ 1 h 2899"/>
                  <a:gd name="T18" fmla="*/ 1 w 2855"/>
                  <a:gd name="T19" fmla="*/ 1 h 2899"/>
                  <a:gd name="T20" fmla="*/ 1 w 2855"/>
                  <a:gd name="T21" fmla="*/ 1 h 2899"/>
                  <a:gd name="T22" fmla="*/ 1 w 2855"/>
                  <a:gd name="T23" fmla="*/ 1 h 2899"/>
                  <a:gd name="T24" fmla="*/ 1 w 2855"/>
                  <a:gd name="T25" fmla="*/ 1 h 2899"/>
                  <a:gd name="T26" fmla="*/ 1 w 2855"/>
                  <a:gd name="T27" fmla="*/ 1 h 2899"/>
                  <a:gd name="T28" fmla="*/ 1 w 2855"/>
                  <a:gd name="T29" fmla="*/ 1 h 2899"/>
                  <a:gd name="T30" fmla="*/ 1 w 2855"/>
                  <a:gd name="T31" fmla="*/ 1 h 2899"/>
                  <a:gd name="T32" fmla="*/ 1 w 2855"/>
                  <a:gd name="T33" fmla="*/ 1 h 2899"/>
                  <a:gd name="T34" fmla="*/ 1 w 2855"/>
                  <a:gd name="T35" fmla="*/ 1 h 2899"/>
                  <a:gd name="T36" fmla="*/ 1 w 2855"/>
                  <a:gd name="T37" fmla="*/ 1 h 2899"/>
                  <a:gd name="T38" fmla="*/ 1 w 2855"/>
                  <a:gd name="T39" fmla="*/ 1 h 2899"/>
                  <a:gd name="T40" fmla="*/ 1 w 2855"/>
                  <a:gd name="T41" fmla="*/ 1 h 2899"/>
                  <a:gd name="T42" fmla="*/ 1 w 2855"/>
                  <a:gd name="T43" fmla="*/ 1 h 2899"/>
                  <a:gd name="T44" fmla="*/ 1 w 2855"/>
                  <a:gd name="T45" fmla="*/ 1 h 2899"/>
                  <a:gd name="T46" fmla="*/ 1 w 2855"/>
                  <a:gd name="T47" fmla="*/ 1 h 2899"/>
                  <a:gd name="T48" fmla="*/ 1 w 2855"/>
                  <a:gd name="T49" fmla="*/ 1 h 2899"/>
                  <a:gd name="T50" fmla="*/ 1 w 2855"/>
                  <a:gd name="T51" fmla="*/ 1 h 2899"/>
                  <a:gd name="T52" fmla="*/ 1 w 2855"/>
                  <a:gd name="T53" fmla="*/ 1 h 2899"/>
                  <a:gd name="T54" fmla="*/ 1 w 2855"/>
                  <a:gd name="T55" fmla="*/ 1 h 2899"/>
                  <a:gd name="T56" fmla="*/ 1 w 2855"/>
                  <a:gd name="T57" fmla="*/ 1 h 2899"/>
                  <a:gd name="T58" fmla="*/ 1 w 2855"/>
                  <a:gd name="T59" fmla="*/ 1 h 2899"/>
                  <a:gd name="T60" fmla="*/ 1 w 2855"/>
                  <a:gd name="T61" fmla="*/ 1 h 2899"/>
                  <a:gd name="T62" fmla="*/ 1 w 2855"/>
                  <a:gd name="T63" fmla="*/ 1 h 2899"/>
                  <a:gd name="T64" fmla="*/ 1 w 2855"/>
                  <a:gd name="T65" fmla="*/ 1 h 2899"/>
                  <a:gd name="T66" fmla="*/ 1 w 2855"/>
                  <a:gd name="T67" fmla="*/ 1 h 2899"/>
                  <a:gd name="T68" fmla="*/ 1 w 2855"/>
                  <a:gd name="T69" fmla="*/ 1 h 2899"/>
                  <a:gd name="T70" fmla="*/ 1 w 2855"/>
                  <a:gd name="T71" fmla="*/ 1 h 2899"/>
                  <a:gd name="T72" fmla="*/ 1 w 2855"/>
                  <a:gd name="T73" fmla="*/ 1 h 289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855" h="2899">
                    <a:moveTo>
                      <a:pt x="2855" y="148"/>
                    </a:moveTo>
                    <a:cubicBezTo>
                      <a:pt x="2625" y="186"/>
                      <a:pt x="2407" y="125"/>
                      <a:pt x="2183" y="84"/>
                    </a:cubicBezTo>
                    <a:cubicBezTo>
                      <a:pt x="2034" y="57"/>
                      <a:pt x="1881" y="41"/>
                      <a:pt x="1735" y="4"/>
                    </a:cubicBezTo>
                    <a:cubicBezTo>
                      <a:pt x="1509" y="23"/>
                      <a:pt x="1604" y="0"/>
                      <a:pt x="1447" y="52"/>
                    </a:cubicBezTo>
                    <a:cubicBezTo>
                      <a:pt x="1431" y="57"/>
                      <a:pt x="1415" y="63"/>
                      <a:pt x="1399" y="68"/>
                    </a:cubicBezTo>
                    <a:cubicBezTo>
                      <a:pt x="1383" y="73"/>
                      <a:pt x="1351" y="84"/>
                      <a:pt x="1351" y="84"/>
                    </a:cubicBezTo>
                    <a:cubicBezTo>
                      <a:pt x="1330" y="100"/>
                      <a:pt x="1310" y="119"/>
                      <a:pt x="1287" y="132"/>
                    </a:cubicBezTo>
                    <a:cubicBezTo>
                      <a:pt x="1195" y="184"/>
                      <a:pt x="1282" y="104"/>
                      <a:pt x="1191" y="180"/>
                    </a:cubicBezTo>
                    <a:cubicBezTo>
                      <a:pt x="1117" y="241"/>
                      <a:pt x="1070" y="327"/>
                      <a:pt x="1015" y="404"/>
                    </a:cubicBezTo>
                    <a:cubicBezTo>
                      <a:pt x="986" y="444"/>
                      <a:pt x="948" y="476"/>
                      <a:pt x="919" y="516"/>
                    </a:cubicBezTo>
                    <a:cubicBezTo>
                      <a:pt x="827" y="645"/>
                      <a:pt x="955" y="515"/>
                      <a:pt x="839" y="644"/>
                    </a:cubicBezTo>
                    <a:cubicBezTo>
                      <a:pt x="809" y="678"/>
                      <a:pt x="743" y="740"/>
                      <a:pt x="743" y="740"/>
                    </a:cubicBezTo>
                    <a:cubicBezTo>
                      <a:pt x="691" y="869"/>
                      <a:pt x="602" y="972"/>
                      <a:pt x="535" y="1092"/>
                    </a:cubicBezTo>
                    <a:cubicBezTo>
                      <a:pt x="490" y="1173"/>
                      <a:pt x="497" y="1206"/>
                      <a:pt x="439" y="1284"/>
                    </a:cubicBezTo>
                    <a:cubicBezTo>
                      <a:pt x="403" y="1463"/>
                      <a:pt x="454" y="1271"/>
                      <a:pt x="375" y="1428"/>
                    </a:cubicBezTo>
                    <a:cubicBezTo>
                      <a:pt x="365" y="1448"/>
                      <a:pt x="366" y="1471"/>
                      <a:pt x="359" y="1492"/>
                    </a:cubicBezTo>
                    <a:cubicBezTo>
                      <a:pt x="332" y="1573"/>
                      <a:pt x="306" y="1651"/>
                      <a:pt x="279" y="1732"/>
                    </a:cubicBezTo>
                    <a:cubicBezTo>
                      <a:pt x="255" y="1803"/>
                      <a:pt x="264" y="1825"/>
                      <a:pt x="247" y="1908"/>
                    </a:cubicBezTo>
                    <a:cubicBezTo>
                      <a:pt x="223" y="2029"/>
                      <a:pt x="187" y="2157"/>
                      <a:pt x="151" y="2276"/>
                    </a:cubicBezTo>
                    <a:cubicBezTo>
                      <a:pt x="113" y="2403"/>
                      <a:pt x="93" y="2533"/>
                      <a:pt x="55" y="2660"/>
                    </a:cubicBezTo>
                    <a:cubicBezTo>
                      <a:pt x="45" y="2692"/>
                      <a:pt x="34" y="2724"/>
                      <a:pt x="23" y="2756"/>
                    </a:cubicBezTo>
                    <a:cubicBezTo>
                      <a:pt x="18" y="2772"/>
                      <a:pt x="7" y="2804"/>
                      <a:pt x="7" y="2804"/>
                    </a:cubicBezTo>
                    <a:cubicBezTo>
                      <a:pt x="12" y="2831"/>
                      <a:pt x="0" y="2869"/>
                      <a:pt x="23" y="2884"/>
                    </a:cubicBezTo>
                    <a:cubicBezTo>
                      <a:pt x="46" y="2899"/>
                      <a:pt x="80" y="2883"/>
                      <a:pt x="103" y="2868"/>
                    </a:cubicBezTo>
                    <a:cubicBezTo>
                      <a:pt x="117" y="2859"/>
                      <a:pt x="107" y="2832"/>
                      <a:pt x="119" y="2820"/>
                    </a:cubicBezTo>
                    <a:cubicBezTo>
                      <a:pt x="142" y="2797"/>
                      <a:pt x="244" y="2752"/>
                      <a:pt x="279" y="2740"/>
                    </a:cubicBezTo>
                    <a:cubicBezTo>
                      <a:pt x="331" y="2662"/>
                      <a:pt x="405" y="2621"/>
                      <a:pt x="487" y="2580"/>
                    </a:cubicBezTo>
                    <a:cubicBezTo>
                      <a:pt x="601" y="2408"/>
                      <a:pt x="423" y="2669"/>
                      <a:pt x="567" y="2484"/>
                    </a:cubicBezTo>
                    <a:cubicBezTo>
                      <a:pt x="591" y="2454"/>
                      <a:pt x="600" y="2411"/>
                      <a:pt x="631" y="2388"/>
                    </a:cubicBezTo>
                    <a:cubicBezTo>
                      <a:pt x="686" y="2347"/>
                      <a:pt x="739" y="2303"/>
                      <a:pt x="791" y="2260"/>
                    </a:cubicBezTo>
                    <a:cubicBezTo>
                      <a:pt x="871" y="2193"/>
                      <a:pt x="803" y="2224"/>
                      <a:pt x="887" y="2196"/>
                    </a:cubicBezTo>
                    <a:cubicBezTo>
                      <a:pt x="964" y="2119"/>
                      <a:pt x="1063" y="2076"/>
                      <a:pt x="1143" y="2004"/>
                    </a:cubicBezTo>
                    <a:cubicBezTo>
                      <a:pt x="1199" y="1954"/>
                      <a:pt x="1257" y="1904"/>
                      <a:pt x="1303" y="1844"/>
                    </a:cubicBezTo>
                    <a:cubicBezTo>
                      <a:pt x="1427" y="1685"/>
                      <a:pt x="1364" y="1734"/>
                      <a:pt x="1463" y="1668"/>
                    </a:cubicBezTo>
                    <a:cubicBezTo>
                      <a:pt x="1555" y="1530"/>
                      <a:pt x="1662" y="1410"/>
                      <a:pt x="1767" y="1284"/>
                    </a:cubicBezTo>
                    <a:cubicBezTo>
                      <a:pt x="1795" y="1251"/>
                      <a:pt x="1797" y="1198"/>
                      <a:pt x="1831" y="1172"/>
                    </a:cubicBezTo>
                    <a:cubicBezTo>
                      <a:pt x="1908" y="1114"/>
                      <a:pt x="1992" y="1155"/>
                      <a:pt x="2039" y="1060"/>
                    </a:cubicBezTo>
                  </a:path>
                </a:pathLst>
              </a:custGeom>
              <a:solidFill>
                <a:srgbClr val="9966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AutoShape 38">
                <a:extLst>
                  <a:ext uri="{FF2B5EF4-FFF2-40B4-BE49-F238E27FC236}">
                    <a16:creationId xmlns:a16="http://schemas.microsoft.com/office/drawing/2014/main" id="{853E24C6-C316-4A2C-817D-9AFE23693A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54" y="3724"/>
                <a:ext cx="498" cy="1173"/>
              </a:xfrm>
              <a:prstGeom prst="triangle">
                <a:avLst>
                  <a:gd name="adj" fmla="val 50000"/>
                </a:avLst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Rectangle 39">
                <a:extLst>
                  <a:ext uri="{FF2B5EF4-FFF2-40B4-BE49-F238E27FC236}">
                    <a16:creationId xmlns:a16="http://schemas.microsoft.com/office/drawing/2014/main" id="{4F249A94-D31F-4BE7-A190-FC84FBBC10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8" y="5022"/>
                <a:ext cx="827" cy="196"/>
              </a:xfrm>
              <a:prstGeom prst="rect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2" name="Freeform 41">
              <a:extLst>
                <a:ext uri="{FF2B5EF4-FFF2-40B4-BE49-F238E27FC236}">
                  <a16:creationId xmlns:a16="http://schemas.microsoft.com/office/drawing/2014/main" id="{0AB58293-8FF5-4352-809F-EA78EFDBAA3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87" y="1589"/>
              <a:ext cx="56" cy="90"/>
            </a:xfrm>
            <a:custGeom>
              <a:avLst/>
              <a:gdLst>
                <a:gd name="T0" fmla="*/ 0 w 1179"/>
                <a:gd name="T1" fmla="*/ 0 h 1437"/>
                <a:gd name="T2" fmla="*/ 0 w 1179"/>
                <a:gd name="T3" fmla="*/ 0 h 1437"/>
                <a:gd name="T4" fmla="*/ 0 w 1179"/>
                <a:gd name="T5" fmla="*/ 0 h 1437"/>
                <a:gd name="T6" fmla="*/ 0 w 1179"/>
                <a:gd name="T7" fmla="*/ 0 h 1437"/>
                <a:gd name="T8" fmla="*/ 0 w 1179"/>
                <a:gd name="T9" fmla="*/ 0 h 1437"/>
                <a:gd name="T10" fmla="*/ 0 w 1179"/>
                <a:gd name="T11" fmla="*/ 0 h 1437"/>
                <a:gd name="T12" fmla="*/ 0 w 1179"/>
                <a:gd name="T13" fmla="*/ 0 h 1437"/>
                <a:gd name="T14" fmla="*/ 0 w 1179"/>
                <a:gd name="T15" fmla="*/ 0 h 1437"/>
                <a:gd name="T16" fmla="*/ 0 w 1179"/>
                <a:gd name="T17" fmla="*/ 0 h 1437"/>
                <a:gd name="T18" fmla="*/ 0 w 1179"/>
                <a:gd name="T19" fmla="*/ 0 h 1437"/>
                <a:gd name="T20" fmla="*/ 0 w 1179"/>
                <a:gd name="T21" fmla="*/ 0 h 1437"/>
                <a:gd name="T22" fmla="*/ 0 w 1179"/>
                <a:gd name="T23" fmla="*/ 0 h 1437"/>
                <a:gd name="T24" fmla="*/ 0 w 1179"/>
                <a:gd name="T25" fmla="*/ 0 h 1437"/>
                <a:gd name="T26" fmla="*/ 0 w 1179"/>
                <a:gd name="T27" fmla="*/ 0 h 1437"/>
                <a:gd name="T28" fmla="*/ 0 w 1179"/>
                <a:gd name="T29" fmla="*/ 0 h 1437"/>
                <a:gd name="T30" fmla="*/ 0 w 1179"/>
                <a:gd name="T31" fmla="*/ 0 h 143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79" h="1437">
                  <a:moveTo>
                    <a:pt x="684" y="2"/>
                  </a:moveTo>
                  <a:cubicBezTo>
                    <a:pt x="751" y="103"/>
                    <a:pt x="693" y="0"/>
                    <a:pt x="732" y="194"/>
                  </a:cubicBezTo>
                  <a:cubicBezTo>
                    <a:pt x="739" y="227"/>
                    <a:pt x="753" y="258"/>
                    <a:pt x="764" y="290"/>
                  </a:cubicBezTo>
                  <a:cubicBezTo>
                    <a:pt x="778" y="331"/>
                    <a:pt x="853" y="389"/>
                    <a:pt x="876" y="418"/>
                  </a:cubicBezTo>
                  <a:cubicBezTo>
                    <a:pt x="900" y="448"/>
                    <a:pt x="919" y="482"/>
                    <a:pt x="940" y="514"/>
                  </a:cubicBezTo>
                  <a:cubicBezTo>
                    <a:pt x="953" y="533"/>
                    <a:pt x="974" y="544"/>
                    <a:pt x="988" y="562"/>
                  </a:cubicBezTo>
                  <a:cubicBezTo>
                    <a:pt x="1071" y="668"/>
                    <a:pt x="1115" y="775"/>
                    <a:pt x="1164" y="898"/>
                  </a:cubicBezTo>
                  <a:cubicBezTo>
                    <a:pt x="1157" y="973"/>
                    <a:pt x="1179" y="1063"/>
                    <a:pt x="1132" y="1122"/>
                  </a:cubicBezTo>
                  <a:cubicBezTo>
                    <a:pt x="1098" y="1165"/>
                    <a:pt x="1078" y="1147"/>
                    <a:pt x="1036" y="1170"/>
                  </a:cubicBezTo>
                  <a:cubicBezTo>
                    <a:pt x="979" y="1202"/>
                    <a:pt x="934" y="1253"/>
                    <a:pt x="876" y="1282"/>
                  </a:cubicBezTo>
                  <a:cubicBezTo>
                    <a:pt x="849" y="1295"/>
                    <a:pt x="732" y="1310"/>
                    <a:pt x="716" y="1314"/>
                  </a:cubicBezTo>
                  <a:cubicBezTo>
                    <a:pt x="643" y="1332"/>
                    <a:pt x="585" y="1354"/>
                    <a:pt x="524" y="1394"/>
                  </a:cubicBezTo>
                  <a:cubicBezTo>
                    <a:pt x="455" y="1389"/>
                    <a:pt x="385" y="1389"/>
                    <a:pt x="316" y="1378"/>
                  </a:cubicBezTo>
                  <a:cubicBezTo>
                    <a:pt x="283" y="1373"/>
                    <a:pt x="220" y="1346"/>
                    <a:pt x="220" y="1346"/>
                  </a:cubicBezTo>
                  <a:cubicBezTo>
                    <a:pt x="92" y="1154"/>
                    <a:pt x="289" y="1437"/>
                    <a:pt x="140" y="1266"/>
                  </a:cubicBezTo>
                  <a:cubicBezTo>
                    <a:pt x="0" y="1106"/>
                    <a:pt x="44" y="910"/>
                    <a:pt x="44" y="706"/>
                  </a:cubicBezTo>
                </a:path>
              </a:pathLst>
            </a:custGeom>
            <a:solidFill>
              <a:srgbClr val="9966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42">
              <a:extLst>
                <a:ext uri="{FF2B5EF4-FFF2-40B4-BE49-F238E27FC236}">
                  <a16:creationId xmlns:a16="http://schemas.microsoft.com/office/drawing/2014/main" id="{8FE7D1EF-31B1-489A-BB2D-A837645B9550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589" y="1489"/>
              <a:ext cx="56" cy="90"/>
            </a:xfrm>
            <a:custGeom>
              <a:avLst/>
              <a:gdLst>
                <a:gd name="T0" fmla="*/ 0 w 1179"/>
                <a:gd name="T1" fmla="*/ 0 h 1437"/>
                <a:gd name="T2" fmla="*/ 0 w 1179"/>
                <a:gd name="T3" fmla="*/ 0 h 1437"/>
                <a:gd name="T4" fmla="*/ 0 w 1179"/>
                <a:gd name="T5" fmla="*/ 0 h 1437"/>
                <a:gd name="T6" fmla="*/ 0 w 1179"/>
                <a:gd name="T7" fmla="*/ 0 h 1437"/>
                <a:gd name="T8" fmla="*/ 0 w 1179"/>
                <a:gd name="T9" fmla="*/ 0 h 1437"/>
                <a:gd name="T10" fmla="*/ 0 w 1179"/>
                <a:gd name="T11" fmla="*/ 0 h 1437"/>
                <a:gd name="T12" fmla="*/ 0 w 1179"/>
                <a:gd name="T13" fmla="*/ 0 h 1437"/>
                <a:gd name="T14" fmla="*/ 0 w 1179"/>
                <a:gd name="T15" fmla="*/ 0 h 1437"/>
                <a:gd name="T16" fmla="*/ 0 w 1179"/>
                <a:gd name="T17" fmla="*/ 0 h 1437"/>
                <a:gd name="T18" fmla="*/ 0 w 1179"/>
                <a:gd name="T19" fmla="*/ 0 h 1437"/>
                <a:gd name="T20" fmla="*/ 0 w 1179"/>
                <a:gd name="T21" fmla="*/ 0 h 1437"/>
                <a:gd name="T22" fmla="*/ 0 w 1179"/>
                <a:gd name="T23" fmla="*/ 0 h 1437"/>
                <a:gd name="T24" fmla="*/ 0 w 1179"/>
                <a:gd name="T25" fmla="*/ 0 h 1437"/>
                <a:gd name="T26" fmla="*/ 0 w 1179"/>
                <a:gd name="T27" fmla="*/ 0 h 1437"/>
                <a:gd name="T28" fmla="*/ 0 w 1179"/>
                <a:gd name="T29" fmla="*/ 0 h 1437"/>
                <a:gd name="T30" fmla="*/ 0 w 1179"/>
                <a:gd name="T31" fmla="*/ 0 h 143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79" h="1437">
                  <a:moveTo>
                    <a:pt x="684" y="2"/>
                  </a:moveTo>
                  <a:cubicBezTo>
                    <a:pt x="751" y="103"/>
                    <a:pt x="693" y="0"/>
                    <a:pt x="732" y="194"/>
                  </a:cubicBezTo>
                  <a:cubicBezTo>
                    <a:pt x="739" y="227"/>
                    <a:pt x="753" y="258"/>
                    <a:pt x="764" y="290"/>
                  </a:cubicBezTo>
                  <a:cubicBezTo>
                    <a:pt x="778" y="331"/>
                    <a:pt x="853" y="389"/>
                    <a:pt x="876" y="418"/>
                  </a:cubicBezTo>
                  <a:cubicBezTo>
                    <a:pt x="900" y="448"/>
                    <a:pt x="919" y="482"/>
                    <a:pt x="940" y="514"/>
                  </a:cubicBezTo>
                  <a:cubicBezTo>
                    <a:pt x="953" y="533"/>
                    <a:pt x="974" y="544"/>
                    <a:pt x="988" y="562"/>
                  </a:cubicBezTo>
                  <a:cubicBezTo>
                    <a:pt x="1071" y="668"/>
                    <a:pt x="1115" y="775"/>
                    <a:pt x="1164" y="898"/>
                  </a:cubicBezTo>
                  <a:cubicBezTo>
                    <a:pt x="1157" y="973"/>
                    <a:pt x="1179" y="1063"/>
                    <a:pt x="1132" y="1122"/>
                  </a:cubicBezTo>
                  <a:cubicBezTo>
                    <a:pt x="1098" y="1165"/>
                    <a:pt x="1078" y="1147"/>
                    <a:pt x="1036" y="1170"/>
                  </a:cubicBezTo>
                  <a:cubicBezTo>
                    <a:pt x="979" y="1202"/>
                    <a:pt x="934" y="1253"/>
                    <a:pt x="876" y="1282"/>
                  </a:cubicBezTo>
                  <a:cubicBezTo>
                    <a:pt x="849" y="1295"/>
                    <a:pt x="732" y="1310"/>
                    <a:pt x="716" y="1314"/>
                  </a:cubicBezTo>
                  <a:cubicBezTo>
                    <a:pt x="643" y="1332"/>
                    <a:pt x="585" y="1354"/>
                    <a:pt x="524" y="1394"/>
                  </a:cubicBezTo>
                  <a:cubicBezTo>
                    <a:pt x="455" y="1389"/>
                    <a:pt x="385" y="1389"/>
                    <a:pt x="316" y="1378"/>
                  </a:cubicBezTo>
                  <a:cubicBezTo>
                    <a:pt x="283" y="1373"/>
                    <a:pt x="220" y="1346"/>
                    <a:pt x="220" y="1346"/>
                  </a:cubicBezTo>
                  <a:cubicBezTo>
                    <a:pt x="92" y="1154"/>
                    <a:pt x="289" y="1437"/>
                    <a:pt x="140" y="1266"/>
                  </a:cubicBezTo>
                  <a:cubicBezTo>
                    <a:pt x="0" y="1106"/>
                    <a:pt x="44" y="910"/>
                    <a:pt x="44" y="706"/>
                  </a:cubicBezTo>
                </a:path>
              </a:pathLst>
            </a:custGeom>
            <a:solidFill>
              <a:srgbClr val="9966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4" name="Group 43">
              <a:extLst>
                <a:ext uri="{FF2B5EF4-FFF2-40B4-BE49-F238E27FC236}">
                  <a16:creationId xmlns:a16="http://schemas.microsoft.com/office/drawing/2014/main" id="{651ACDF1-30A9-4B1B-8FE2-88983BBEA247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639" y="1365"/>
              <a:ext cx="367" cy="427"/>
              <a:chOff x="5284" y="3724"/>
              <a:chExt cx="4333" cy="3778"/>
            </a:xfrm>
          </p:grpSpPr>
          <p:sp>
            <p:nvSpPr>
              <p:cNvPr id="97" name="Freeform 44">
                <a:extLst>
                  <a:ext uri="{FF2B5EF4-FFF2-40B4-BE49-F238E27FC236}">
                    <a16:creationId xmlns:a16="http://schemas.microsoft.com/office/drawing/2014/main" id="{F9A9403E-4FC4-43EF-B14F-BABC1CAC91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8" y="4871"/>
                <a:ext cx="2251" cy="2631"/>
              </a:xfrm>
              <a:custGeom>
                <a:avLst/>
                <a:gdLst>
                  <a:gd name="T0" fmla="*/ 1 w 4051"/>
                  <a:gd name="T1" fmla="*/ 1 h 4736"/>
                  <a:gd name="T2" fmla="*/ 1 w 4051"/>
                  <a:gd name="T3" fmla="*/ 1 h 4736"/>
                  <a:gd name="T4" fmla="*/ 1 w 4051"/>
                  <a:gd name="T5" fmla="*/ 1 h 4736"/>
                  <a:gd name="T6" fmla="*/ 1 w 4051"/>
                  <a:gd name="T7" fmla="*/ 1 h 4736"/>
                  <a:gd name="T8" fmla="*/ 1 w 4051"/>
                  <a:gd name="T9" fmla="*/ 1 h 4736"/>
                  <a:gd name="T10" fmla="*/ 1 w 4051"/>
                  <a:gd name="T11" fmla="*/ 1 h 4736"/>
                  <a:gd name="T12" fmla="*/ 1 w 4051"/>
                  <a:gd name="T13" fmla="*/ 1 h 4736"/>
                  <a:gd name="T14" fmla="*/ 1 w 4051"/>
                  <a:gd name="T15" fmla="*/ 1 h 4736"/>
                  <a:gd name="T16" fmla="*/ 1 w 4051"/>
                  <a:gd name="T17" fmla="*/ 1 h 4736"/>
                  <a:gd name="T18" fmla="*/ 0 w 4051"/>
                  <a:gd name="T19" fmla="*/ 1 h 4736"/>
                  <a:gd name="T20" fmla="*/ 1 w 4051"/>
                  <a:gd name="T21" fmla="*/ 1 h 4736"/>
                  <a:gd name="T22" fmla="*/ 1 w 4051"/>
                  <a:gd name="T23" fmla="*/ 1 h 4736"/>
                  <a:gd name="T24" fmla="*/ 1 w 4051"/>
                  <a:gd name="T25" fmla="*/ 1 h 4736"/>
                  <a:gd name="T26" fmla="*/ 1 w 4051"/>
                  <a:gd name="T27" fmla="*/ 1 h 4736"/>
                  <a:gd name="T28" fmla="*/ 1 w 4051"/>
                  <a:gd name="T29" fmla="*/ 1 h 4736"/>
                  <a:gd name="T30" fmla="*/ 1 w 4051"/>
                  <a:gd name="T31" fmla="*/ 1 h 4736"/>
                  <a:gd name="T32" fmla="*/ 1 w 4051"/>
                  <a:gd name="T33" fmla="*/ 1 h 4736"/>
                  <a:gd name="T34" fmla="*/ 1 w 4051"/>
                  <a:gd name="T35" fmla="*/ 1 h 4736"/>
                  <a:gd name="T36" fmla="*/ 1 w 4051"/>
                  <a:gd name="T37" fmla="*/ 1 h 4736"/>
                  <a:gd name="T38" fmla="*/ 1 w 4051"/>
                  <a:gd name="T39" fmla="*/ 1 h 4736"/>
                  <a:gd name="T40" fmla="*/ 1 w 4051"/>
                  <a:gd name="T41" fmla="*/ 1 h 4736"/>
                  <a:gd name="T42" fmla="*/ 1 w 4051"/>
                  <a:gd name="T43" fmla="*/ 1 h 4736"/>
                  <a:gd name="T44" fmla="*/ 1 w 4051"/>
                  <a:gd name="T45" fmla="*/ 1 h 4736"/>
                  <a:gd name="T46" fmla="*/ 1 w 4051"/>
                  <a:gd name="T47" fmla="*/ 1 h 4736"/>
                  <a:gd name="T48" fmla="*/ 1 w 4051"/>
                  <a:gd name="T49" fmla="*/ 1 h 4736"/>
                  <a:gd name="T50" fmla="*/ 1 w 4051"/>
                  <a:gd name="T51" fmla="*/ 1 h 4736"/>
                  <a:gd name="T52" fmla="*/ 1 w 4051"/>
                  <a:gd name="T53" fmla="*/ 1 h 4736"/>
                  <a:gd name="T54" fmla="*/ 1 w 4051"/>
                  <a:gd name="T55" fmla="*/ 1 h 4736"/>
                  <a:gd name="T56" fmla="*/ 1 w 4051"/>
                  <a:gd name="T57" fmla="*/ 1 h 4736"/>
                  <a:gd name="T58" fmla="*/ 1 w 4051"/>
                  <a:gd name="T59" fmla="*/ 1 h 4736"/>
                  <a:gd name="T60" fmla="*/ 1 w 4051"/>
                  <a:gd name="T61" fmla="*/ 1 h 4736"/>
                  <a:gd name="T62" fmla="*/ 1 w 4051"/>
                  <a:gd name="T63" fmla="*/ 1 h 4736"/>
                  <a:gd name="T64" fmla="*/ 1 w 4051"/>
                  <a:gd name="T65" fmla="*/ 1 h 4736"/>
                  <a:gd name="T66" fmla="*/ 1 w 4051"/>
                  <a:gd name="T67" fmla="*/ 1 h 4736"/>
                  <a:gd name="T68" fmla="*/ 1 w 4051"/>
                  <a:gd name="T69" fmla="*/ 1 h 4736"/>
                  <a:gd name="T70" fmla="*/ 1 w 4051"/>
                  <a:gd name="T71" fmla="*/ 1 h 4736"/>
                  <a:gd name="T72" fmla="*/ 1 w 4051"/>
                  <a:gd name="T73" fmla="*/ 1 h 4736"/>
                  <a:gd name="T74" fmla="*/ 1 w 4051"/>
                  <a:gd name="T75" fmla="*/ 1 h 4736"/>
                  <a:gd name="T76" fmla="*/ 1 w 4051"/>
                  <a:gd name="T77" fmla="*/ 1 h 4736"/>
                  <a:gd name="T78" fmla="*/ 1 w 4051"/>
                  <a:gd name="T79" fmla="*/ 1 h 4736"/>
                  <a:gd name="T80" fmla="*/ 1 w 4051"/>
                  <a:gd name="T81" fmla="*/ 1 h 4736"/>
                  <a:gd name="T82" fmla="*/ 1 w 4051"/>
                  <a:gd name="T83" fmla="*/ 1 h 4736"/>
                  <a:gd name="T84" fmla="*/ 1 w 4051"/>
                  <a:gd name="T85" fmla="*/ 1 h 4736"/>
                  <a:gd name="T86" fmla="*/ 1 w 4051"/>
                  <a:gd name="T87" fmla="*/ 1 h 4736"/>
                  <a:gd name="T88" fmla="*/ 1 w 4051"/>
                  <a:gd name="T89" fmla="*/ 1 h 4736"/>
                  <a:gd name="T90" fmla="*/ 1 w 4051"/>
                  <a:gd name="T91" fmla="*/ 1 h 4736"/>
                  <a:gd name="T92" fmla="*/ 1 w 4051"/>
                  <a:gd name="T93" fmla="*/ 1 h 4736"/>
                  <a:gd name="T94" fmla="*/ 1 w 4051"/>
                  <a:gd name="T95" fmla="*/ 1 h 4736"/>
                  <a:gd name="T96" fmla="*/ 1 w 4051"/>
                  <a:gd name="T97" fmla="*/ 1 h 4736"/>
                  <a:gd name="T98" fmla="*/ 1 w 4051"/>
                  <a:gd name="T99" fmla="*/ 1 h 4736"/>
                  <a:gd name="T100" fmla="*/ 1 w 4051"/>
                  <a:gd name="T101" fmla="*/ 1 h 4736"/>
                  <a:gd name="T102" fmla="*/ 1 w 4051"/>
                  <a:gd name="T103" fmla="*/ 0 h 4736"/>
                  <a:gd name="T104" fmla="*/ 1 w 4051"/>
                  <a:gd name="T105" fmla="*/ 1 h 4736"/>
                  <a:gd name="T106" fmla="*/ 1 w 4051"/>
                  <a:gd name="T107" fmla="*/ 1 h 4736"/>
                  <a:gd name="T108" fmla="*/ 1 w 4051"/>
                  <a:gd name="T109" fmla="*/ 1 h 4736"/>
                  <a:gd name="T110" fmla="*/ 1 w 4051"/>
                  <a:gd name="T111" fmla="*/ 1 h 4736"/>
                  <a:gd name="T112" fmla="*/ 1 w 4051"/>
                  <a:gd name="T113" fmla="*/ 1 h 4736"/>
                  <a:gd name="T114" fmla="*/ 1 w 4051"/>
                  <a:gd name="T115" fmla="*/ 1 h 4736"/>
                  <a:gd name="T116" fmla="*/ 1 w 4051"/>
                  <a:gd name="T117" fmla="*/ 1 h 47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4051" h="4736">
                    <a:moveTo>
                      <a:pt x="2064" y="432"/>
                    </a:moveTo>
                    <a:cubicBezTo>
                      <a:pt x="1867" y="366"/>
                      <a:pt x="1663" y="339"/>
                      <a:pt x="1456" y="320"/>
                    </a:cubicBezTo>
                    <a:cubicBezTo>
                      <a:pt x="1337" y="325"/>
                      <a:pt x="1072" y="323"/>
                      <a:pt x="912" y="352"/>
                    </a:cubicBezTo>
                    <a:cubicBezTo>
                      <a:pt x="862" y="361"/>
                      <a:pt x="741" y="427"/>
                      <a:pt x="688" y="448"/>
                    </a:cubicBezTo>
                    <a:cubicBezTo>
                      <a:pt x="578" y="558"/>
                      <a:pt x="630" y="519"/>
                      <a:pt x="544" y="576"/>
                    </a:cubicBezTo>
                    <a:cubicBezTo>
                      <a:pt x="533" y="592"/>
                      <a:pt x="525" y="610"/>
                      <a:pt x="512" y="624"/>
                    </a:cubicBezTo>
                    <a:cubicBezTo>
                      <a:pt x="477" y="663"/>
                      <a:pt x="400" y="736"/>
                      <a:pt x="400" y="736"/>
                    </a:cubicBezTo>
                    <a:cubicBezTo>
                      <a:pt x="368" y="831"/>
                      <a:pt x="278" y="927"/>
                      <a:pt x="224" y="1008"/>
                    </a:cubicBezTo>
                    <a:cubicBezTo>
                      <a:pt x="132" y="1147"/>
                      <a:pt x="161" y="1141"/>
                      <a:pt x="112" y="1264"/>
                    </a:cubicBezTo>
                    <a:cubicBezTo>
                      <a:pt x="64" y="1384"/>
                      <a:pt x="26" y="1504"/>
                      <a:pt x="0" y="1632"/>
                    </a:cubicBezTo>
                    <a:cubicBezTo>
                      <a:pt x="9" y="1835"/>
                      <a:pt x="11" y="2090"/>
                      <a:pt x="96" y="2288"/>
                    </a:cubicBezTo>
                    <a:cubicBezTo>
                      <a:pt x="132" y="2372"/>
                      <a:pt x="188" y="2444"/>
                      <a:pt x="224" y="2528"/>
                    </a:cubicBezTo>
                    <a:cubicBezTo>
                      <a:pt x="258" y="2608"/>
                      <a:pt x="283" y="2681"/>
                      <a:pt x="336" y="2752"/>
                    </a:cubicBezTo>
                    <a:cubicBezTo>
                      <a:pt x="382" y="2891"/>
                      <a:pt x="458" y="3011"/>
                      <a:pt x="528" y="3136"/>
                    </a:cubicBezTo>
                    <a:cubicBezTo>
                      <a:pt x="615" y="3293"/>
                      <a:pt x="435" y="3038"/>
                      <a:pt x="592" y="3248"/>
                    </a:cubicBezTo>
                    <a:cubicBezTo>
                      <a:pt x="635" y="3378"/>
                      <a:pt x="706" y="3493"/>
                      <a:pt x="768" y="3616"/>
                    </a:cubicBezTo>
                    <a:cubicBezTo>
                      <a:pt x="799" y="3678"/>
                      <a:pt x="849" y="3730"/>
                      <a:pt x="880" y="3792"/>
                    </a:cubicBezTo>
                    <a:cubicBezTo>
                      <a:pt x="919" y="3870"/>
                      <a:pt x="962" y="3938"/>
                      <a:pt x="1024" y="4000"/>
                    </a:cubicBezTo>
                    <a:cubicBezTo>
                      <a:pt x="1054" y="4089"/>
                      <a:pt x="1136" y="4171"/>
                      <a:pt x="1200" y="4240"/>
                    </a:cubicBezTo>
                    <a:cubicBezTo>
                      <a:pt x="1331" y="4382"/>
                      <a:pt x="1514" y="4575"/>
                      <a:pt x="1696" y="4656"/>
                    </a:cubicBezTo>
                    <a:cubicBezTo>
                      <a:pt x="1797" y="4701"/>
                      <a:pt x="1908" y="4721"/>
                      <a:pt x="2016" y="4736"/>
                    </a:cubicBezTo>
                    <a:cubicBezTo>
                      <a:pt x="2323" y="4724"/>
                      <a:pt x="2335" y="4730"/>
                      <a:pt x="2544" y="4688"/>
                    </a:cubicBezTo>
                    <a:cubicBezTo>
                      <a:pt x="2632" y="4635"/>
                      <a:pt x="2711" y="4599"/>
                      <a:pt x="2800" y="4544"/>
                    </a:cubicBezTo>
                    <a:cubicBezTo>
                      <a:pt x="2832" y="4524"/>
                      <a:pt x="2852" y="4489"/>
                      <a:pt x="2880" y="4464"/>
                    </a:cubicBezTo>
                    <a:cubicBezTo>
                      <a:pt x="2957" y="4396"/>
                      <a:pt x="2902" y="4473"/>
                      <a:pt x="2976" y="4384"/>
                    </a:cubicBezTo>
                    <a:cubicBezTo>
                      <a:pt x="3024" y="4327"/>
                      <a:pt x="3068" y="4260"/>
                      <a:pt x="3120" y="4208"/>
                    </a:cubicBezTo>
                    <a:cubicBezTo>
                      <a:pt x="3134" y="4194"/>
                      <a:pt x="3154" y="4190"/>
                      <a:pt x="3168" y="4176"/>
                    </a:cubicBezTo>
                    <a:cubicBezTo>
                      <a:pt x="3293" y="4051"/>
                      <a:pt x="3426" y="3847"/>
                      <a:pt x="3520" y="3696"/>
                    </a:cubicBezTo>
                    <a:cubicBezTo>
                      <a:pt x="3562" y="3629"/>
                      <a:pt x="3597" y="3558"/>
                      <a:pt x="3632" y="3488"/>
                    </a:cubicBezTo>
                    <a:cubicBezTo>
                      <a:pt x="3651" y="3450"/>
                      <a:pt x="3673" y="3412"/>
                      <a:pt x="3696" y="3376"/>
                    </a:cubicBezTo>
                    <a:cubicBezTo>
                      <a:pt x="3710" y="3354"/>
                      <a:pt x="3731" y="3335"/>
                      <a:pt x="3744" y="3312"/>
                    </a:cubicBezTo>
                    <a:cubicBezTo>
                      <a:pt x="3835" y="3145"/>
                      <a:pt x="3744" y="3248"/>
                      <a:pt x="3840" y="3152"/>
                    </a:cubicBezTo>
                    <a:cubicBezTo>
                      <a:pt x="3895" y="2987"/>
                      <a:pt x="3852" y="3044"/>
                      <a:pt x="3936" y="2960"/>
                    </a:cubicBezTo>
                    <a:cubicBezTo>
                      <a:pt x="3980" y="2850"/>
                      <a:pt x="3995" y="2729"/>
                      <a:pt x="4048" y="2624"/>
                    </a:cubicBezTo>
                    <a:cubicBezTo>
                      <a:pt x="4043" y="2496"/>
                      <a:pt x="4037" y="2368"/>
                      <a:pt x="4032" y="2240"/>
                    </a:cubicBezTo>
                    <a:cubicBezTo>
                      <a:pt x="4026" y="2083"/>
                      <a:pt x="4051" y="1736"/>
                      <a:pt x="3984" y="1536"/>
                    </a:cubicBezTo>
                    <a:cubicBezTo>
                      <a:pt x="3979" y="1499"/>
                      <a:pt x="3975" y="1461"/>
                      <a:pt x="3968" y="1424"/>
                    </a:cubicBezTo>
                    <a:cubicBezTo>
                      <a:pt x="3956" y="1363"/>
                      <a:pt x="3919" y="1309"/>
                      <a:pt x="3904" y="1248"/>
                    </a:cubicBezTo>
                    <a:cubicBezTo>
                      <a:pt x="3897" y="1222"/>
                      <a:pt x="3898" y="1193"/>
                      <a:pt x="3888" y="1168"/>
                    </a:cubicBezTo>
                    <a:cubicBezTo>
                      <a:pt x="3870" y="1121"/>
                      <a:pt x="3834" y="1083"/>
                      <a:pt x="3808" y="1040"/>
                    </a:cubicBezTo>
                    <a:cubicBezTo>
                      <a:pt x="3786" y="953"/>
                      <a:pt x="3744" y="864"/>
                      <a:pt x="3680" y="800"/>
                    </a:cubicBezTo>
                    <a:cubicBezTo>
                      <a:pt x="3646" y="665"/>
                      <a:pt x="3692" y="802"/>
                      <a:pt x="3616" y="688"/>
                    </a:cubicBezTo>
                    <a:cubicBezTo>
                      <a:pt x="3607" y="674"/>
                      <a:pt x="3608" y="655"/>
                      <a:pt x="3600" y="640"/>
                    </a:cubicBezTo>
                    <a:cubicBezTo>
                      <a:pt x="3581" y="602"/>
                      <a:pt x="3560" y="564"/>
                      <a:pt x="3536" y="528"/>
                    </a:cubicBezTo>
                    <a:cubicBezTo>
                      <a:pt x="3506" y="484"/>
                      <a:pt x="3472" y="443"/>
                      <a:pt x="3440" y="400"/>
                    </a:cubicBezTo>
                    <a:cubicBezTo>
                      <a:pt x="3390" y="333"/>
                      <a:pt x="3401" y="369"/>
                      <a:pt x="3344" y="320"/>
                    </a:cubicBezTo>
                    <a:cubicBezTo>
                      <a:pt x="3321" y="300"/>
                      <a:pt x="3305" y="274"/>
                      <a:pt x="3280" y="256"/>
                    </a:cubicBezTo>
                    <a:cubicBezTo>
                      <a:pt x="3247" y="232"/>
                      <a:pt x="3203" y="228"/>
                      <a:pt x="3168" y="208"/>
                    </a:cubicBezTo>
                    <a:cubicBezTo>
                      <a:pt x="3071" y="152"/>
                      <a:pt x="3007" y="115"/>
                      <a:pt x="2896" y="96"/>
                    </a:cubicBezTo>
                    <a:cubicBezTo>
                      <a:pt x="2802" y="49"/>
                      <a:pt x="2855" y="72"/>
                      <a:pt x="2736" y="32"/>
                    </a:cubicBezTo>
                    <a:cubicBezTo>
                      <a:pt x="2720" y="27"/>
                      <a:pt x="2704" y="21"/>
                      <a:pt x="2688" y="16"/>
                    </a:cubicBezTo>
                    <a:cubicBezTo>
                      <a:pt x="2672" y="11"/>
                      <a:pt x="2640" y="0"/>
                      <a:pt x="2640" y="0"/>
                    </a:cubicBezTo>
                    <a:cubicBezTo>
                      <a:pt x="2352" y="5"/>
                      <a:pt x="2064" y="6"/>
                      <a:pt x="1776" y="16"/>
                    </a:cubicBezTo>
                    <a:cubicBezTo>
                      <a:pt x="1718" y="18"/>
                      <a:pt x="1604" y="54"/>
                      <a:pt x="1552" y="64"/>
                    </a:cubicBezTo>
                    <a:cubicBezTo>
                      <a:pt x="1509" y="73"/>
                      <a:pt x="1424" y="96"/>
                      <a:pt x="1424" y="96"/>
                    </a:cubicBezTo>
                    <a:cubicBezTo>
                      <a:pt x="1292" y="184"/>
                      <a:pt x="1126" y="202"/>
                      <a:pt x="976" y="240"/>
                    </a:cubicBezTo>
                    <a:cubicBezTo>
                      <a:pt x="906" y="258"/>
                      <a:pt x="839" y="286"/>
                      <a:pt x="768" y="304"/>
                    </a:cubicBezTo>
                    <a:cubicBezTo>
                      <a:pt x="683" y="432"/>
                      <a:pt x="795" y="277"/>
                      <a:pt x="688" y="384"/>
                    </a:cubicBezTo>
                    <a:cubicBezTo>
                      <a:pt x="653" y="419"/>
                      <a:pt x="645" y="469"/>
                      <a:pt x="624" y="512"/>
                    </a:cubicBezTo>
                  </a:path>
                </a:pathLst>
              </a:custGeom>
              <a:solidFill>
                <a:srgbClr val="9966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45">
                <a:extLst>
                  <a:ext uri="{FF2B5EF4-FFF2-40B4-BE49-F238E27FC236}">
                    <a16:creationId xmlns:a16="http://schemas.microsoft.com/office/drawing/2014/main" id="{719F49AB-5D8B-402C-BB29-D6C840B66D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3" y="3778"/>
                <a:ext cx="462" cy="1138"/>
              </a:xfrm>
              <a:custGeom>
                <a:avLst/>
                <a:gdLst>
                  <a:gd name="T0" fmla="*/ 1 w 830"/>
                  <a:gd name="T1" fmla="*/ 1 h 2096"/>
                  <a:gd name="T2" fmla="*/ 1 w 830"/>
                  <a:gd name="T3" fmla="*/ 1 h 2096"/>
                  <a:gd name="T4" fmla="*/ 1 w 830"/>
                  <a:gd name="T5" fmla="*/ 1 h 2096"/>
                  <a:gd name="T6" fmla="*/ 1 w 830"/>
                  <a:gd name="T7" fmla="*/ 1 h 2096"/>
                  <a:gd name="T8" fmla="*/ 1 w 830"/>
                  <a:gd name="T9" fmla="*/ 1 h 2096"/>
                  <a:gd name="T10" fmla="*/ 1 w 830"/>
                  <a:gd name="T11" fmla="*/ 1 h 2096"/>
                  <a:gd name="T12" fmla="*/ 1 w 830"/>
                  <a:gd name="T13" fmla="*/ 1 h 2096"/>
                  <a:gd name="T14" fmla="*/ 1 w 830"/>
                  <a:gd name="T15" fmla="*/ 1 h 2096"/>
                  <a:gd name="T16" fmla="*/ 1 w 830"/>
                  <a:gd name="T17" fmla="*/ 1 h 2096"/>
                  <a:gd name="T18" fmla="*/ 1 w 830"/>
                  <a:gd name="T19" fmla="*/ 1 h 2096"/>
                  <a:gd name="T20" fmla="*/ 1 w 830"/>
                  <a:gd name="T21" fmla="*/ 1 h 2096"/>
                  <a:gd name="T22" fmla="*/ 1 w 830"/>
                  <a:gd name="T23" fmla="*/ 1 h 2096"/>
                  <a:gd name="T24" fmla="*/ 1 w 830"/>
                  <a:gd name="T25" fmla="*/ 1 h 2096"/>
                  <a:gd name="T26" fmla="*/ 1 w 830"/>
                  <a:gd name="T27" fmla="*/ 1 h 2096"/>
                  <a:gd name="T28" fmla="*/ 1 w 830"/>
                  <a:gd name="T29" fmla="*/ 1 h 2096"/>
                  <a:gd name="T30" fmla="*/ 1 w 830"/>
                  <a:gd name="T31" fmla="*/ 1 h 2096"/>
                  <a:gd name="T32" fmla="*/ 1 w 830"/>
                  <a:gd name="T33" fmla="*/ 0 h 209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30" h="2096">
                    <a:moveTo>
                      <a:pt x="398" y="2096"/>
                    </a:moveTo>
                    <a:cubicBezTo>
                      <a:pt x="315" y="1972"/>
                      <a:pt x="346" y="2036"/>
                      <a:pt x="302" y="1904"/>
                    </a:cubicBezTo>
                    <a:cubicBezTo>
                      <a:pt x="280" y="1838"/>
                      <a:pt x="209" y="1763"/>
                      <a:pt x="158" y="1712"/>
                    </a:cubicBezTo>
                    <a:cubicBezTo>
                      <a:pt x="106" y="1557"/>
                      <a:pt x="189" y="1798"/>
                      <a:pt x="110" y="1600"/>
                    </a:cubicBezTo>
                    <a:cubicBezTo>
                      <a:pt x="81" y="1527"/>
                      <a:pt x="74" y="1458"/>
                      <a:pt x="30" y="1392"/>
                    </a:cubicBezTo>
                    <a:cubicBezTo>
                      <a:pt x="0" y="1184"/>
                      <a:pt x="13" y="1027"/>
                      <a:pt x="78" y="832"/>
                    </a:cubicBezTo>
                    <a:cubicBezTo>
                      <a:pt x="92" y="791"/>
                      <a:pt x="102" y="724"/>
                      <a:pt x="126" y="688"/>
                    </a:cubicBezTo>
                    <a:cubicBezTo>
                      <a:pt x="147" y="656"/>
                      <a:pt x="163" y="619"/>
                      <a:pt x="190" y="592"/>
                    </a:cubicBezTo>
                    <a:cubicBezTo>
                      <a:pt x="206" y="576"/>
                      <a:pt x="225" y="562"/>
                      <a:pt x="238" y="544"/>
                    </a:cubicBezTo>
                    <a:cubicBezTo>
                      <a:pt x="312" y="441"/>
                      <a:pt x="223" y="511"/>
                      <a:pt x="318" y="448"/>
                    </a:cubicBezTo>
                    <a:cubicBezTo>
                      <a:pt x="332" y="406"/>
                      <a:pt x="324" y="356"/>
                      <a:pt x="350" y="320"/>
                    </a:cubicBezTo>
                    <a:cubicBezTo>
                      <a:pt x="364" y="301"/>
                      <a:pt x="395" y="302"/>
                      <a:pt x="414" y="288"/>
                    </a:cubicBezTo>
                    <a:cubicBezTo>
                      <a:pt x="432" y="275"/>
                      <a:pt x="442" y="251"/>
                      <a:pt x="462" y="240"/>
                    </a:cubicBezTo>
                    <a:cubicBezTo>
                      <a:pt x="491" y="224"/>
                      <a:pt x="558" y="208"/>
                      <a:pt x="558" y="208"/>
                    </a:cubicBezTo>
                    <a:cubicBezTo>
                      <a:pt x="616" y="150"/>
                      <a:pt x="637" y="155"/>
                      <a:pt x="702" y="112"/>
                    </a:cubicBezTo>
                    <a:cubicBezTo>
                      <a:pt x="713" y="96"/>
                      <a:pt x="720" y="77"/>
                      <a:pt x="734" y="64"/>
                    </a:cubicBezTo>
                    <a:cubicBezTo>
                      <a:pt x="763" y="39"/>
                      <a:pt x="830" y="0"/>
                      <a:pt x="830" y="0"/>
                    </a:cubicBezTo>
                  </a:path>
                </a:pathLst>
              </a:custGeom>
              <a:solidFill>
                <a:srgbClr val="9966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46">
                <a:extLst>
                  <a:ext uri="{FF2B5EF4-FFF2-40B4-BE49-F238E27FC236}">
                    <a16:creationId xmlns:a16="http://schemas.microsoft.com/office/drawing/2014/main" id="{4F7B4840-C555-4BF8-906B-457182FE977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7395" y="3742"/>
                <a:ext cx="462" cy="1139"/>
              </a:xfrm>
              <a:custGeom>
                <a:avLst/>
                <a:gdLst>
                  <a:gd name="T0" fmla="*/ 1 w 830"/>
                  <a:gd name="T1" fmla="*/ 1 h 2096"/>
                  <a:gd name="T2" fmla="*/ 1 w 830"/>
                  <a:gd name="T3" fmla="*/ 1 h 2096"/>
                  <a:gd name="T4" fmla="*/ 1 w 830"/>
                  <a:gd name="T5" fmla="*/ 1 h 2096"/>
                  <a:gd name="T6" fmla="*/ 1 w 830"/>
                  <a:gd name="T7" fmla="*/ 1 h 2096"/>
                  <a:gd name="T8" fmla="*/ 1 w 830"/>
                  <a:gd name="T9" fmla="*/ 1 h 2096"/>
                  <a:gd name="T10" fmla="*/ 1 w 830"/>
                  <a:gd name="T11" fmla="*/ 1 h 2096"/>
                  <a:gd name="T12" fmla="*/ 1 w 830"/>
                  <a:gd name="T13" fmla="*/ 1 h 2096"/>
                  <a:gd name="T14" fmla="*/ 1 w 830"/>
                  <a:gd name="T15" fmla="*/ 1 h 2096"/>
                  <a:gd name="T16" fmla="*/ 1 w 830"/>
                  <a:gd name="T17" fmla="*/ 1 h 2096"/>
                  <a:gd name="T18" fmla="*/ 1 w 830"/>
                  <a:gd name="T19" fmla="*/ 1 h 2096"/>
                  <a:gd name="T20" fmla="*/ 1 w 830"/>
                  <a:gd name="T21" fmla="*/ 1 h 2096"/>
                  <a:gd name="T22" fmla="*/ 1 w 830"/>
                  <a:gd name="T23" fmla="*/ 1 h 2096"/>
                  <a:gd name="T24" fmla="*/ 1 w 830"/>
                  <a:gd name="T25" fmla="*/ 1 h 2096"/>
                  <a:gd name="T26" fmla="*/ 1 w 830"/>
                  <a:gd name="T27" fmla="*/ 1 h 2096"/>
                  <a:gd name="T28" fmla="*/ 1 w 830"/>
                  <a:gd name="T29" fmla="*/ 1 h 2096"/>
                  <a:gd name="T30" fmla="*/ 1 w 830"/>
                  <a:gd name="T31" fmla="*/ 1 h 2096"/>
                  <a:gd name="T32" fmla="*/ 1 w 830"/>
                  <a:gd name="T33" fmla="*/ 0 h 209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30" h="2096">
                    <a:moveTo>
                      <a:pt x="398" y="2096"/>
                    </a:moveTo>
                    <a:cubicBezTo>
                      <a:pt x="315" y="1972"/>
                      <a:pt x="346" y="2036"/>
                      <a:pt x="302" y="1904"/>
                    </a:cubicBezTo>
                    <a:cubicBezTo>
                      <a:pt x="280" y="1838"/>
                      <a:pt x="209" y="1763"/>
                      <a:pt x="158" y="1712"/>
                    </a:cubicBezTo>
                    <a:cubicBezTo>
                      <a:pt x="106" y="1557"/>
                      <a:pt x="189" y="1798"/>
                      <a:pt x="110" y="1600"/>
                    </a:cubicBezTo>
                    <a:cubicBezTo>
                      <a:pt x="81" y="1527"/>
                      <a:pt x="74" y="1458"/>
                      <a:pt x="30" y="1392"/>
                    </a:cubicBezTo>
                    <a:cubicBezTo>
                      <a:pt x="0" y="1184"/>
                      <a:pt x="13" y="1027"/>
                      <a:pt x="78" y="832"/>
                    </a:cubicBezTo>
                    <a:cubicBezTo>
                      <a:pt x="92" y="791"/>
                      <a:pt x="102" y="724"/>
                      <a:pt x="126" y="688"/>
                    </a:cubicBezTo>
                    <a:cubicBezTo>
                      <a:pt x="147" y="656"/>
                      <a:pt x="163" y="619"/>
                      <a:pt x="190" y="592"/>
                    </a:cubicBezTo>
                    <a:cubicBezTo>
                      <a:pt x="206" y="576"/>
                      <a:pt x="225" y="562"/>
                      <a:pt x="238" y="544"/>
                    </a:cubicBezTo>
                    <a:cubicBezTo>
                      <a:pt x="312" y="441"/>
                      <a:pt x="223" y="511"/>
                      <a:pt x="318" y="448"/>
                    </a:cubicBezTo>
                    <a:cubicBezTo>
                      <a:pt x="332" y="406"/>
                      <a:pt x="324" y="356"/>
                      <a:pt x="350" y="320"/>
                    </a:cubicBezTo>
                    <a:cubicBezTo>
                      <a:pt x="364" y="301"/>
                      <a:pt x="395" y="302"/>
                      <a:pt x="414" y="288"/>
                    </a:cubicBezTo>
                    <a:cubicBezTo>
                      <a:pt x="432" y="275"/>
                      <a:pt x="442" y="251"/>
                      <a:pt x="462" y="240"/>
                    </a:cubicBezTo>
                    <a:cubicBezTo>
                      <a:pt x="491" y="224"/>
                      <a:pt x="558" y="208"/>
                      <a:pt x="558" y="208"/>
                    </a:cubicBezTo>
                    <a:cubicBezTo>
                      <a:pt x="616" y="150"/>
                      <a:pt x="637" y="155"/>
                      <a:pt x="702" y="112"/>
                    </a:cubicBezTo>
                    <a:cubicBezTo>
                      <a:pt x="713" y="96"/>
                      <a:pt x="720" y="77"/>
                      <a:pt x="734" y="64"/>
                    </a:cubicBezTo>
                    <a:cubicBezTo>
                      <a:pt x="763" y="39"/>
                      <a:pt x="830" y="0"/>
                      <a:pt x="830" y="0"/>
                    </a:cubicBezTo>
                  </a:path>
                </a:pathLst>
              </a:custGeom>
              <a:solidFill>
                <a:srgbClr val="9966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47">
                <a:extLst>
                  <a:ext uri="{FF2B5EF4-FFF2-40B4-BE49-F238E27FC236}">
                    <a16:creationId xmlns:a16="http://schemas.microsoft.com/office/drawing/2014/main" id="{E3009D4C-34B8-44ED-8BE7-FBFD5A4B2C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4896"/>
                <a:ext cx="1586" cy="1610"/>
              </a:xfrm>
              <a:custGeom>
                <a:avLst/>
                <a:gdLst>
                  <a:gd name="T0" fmla="*/ 1 w 2855"/>
                  <a:gd name="T1" fmla="*/ 1 h 2899"/>
                  <a:gd name="T2" fmla="*/ 1 w 2855"/>
                  <a:gd name="T3" fmla="*/ 1 h 2899"/>
                  <a:gd name="T4" fmla="*/ 1 w 2855"/>
                  <a:gd name="T5" fmla="*/ 1 h 2899"/>
                  <a:gd name="T6" fmla="*/ 1 w 2855"/>
                  <a:gd name="T7" fmla="*/ 1 h 2899"/>
                  <a:gd name="T8" fmla="*/ 1 w 2855"/>
                  <a:gd name="T9" fmla="*/ 1 h 2899"/>
                  <a:gd name="T10" fmla="*/ 1 w 2855"/>
                  <a:gd name="T11" fmla="*/ 1 h 2899"/>
                  <a:gd name="T12" fmla="*/ 1 w 2855"/>
                  <a:gd name="T13" fmla="*/ 1 h 2899"/>
                  <a:gd name="T14" fmla="*/ 1 w 2855"/>
                  <a:gd name="T15" fmla="*/ 1 h 2899"/>
                  <a:gd name="T16" fmla="*/ 1 w 2855"/>
                  <a:gd name="T17" fmla="*/ 1 h 2899"/>
                  <a:gd name="T18" fmla="*/ 1 w 2855"/>
                  <a:gd name="T19" fmla="*/ 1 h 2899"/>
                  <a:gd name="T20" fmla="*/ 1 w 2855"/>
                  <a:gd name="T21" fmla="*/ 1 h 2899"/>
                  <a:gd name="T22" fmla="*/ 1 w 2855"/>
                  <a:gd name="T23" fmla="*/ 1 h 2899"/>
                  <a:gd name="T24" fmla="*/ 1 w 2855"/>
                  <a:gd name="T25" fmla="*/ 1 h 2899"/>
                  <a:gd name="T26" fmla="*/ 1 w 2855"/>
                  <a:gd name="T27" fmla="*/ 1 h 2899"/>
                  <a:gd name="T28" fmla="*/ 1 w 2855"/>
                  <a:gd name="T29" fmla="*/ 1 h 2899"/>
                  <a:gd name="T30" fmla="*/ 1 w 2855"/>
                  <a:gd name="T31" fmla="*/ 1 h 2899"/>
                  <a:gd name="T32" fmla="*/ 1 w 2855"/>
                  <a:gd name="T33" fmla="*/ 1 h 2899"/>
                  <a:gd name="T34" fmla="*/ 1 w 2855"/>
                  <a:gd name="T35" fmla="*/ 1 h 2899"/>
                  <a:gd name="T36" fmla="*/ 1 w 2855"/>
                  <a:gd name="T37" fmla="*/ 1 h 2899"/>
                  <a:gd name="T38" fmla="*/ 1 w 2855"/>
                  <a:gd name="T39" fmla="*/ 1 h 2899"/>
                  <a:gd name="T40" fmla="*/ 1 w 2855"/>
                  <a:gd name="T41" fmla="*/ 1 h 2899"/>
                  <a:gd name="T42" fmla="*/ 1 w 2855"/>
                  <a:gd name="T43" fmla="*/ 1 h 2899"/>
                  <a:gd name="T44" fmla="*/ 1 w 2855"/>
                  <a:gd name="T45" fmla="*/ 1 h 2899"/>
                  <a:gd name="T46" fmla="*/ 1 w 2855"/>
                  <a:gd name="T47" fmla="*/ 1 h 2899"/>
                  <a:gd name="T48" fmla="*/ 1 w 2855"/>
                  <a:gd name="T49" fmla="*/ 1 h 2899"/>
                  <a:gd name="T50" fmla="*/ 1 w 2855"/>
                  <a:gd name="T51" fmla="*/ 1 h 2899"/>
                  <a:gd name="T52" fmla="*/ 1 w 2855"/>
                  <a:gd name="T53" fmla="*/ 1 h 2899"/>
                  <a:gd name="T54" fmla="*/ 1 w 2855"/>
                  <a:gd name="T55" fmla="*/ 1 h 2899"/>
                  <a:gd name="T56" fmla="*/ 1 w 2855"/>
                  <a:gd name="T57" fmla="*/ 1 h 2899"/>
                  <a:gd name="T58" fmla="*/ 1 w 2855"/>
                  <a:gd name="T59" fmla="*/ 1 h 2899"/>
                  <a:gd name="T60" fmla="*/ 1 w 2855"/>
                  <a:gd name="T61" fmla="*/ 1 h 2899"/>
                  <a:gd name="T62" fmla="*/ 1 w 2855"/>
                  <a:gd name="T63" fmla="*/ 1 h 2899"/>
                  <a:gd name="T64" fmla="*/ 1 w 2855"/>
                  <a:gd name="T65" fmla="*/ 1 h 2899"/>
                  <a:gd name="T66" fmla="*/ 1 w 2855"/>
                  <a:gd name="T67" fmla="*/ 1 h 2899"/>
                  <a:gd name="T68" fmla="*/ 1 w 2855"/>
                  <a:gd name="T69" fmla="*/ 1 h 2899"/>
                  <a:gd name="T70" fmla="*/ 1 w 2855"/>
                  <a:gd name="T71" fmla="*/ 1 h 2899"/>
                  <a:gd name="T72" fmla="*/ 1 w 2855"/>
                  <a:gd name="T73" fmla="*/ 1 h 289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855" h="2899">
                    <a:moveTo>
                      <a:pt x="2855" y="148"/>
                    </a:moveTo>
                    <a:cubicBezTo>
                      <a:pt x="2625" y="186"/>
                      <a:pt x="2407" y="125"/>
                      <a:pt x="2183" y="84"/>
                    </a:cubicBezTo>
                    <a:cubicBezTo>
                      <a:pt x="2034" y="57"/>
                      <a:pt x="1881" y="41"/>
                      <a:pt x="1735" y="4"/>
                    </a:cubicBezTo>
                    <a:cubicBezTo>
                      <a:pt x="1509" y="23"/>
                      <a:pt x="1604" y="0"/>
                      <a:pt x="1447" y="52"/>
                    </a:cubicBezTo>
                    <a:cubicBezTo>
                      <a:pt x="1431" y="57"/>
                      <a:pt x="1415" y="63"/>
                      <a:pt x="1399" y="68"/>
                    </a:cubicBezTo>
                    <a:cubicBezTo>
                      <a:pt x="1383" y="73"/>
                      <a:pt x="1351" y="84"/>
                      <a:pt x="1351" y="84"/>
                    </a:cubicBezTo>
                    <a:cubicBezTo>
                      <a:pt x="1330" y="100"/>
                      <a:pt x="1310" y="119"/>
                      <a:pt x="1287" y="132"/>
                    </a:cubicBezTo>
                    <a:cubicBezTo>
                      <a:pt x="1195" y="184"/>
                      <a:pt x="1282" y="104"/>
                      <a:pt x="1191" y="180"/>
                    </a:cubicBezTo>
                    <a:cubicBezTo>
                      <a:pt x="1117" y="241"/>
                      <a:pt x="1070" y="327"/>
                      <a:pt x="1015" y="404"/>
                    </a:cubicBezTo>
                    <a:cubicBezTo>
                      <a:pt x="986" y="444"/>
                      <a:pt x="948" y="476"/>
                      <a:pt x="919" y="516"/>
                    </a:cubicBezTo>
                    <a:cubicBezTo>
                      <a:pt x="827" y="645"/>
                      <a:pt x="955" y="515"/>
                      <a:pt x="839" y="644"/>
                    </a:cubicBezTo>
                    <a:cubicBezTo>
                      <a:pt x="809" y="678"/>
                      <a:pt x="743" y="740"/>
                      <a:pt x="743" y="740"/>
                    </a:cubicBezTo>
                    <a:cubicBezTo>
                      <a:pt x="691" y="869"/>
                      <a:pt x="602" y="972"/>
                      <a:pt x="535" y="1092"/>
                    </a:cubicBezTo>
                    <a:cubicBezTo>
                      <a:pt x="490" y="1173"/>
                      <a:pt x="497" y="1206"/>
                      <a:pt x="439" y="1284"/>
                    </a:cubicBezTo>
                    <a:cubicBezTo>
                      <a:pt x="403" y="1463"/>
                      <a:pt x="454" y="1271"/>
                      <a:pt x="375" y="1428"/>
                    </a:cubicBezTo>
                    <a:cubicBezTo>
                      <a:pt x="365" y="1448"/>
                      <a:pt x="366" y="1471"/>
                      <a:pt x="359" y="1492"/>
                    </a:cubicBezTo>
                    <a:cubicBezTo>
                      <a:pt x="332" y="1573"/>
                      <a:pt x="306" y="1651"/>
                      <a:pt x="279" y="1732"/>
                    </a:cubicBezTo>
                    <a:cubicBezTo>
                      <a:pt x="255" y="1803"/>
                      <a:pt x="264" y="1825"/>
                      <a:pt x="247" y="1908"/>
                    </a:cubicBezTo>
                    <a:cubicBezTo>
                      <a:pt x="223" y="2029"/>
                      <a:pt x="187" y="2157"/>
                      <a:pt x="151" y="2276"/>
                    </a:cubicBezTo>
                    <a:cubicBezTo>
                      <a:pt x="113" y="2403"/>
                      <a:pt x="93" y="2533"/>
                      <a:pt x="55" y="2660"/>
                    </a:cubicBezTo>
                    <a:cubicBezTo>
                      <a:pt x="45" y="2692"/>
                      <a:pt x="34" y="2724"/>
                      <a:pt x="23" y="2756"/>
                    </a:cubicBezTo>
                    <a:cubicBezTo>
                      <a:pt x="18" y="2772"/>
                      <a:pt x="7" y="2804"/>
                      <a:pt x="7" y="2804"/>
                    </a:cubicBezTo>
                    <a:cubicBezTo>
                      <a:pt x="12" y="2831"/>
                      <a:pt x="0" y="2869"/>
                      <a:pt x="23" y="2884"/>
                    </a:cubicBezTo>
                    <a:cubicBezTo>
                      <a:pt x="46" y="2899"/>
                      <a:pt x="80" y="2883"/>
                      <a:pt x="103" y="2868"/>
                    </a:cubicBezTo>
                    <a:cubicBezTo>
                      <a:pt x="117" y="2859"/>
                      <a:pt x="107" y="2832"/>
                      <a:pt x="119" y="2820"/>
                    </a:cubicBezTo>
                    <a:cubicBezTo>
                      <a:pt x="142" y="2797"/>
                      <a:pt x="244" y="2752"/>
                      <a:pt x="279" y="2740"/>
                    </a:cubicBezTo>
                    <a:cubicBezTo>
                      <a:pt x="331" y="2662"/>
                      <a:pt x="405" y="2621"/>
                      <a:pt x="487" y="2580"/>
                    </a:cubicBezTo>
                    <a:cubicBezTo>
                      <a:pt x="601" y="2408"/>
                      <a:pt x="423" y="2669"/>
                      <a:pt x="567" y="2484"/>
                    </a:cubicBezTo>
                    <a:cubicBezTo>
                      <a:pt x="591" y="2454"/>
                      <a:pt x="600" y="2411"/>
                      <a:pt x="631" y="2388"/>
                    </a:cubicBezTo>
                    <a:cubicBezTo>
                      <a:pt x="686" y="2347"/>
                      <a:pt x="739" y="2303"/>
                      <a:pt x="791" y="2260"/>
                    </a:cubicBezTo>
                    <a:cubicBezTo>
                      <a:pt x="871" y="2193"/>
                      <a:pt x="803" y="2224"/>
                      <a:pt x="887" y="2196"/>
                    </a:cubicBezTo>
                    <a:cubicBezTo>
                      <a:pt x="964" y="2119"/>
                      <a:pt x="1063" y="2076"/>
                      <a:pt x="1143" y="2004"/>
                    </a:cubicBezTo>
                    <a:cubicBezTo>
                      <a:pt x="1199" y="1954"/>
                      <a:pt x="1257" y="1904"/>
                      <a:pt x="1303" y="1844"/>
                    </a:cubicBezTo>
                    <a:cubicBezTo>
                      <a:pt x="1427" y="1685"/>
                      <a:pt x="1364" y="1734"/>
                      <a:pt x="1463" y="1668"/>
                    </a:cubicBezTo>
                    <a:cubicBezTo>
                      <a:pt x="1555" y="1530"/>
                      <a:pt x="1662" y="1410"/>
                      <a:pt x="1767" y="1284"/>
                    </a:cubicBezTo>
                    <a:cubicBezTo>
                      <a:pt x="1795" y="1251"/>
                      <a:pt x="1797" y="1198"/>
                      <a:pt x="1831" y="1172"/>
                    </a:cubicBezTo>
                    <a:cubicBezTo>
                      <a:pt x="1908" y="1114"/>
                      <a:pt x="1992" y="1155"/>
                      <a:pt x="2039" y="1060"/>
                    </a:cubicBezTo>
                  </a:path>
                </a:pathLst>
              </a:custGeom>
              <a:solidFill>
                <a:srgbClr val="9966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48">
                <a:extLst>
                  <a:ext uri="{FF2B5EF4-FFF2-40B4-BE49-F238E27FC236}">
                    <a16:creationId xmlns:a16="http://schemas.microsoft.com/office/drawing/2014/main" id="{1EE184BA-B550-4DDB-8377-77DACD3BCAA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8030" y="4922"/>
                <a:ext cx="1587" cy="1610"/>
              </a:xfrm>
              <a:custGeom>
                <a:avLst/>
                <a:gdLst>
                  <a:gd name="T0" fmla="*/ 1 w 2855"/>
                  <a:gd name="T1" fmla="*/ 1 h 2899"/>
                  <a:gd name="T2" fmla="*/ 1 w 2855"/>
                  <a:gd name="T3" fmla="*/ 1 h 2899"/>
                  <a:gd name="T4" fmla="*/ 1 w 2855"/>
                  <a:gd name="T5" fmla="*/ 1 h 2899"/>
                  <a:gd name="T6" fmla="*/ 1 w 2855"/>
                  <a:gd name="T7" fmla="*/ 1 h 2899"/>
                  <a:gd name="T8" fmla="*/ 1 w 2855"/>
                  <a:gd name="T9" fmla="*/ 1 h 2899"/>
                  <a:gd name="T10" fmla="*/ 1 w 2855"/>
                  <a:gd name="T11" fmla="*/ 1 h 2899"/>
                  <a:gd name="T12" fmla="*/ 1 w 2855"/>
                  <a:gd name="T13" fmla="*/ 1 h 2899"/>
                  <a:gd name="T14" fmla="*/ 1 w 2855"/>
                  <a:gd name="T15" fmla="*/ 1 h 2899"/>
                  <a:gd name="T16" fmla="*/ 1 w 2855"/>
                  <a:gd name="T17" fmla="*/ 1 h 2899"/>
                  <a:gd name="T18" fmla="*/ 1 w 2855"/>
                  <a:gd name="T19" fmla="*/ 1 h 2899"/>
                  <a:gd name="T20" fmla="*/ 1 w 2855"/>
                  <a:gd name="T21" fmla="*/ 1 h 2899"/>
                  <a:gd name="T22" fmla="*/ 1 w 2855"/>
                  <a:gd name="T23" fmla="*/ 1 h 2899"/>
                  <a:gd name="T24" fmla="*/ 1 w 2855"/>
                  <a:gd name="T25" fmla="*/ 1 h 2899"/>
                  <a:gd name="T26" fmla="*/ 1 w 2855"/>
                  <a:gd name="T27" fmla="*/ 1 h 2899"/>
                  <a:gd name="T28" fmla="*/ 1 w 2855"/>
                  <a:gd name="T29" fmla="*/ 1 h 2899"/>
                  <a:gd name="T30" fmla="*/ 1 w 2855"/>
                  <a:gd name="T31" fmla="*/ 1 h 2899"/>
                  <a:gd name="T32" fmla="*/ 1 w 2855"/>
                  <a:gd name="T33" fmla="*/ 1 h 2899"/>
                  <a:gd name="T34" fmla="*/ 1 w 2855"/>
                  <a:gd name="T35" fmla="*/ 1 h 2899"/>
                  <a:gd name="T36" fmla="*/ 1 w 2855"/>
                  <a:gd name="T37" fmla="*/ 1 h 2899"/>
                  <a:gd name="T38" fmla="*/ 1 w 2855"/>
                  <a:gd name="T39" fmla="*/ 1 h 2899"/>
                  <a:gd name="T40" fmla="*/ 1 w 2855"/>
                  <a:gd name="T41" fmla="*/ 1 h 2899"/>
                  <a:gd name="T42" fmla="*/ 1 w 2855"/>
                  <a:gd name="T43" fmla="*/ 1 h 2899"/>
                  <a:gd name="T44" fmla="*/ 1 w 2855"/>
                  <a:gd name="T45" fmla="*/ 1 h 2899"/>
                  <a:gd name="T46" fmla="*/ 1 w 2855"/>
                  <a:gd name="T47" fmla="*/ 1 h 2899"/>
                  <a:gd name="T48" fmla="*/ 1 w 2855"/>
                  <a:gd name="T49" fmla="*/ 1 h 2899"/>
                  <a:gd name="T50" fmla="*/ 1 w 2855"/>
                  <a:gd name="T51" fmla="*/ 1 h 2899"/>
                  <a:gd name="T52" fmla="*/ 1 w 2855"/>
                  <a:gd name="T53" fmla="*/ 1 h 2899"/>
                  <a:gd name="T54" fmla="*/ 1 w 2855"/>
                  <a:gd name="T55" fmla="*/ 1 h 2899"/>
                  <a:gd name="T56" fmla="*/ 1 w 2855"/>
                  <a:gd name="T57" fmla="*/ 1 h 2899"/>
                  <a:gd name="T58" fmla="*/ 1 w 2855"/>
                  <a:gd name="T59" fmla="*/ 1 h 2899"/>
                  <a:gd name="T60" fmla="*/ 1 w 2855"/>
                  <a:gd name="T61" fmla="*/ 1 h 2899"/>
                  <a:gd name="T62" fmla="*/ 1 w 2855"/>
                  <a:gd name="T63" fmla="*/ 1 h 2899"/>
                  <a:gd name="T64" fmla="*/ 1 w 2855"/>
                  <a:gd name="T65" fmla="*/ 1 h 2899"/>
                  <a:gd name="T66" fmla="*/ 1 w 2855"/>
                  <a:gd name="T67" fmla="*/ 1 h 2899"/>
                  <a:gd name="T68" fmla="*/ 1 w 2855"/>
                  <a:gd name="T69" fmla="*/ 1 h 2899"/>
                  <a:gd name="T70" fmla="*/ 1 w 2855"/>
                  <a:gd name="T71" fmla="*/ 1 h 2899"/>
                  <a:gd name="T72" fmla="*/ 1 w 2855"/>
                  <a:gd name="T73" fmla="*/ 1 h 289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855" h="2899">
                    <a:moveTo>
                      <a:pt x="2855" y="148"/>
                    </a:moveTo>
                    <a:cubicBezTo>
                      <a:pt x="2625" y="186"/>
                      <a:pt x="2407" y="125"/>
                      <a:pt x="2183" y="84"/>
                    </a:cubicBezTo>
                    <a:cubicBezTo>
                      <a:pt x="2034" y="57"/>
                      <a:pt x="1881" y="41"/>
                      <a:pt x="1735" y="4"/>
                    </a:cubicBezTo>
                    <a:cubicBezTo>
                      <a:pt x="1509" y="23"/>
                      <a:pt x="1604" y="0"/>
                      <a:pt x="1447" y="52"/>
                    </a:cubicBezTo>
                    <a:cubicBezTo>
                      <a:pt x="1431" y="57"/>
                      <a:pt x="1415" y="63"/>
                      <a:pt x="1399" y="68"/>
                    </a:cubicBezTo>
                    <a:cubicBezTo>
                      <a:pt x="1383" y="73"/>
                      <a:pt x="1351" y="84"/>
                      <a:pt x="1351" y="84"/>
                    </a:cubicBezTo>
                    <a:cubicBezTo>
                      <a:pt x="1330" y="100"/>
                      <a:pt x="1310" y="119"/>
                      <a:pt x="1287" y="132"/>
                    </a:cubicBezTo>
                    <a:cubicBezTo>
                      <a:pt x="1195" y="184"/>
                      <a:pt x="1282" y="104"/>
                      <a:pt x="1191" y="180"/>
                    </a:cubicBezTo>
                    <a:cubicBezTo>
                      <a:pt x="1117" y="241"/>
                      <a:pt x="1070" y="327"/>
                      <a:pt x="1015" y="404"/>
                    </a:cubicBezTo>
                    <a:cubicBezTo>
                      <a:pt x="986" y="444"/>
                      <a:pt x="948" y="476"/>
                      <a:pt x="919" y="516"/>
                    </a:cubicBezTo>
                    <a:cubicBezTo>
                      <a:pt x="827" y="645"/>
                      <a:pt x="955" y="515"/>
                      <a:pt x="839" y="644"/>
                    </a:cubicBezTo>
                    <a:cubicBezTo>
                      <a:pt x="809" y="678"/>
                      <a:pt x="743" y="740"/>
                      <a:pt x="743" y="740"/>
                    </a:cubicBezTo>
                    <a:cubicBezTo>
                      <a:pt x="691" y="869"/>
                      <a:pt x="602" y="972"/>
                      <a:pt x="535" y="1092"/>
                    </a:cubicBezTo>
                    <a:cubicBezTo>
                      <a:pt x="490" y="1173"/>
                      <a:pt x="497" y="1206"/>
                      <a:pt x="439" y="1284"/>
                    </a:cubicBezTo>
                    <a:cubicBezTo>
                      <a:pt x="403" y="1463"/>
                      <a:pt x="454" y="1271"/>
                      <a:pt x="375" y="1428"/>
                    </a:cubicBezTo>
                    <a:cubicBezTo>
                      <a:pt x="365" y="1448"/>
                      <a:pt x="366" y="1471"/>
                      <a:pt x="359" y="1492"/>
                    </a:cubicBezTo>
                    <a:cubicBezTo>
                      <a:pt x="332" y="1573"/>
                      <a:pt x="306" y="1651"/>
                      <a:pt x="279" y="1732"/>
                    </a:cubicBezTo>
                    <a:cubicBezTo>
                      <a:pt x="255" y="1803"/>
                      <a:pt x="264" y="1825"/>
                      <a:pt x="247" y="1908"/>
                    </a:cubicBezTo>
                    <a:cubicBezTo>
                      <a:pt x="223" y="2029"/>
                      <a:pt x="187" y="2157"/>
                      <a:pt x="151" y="2276"/>
                    </a:cubicBezTo>
                    <a:cubicBezTo>
                      <a:pt x="113" y="2403"/>
                      <a:pt x="93" y="2533"/>
                      <a:pt x="55" y="2660"/>
                    </a:cubicBezTo>
                    <a:cubicBezTo>
                      <a:pt x="45" y="2692"/>
                      <a:pt x="34" y="2724"/>
                      <a:pt x="23" y="2756"/>
                    </a:cubicBezTo>
                    <a:cubicBezTo>
                      <a:pt x="18" y="2772"/>
                      <a:pt x="7" y="2804"/>
                      <a:pt x="7" y="2804"/>
                    </a:cubicBezTo>
                    <a:cubicBezTo>
                      <a:pt x="12" y="2831"/>
                      <a:pt x="0" y="2869"/>
                      <a:pt x="23" y="2884"/>
                    </a:cubicBezTo>
                    <a:cubicBezTo>
                      <a:pt x="46" y="2899"/>
                      <a:pt x="80" y="2883"/>
                      <a:pt x="103" y="2868"/>
                    </a:cubicBezTo>
                    <a:cubicBezTo>
                      <a:pt x="117" y="2859"/>
                      <a:pt x="107" y="2832"/>
                      <a:pt x="119" y="2820"/>
                    </a:cubicBezTo>
                    <a:cubicBezTo>
                      <a:pt x="142" y="2797"/>
                      <a:pt x="244" y="2752"/>
                      <a:pt x="279" y="2740"/>
                    </a:cubicBezTo>
                    <a:cubicBezTo>
                      <a:pt x="331" y="2662"/>
                      <a:pt x="405" y="2621"/>
                      <a:pt x="487" y="2580"/>
                    </a:cubicBezTo>
                    <a:cubicBezTo>
                      <a:pt x="601" y="2408"/>
                      <a:pt x="423" y="2669"/>
                      <a:pt x="567" y="2484"/>
                    </a:cubicBezTo>
                    <a:cubicBezTo>
                      <a:pt x="591" y="2454"/>
                      <a:pt x="600" y="2411"/>
                      <a:pt x="631" y="2388"/>
                    </a:cubicBezTo>
                    <a:cubicBezTo>
                      <a:pt x="686" y="2347"/>
                      <a:pt x="739" y="2303"/>
                      <a:pt x="791" y="2260"/>
                    </a:cubicBezTo>
                    <a:cubicBezTo>
                      <a:pt x="871" y="2193"/>
                      <a:pt x="803" y="2224"/>
                      <a:pt x="887" y="2196"/>
                    </a:cubicBezTo>
                    <a:cubicBezTo>
                      <a:pt x="964" y="2119"/>
                      <a:pt x="1063" y="2076"/>
                      <a:pt x="1143" y="2004"/>
                    </a:cubicBezTo>
                    <a:cubicBezTo>
                      <a:pt x="1199" y="1954"/>
                      <a:pt x="1257" y="1904"/>
                      <a:pt x="1303" y="1844"/>
                    </a:cubicBezTo>
                    <a:cubicBezTo>
                      <a:pt x="1427" y="1685"/>
                      <a:pt x="1364" y="1734"/>
                      <a:pt x="1463" y="1668"/>
                    </a:cubicBezTo>
                    <a:cubicBezTo>
                      <a:pt x="1555" y="1530"/>
                      <a:pt x="1662" y="1410"/>
                      <a:pt x="1767" y="1284"/>
                    </a:cubicBezTo>
                    <a:cubicBezTo>
                      <a:pt x="1795" y="1251"/>
                      <a:pt x="1797" y="1198"/>
                      <a:pt x="1831" y="1172"/>
                    </a:cubicBezTo>
                    <a:cubicBezTo>
                      <a:pt x="1908" y="1114"/>
                      <a:pt x="1992" y="1155"/>
                      <a:pt x="2039" y="1060"/>
                    </a:cubicBezTo>
                  </a:path>
                </a:pathLst>
              </a:custGeom>
              <a:solidFill>
                <a:srgbClr val="9966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AutoShape 49">
                <a:extLst>
                  <a:ext uri="{FF2B5EF4-FFF2-40B4-BE49-F238E27FC236}">
                    <a16:creationId xmlns:a16="http://schemas.microsoft.com/office/drawing/2014/main" id="{7D5348E2-116C-4315-8CEC-7B679B1FE0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54" y="3724"/>
                <a:ext cx="498" cy="1173"/>
              </a:xfrm>
              <a:prstGeom prst="triangle">
                <a:avLst>
                  <a:gd name="adj" fmla="val 50000"/>
                </a:avLst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Rectangle 50">
                <a:extLst>
                  <a:ext uri="{FF2B5EF4-FFF2-40B4-BE49-F238E27FC236}">
                    <a16:creationId xmlns:a16="http://schemas.microsoft.com/office/drawing/2014/main" id="{CBC18815-9FE0-4F39-8897-36A1D99785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8" y="5022"/>
                <a:ext cx="827" cy="196"/>
              </a:xfrm>
              <a:prstGeom prst="rect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5" name="Line 51">
              <a:extLst>
                <a:ext uri="{FF2B5EF4-FFF2-40B4-BE49-F238E27FC236}">
                  <a16:creationId xmlns:a16="http://schemas.microsoft.com/office/drawing/2014/main" id="{0BCAB1C0-67A4-4100-A2B5-CCE9434F9D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03" y="2625"/>
              <a:ext cx="928" cy="1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Text Box 52">
              <a:extLst>
                <a:ext uri="{FF2B5EF4-FFF2-40B4-BE49-F238E27FC236}">
                  <a16:creationId xmlns:a16="http://schemas.microsoft.com/office/drawing/2014/main" id="{B7C6E98A-29B0-4C8E-A4EF-F6B543252C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8" y="3512"/>
              <a:ext cx="586" cy="23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 b="1" dirty="0">
                  <a:solidFill>
                    <a:schemeClr val="accent4">
                      <a:lumMod val="10000"/>
                    </a:schemeClr>
                  </a:solidFill>
                  <a:latin typeface="Arial" charset="0"/>
                </a:rPr>
                <a:t>Beach</a:t>
              </a:r>
              <a:endParaRPr lang="en-US" sz="1600" dirty="0">
                <a:solidFill>
                  <a:schemeClr val="accent4">
                    <a:lumMod val="10000"/>
                  </a:schemeClr>
                </a:solidFill>
                <a:latin typeface="Arial" charset="0"/>
              </a:endParaRPr>
            </a:p>
          </p:txBody>
        </p:sp>
        <p:sp>
          <p:nvSpPr>
            <p:cNvPr id="87" name="Text Box 53">
              <a:extLst>
                <a:ext uri="{FF2B5EF4-FFF2-40B4-BE49-F238E27FC236}">
                  <a16:creationId xmlns:a16="http://schemas.microsoft.com/office/drawing/2014/main" id="{C49E3EAE-553A-41E5-96A3-6A428E2CC1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9" y="3530"/>
              <a:ext cx="1479" cy="23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 b="1" dirty="0">
                  <a:solidFill>
                    <a:schemeClr val="accent4">
                      <a:lumMod val="10000"/>
                    </a:schemeClr>
                  </a:solidFill>
                  <a:latin typeface="Arial" charset="0"/>
                </a:rPr>
                <a:t>Wave Refraction Zone</a:t>
              </a:r>
              <a:endParaRPr lang="en-US" sz="1600" dirty="0">
                <a:solidFill>
                  <a:schemeClr val="accent4">
                    <a:lumMod val="10000"/>
                  </a:schemeClr>
                </a:solidFill>
              </a:endParaRPr>
            </a:p>
          </p:txBody>
        </p:sp>
        <p:sp>
          <p:nvSpPr>
            <p:cNvPr id="88" name="Text Box 54">
              <a:extLst>
                <a:ext uri="{FF2B5EF4-FFF2-40B4-BE49-F238E27FC236}">
                  <a16:creationId xmlns:a16="http://schemas.microsoft.com/office/drawing/2014/main" id="{9086711C-BF07-49CB-A72F-6E52F87DDD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8" y="3520"/>
              <a:ext cx="892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 b="1" dirty="0">
                  <a:solidFill>
                    <a:schemeClr val="accent4">
                      <a:lumMod val="10000"/>
                    </a:schemeClr>
                  </a:solidFill>
                  <a:latin typeface="Arial" charset="0"/>
                </a:rPr>
                <a:t>Open Ocean</a:t>
              </a:r>
              <a:endParaRPr lang="en-US" sz="1600" dirty="0">
                <a:solidFill>
                  <a:schemeClr val="accent4">
                    <a:lumMod val="10000"/>
                  </a:schemeClr>
                </a:solidFill>
              </a:endParaRPr>
            </a:p>
          </p:txBody>
        </p:sp>
        <p:sp>
          <p:nvSpPr>
            <p:cNvPr id="89" name="Text Box 55">
              <a:extLst>
                <a:ext uri="{FF2B5EF4-FFF2-40B4-BE49-F238E27FC236}">
                  <a16:creationId xmlns:a16="http://schemas.microsoft.com/office/drawing/2014/main" id="{25BD3113-0EC5-4101-93DC-65F90B5D40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0" y="2823"/>
              <a:ext cx="920" cy="36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 b="1" dirty="0">
                  <a:solidFill>
                    <a:schemeClr val="accent4">
                      <a:lumMod val="10000"/>
                    </a:schemeClr>
                  </a:solidFill>
                  <a:latin typeface="Arial" charset="0"/>
                </a:rPr>
                <a:t>Initial Wave Direction</a:t>
              </a:r>
              <a:endParaRPr lang="en-US" sz="1600" dirty="0">
                <a:solidFill>
                  <a:schemeClr val="accent4">
                    <a:lumMod val="10000"/>
                  </a:schemeClr>
                </a:solidFill>
              </a:endParaRPr>
            </a:p>
          </p:txBody>
        </p:sp>
        <p:sp>
          <p:nvSpPr>
            <p:cNvPr id="90" name="Line 56">
              <a:extLst>
                <a:ext uri="{FF2B5EF4-FFF2-40B4-BE49-F238E27FC236}">
                  <a16:creationId xmlns:a16="http://schemas.microsoft.com/office/drawing/2014/main" id="{9A5C3247-CCCB-4934-A91E-D79DAB928F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12" y="1202"/>
              <a:ext cx="1616" cy="2208"/>
            </a:xfrm>
            <a:prstGeom prst="line">
              <a:avLst/>
            </a:prstGeom>
            <a:noFill/>
            <a:ln w="127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Line 57">
              <a:extLst>
                <a:ext uri="{FF2B5EF4-FFF2-40B4-BE49-F238E27FC236}">
                  <a16:creationId xmlns:a16="http://schemas.microsoft.com/office/drawing/2014/main" id="{06AE99A4-6B35-4E80-8852-C67C046065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67" y="1034"/>
              <a:ext cx="777" cy="2369"/>
            </a:xfrm>
            <a:prstGeom prst="line">
              <a:avLst/>
            </a:prstGeom>
            <a:noFill/>
            <a:ln w="127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Line 58">
              <a:extLst>
                <a:ext uri="{FF2B5EF4-FFF2-40B4-BE49-F238E27FC236}">
                  <a16:creationId xmlns:a16="http://schemas.microsoft.com/office/drawing/2014/main" id="{1736A6B6-3C69-4BB2-B142-EE75700FB9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10" y="1028"/>
              <a:ext cx="422" cy="2370"/>
            </a:xfrm>
            <a:prstGeom prst="line">
              <a:avLst/>
            </a:prstGeom>
            <a:noFill/>
            <a:ln w="127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Line 59">
              <a:extLst>
                <a:ext uri="{FF2B5EF4-FFF2-40B4-BE49-F238E27FC236}">
                  <a16:creationId xmlns:a16="http://schemas.microsoft.com/office/drawing/2014/main" id="{590E5B23-28AA-4878-8A6F-88C3DE2BF6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87" y="2912"/>
              <a:ext cx="348" cy="255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Line 60">
              <a:extLst>
                <a:ext uri="{FF2B5EF4-FFF2-40B4-BE49-F238E27FC236}">
                  <a16:creationId xmlns:a16="http://schemas.microsoft.com/office/drawing/2014/main" id="{AAA11515-F610-4CF8-9B8A-A6BCFD633C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402" y="2290"/>
              <a:ext cx="330" cy="264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Line 61">
              <a:extLst>
                <a:ext uri="{FF2B5EF4-FFF2-40B4-BE49-F238E27FC236}">
                  <a16:creationId xmlns:a16="http://schemas.microsoft.com/office/drawing/2014/main" id="{7CA0B59C-0E5D-4FBB-B244-4B5E75EBD4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95" y="1872"/>
              <a:ext cx="928" cy="1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Text Box 62">
              <a:extLst>
                <a:ext uri="{FF2B5EF4-FFF2-40B4-BE49-F238E27FC236}">
                  <a16:creationId xmlns:a16="http://schemas.microsoft.com/office/drawing/2014/main" id="{0AB3323C-EA76-4A67-A2B1-C020BB5678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7" y="359"/>
              <a:ext cx="254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>
                  <a:latin typeface="Times" charset="0"/>
                </a:rPr>
                <a:t>Wave refraction near shore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85734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Stage 3: Swim Deeper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4" y="904461"/>
            <a:ext cx="7584172" cy="4138371"/>
          </a:xfrm>
        </p:spPr>
        <p:txBody>
          <a:bodyPr/>
          <a:lstStyle/>
          <a:p>
            <a:r>
              <a:rPr lang="en-US" dirty="0"/>
              <a:t>But how?!</a:t>
            </a:r>
          </a:p>
          <a:p>
            <a:pPr lvl="1"/>
            <a:r>
              <a:rPr lang="en-US" dirty="0"/>
              <a:t>Possible Explanations</a:t>
            </a:r>
          </a:p>
          <a:p>
            <a:pPr marL="457200" lvl="1" indent="0">
              <a:buNone/>
            </a:pPr>
            <a:r>
              <a:rPr lang="en-US" dirty="0"/>
              <a:t>1. </a:t>
            </a:r>
            <a:r>
              <a:rPr lang="en-US" b="1" dirty="0"/>
              <a:t>Visual Cues</a:t>
            </a:r>
          </a:p>
          <a:p>
            <a:pPr marL="457200" lvl="1" indent="0">
              <a:buNone/>
            </a:pPr>
            <a:r>
              <a:rPr lang="en-US" dirty="0"/>
              <a:t>2. </a:t>
            </a:r>
            <a:r>
              <a:rPr lang="en-US" b="1" dirty="0" err="1"/>
              <a:t>Doplar</a:t>
            </a:r>
            <a:r>
              <a:rPr lang="en-US" b="1" dirty="0"/>
              <a:t> Shift</a:t>
            </a:r>
          </a:p>
          <a:p>
            <a:pPr marL="457200" lvl="1" indent="0">
              <a:buNone/>
            </a:pPr>
            <a:r>
              <a:rPr lang="en-US" dirty="0"/>
              <a:t>	* Swim in different directions until a change in wave 	   frequency is detected </a:t>
            </a:r>
          </a:p>
          <a:p>
            <a:pPr marL="457200" lvl="1" indent="0">
              <a:buNone/>
            </a:pPr>
            <a:r>
              <a:rPr lang="en-US" dirty="0"/>
              <a:t>3. </a:t>
            </a:r>
            <a:r>
              <a:rPr lang="en-US" b="1" dirty="0"/>
              <a:t>Wave Acceleration</a:t>
            </a:r>
          </a:p>
          <a:p>
            <a:pPr marL="457200" lvl="1" indent="0">
              <a:buNone/>
            </a:pPr>
            <a:r>
              <a:rPr lang="en-US" dirty="0"/>
              <a:t>	* Using the inner ear, do they detect the motion of 	  	  the ocean?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15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Experiment 1: Visual Cues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4" y="904461"/>
            <a:ext cx="7584172" cy="4138371"/>
          </a:xfrm>
        </p:spPr>
        <p:txBody>
          <a:bodyPr/>
          <a:lstStyle/>
          <a:p>
            <a:r>
              <a:rPr lang="en-US" dirty="0"/>
              <a:t>How would we test if its visual cues?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5327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Experiment 1: Visual Cues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73</a:t>
            </a:fld>
            <a:endParaRPr lang="en-US" dirty="0"/>
          </a:p>
        </p:txBody>
      </p:sp>
      <p:pic>
        <p:nvPicPr>
          <p:cNvPr id="5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0064366C-8F68-4E38-9EE3-7F188681B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330" y="650558"/>
            <a:ext cx="4094480" cy="5459306"/>
          </a:xfrm>
          <a:prstGeom prst="rect">
            <a:avLst/>
          </a:prstGeom>
        </p:spPr>
      </p:pic>
      <p:pic>
        <p:nvPicPr>
          <p:cNvPr id="9" name="Picture 8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7478E741-2C8B-4FE0-A0EB-0BCB5DC7E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419108">
            <a:off x="4396954" y="1862210"/>
            <a:ext cx="988239" cy="35206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F153F94-55FB-4D01-90A5-4EEAF100DBFC}"/>
              </a:ext>
            </a:extLst>
          </p:cNvPr>
          <p:cNvSpPr/>
          <p:nvPr/>
        </p:nvSpPr>
        <p:spPr>
          <a:xfrm>
            <a:off x="4941570" y="1874520"/>
            <a:ext cx="407670" cy="2095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137823F-32EE-42EB-85A2-676F642CEE7B}"/>
              </a:ext>
            </a:extLst>
          </p:cNvPr>
          <p:cNvSpPr/>
          <p:nvPr/>
        </p:nvSpPr>
        <p:spPr>
          <a:xfrm>
            <a:off x="4737735" y="1874520"/>
            <a:ext cx="407670" cy="2095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7B33029-B1CB-43C8-98DB-179B7B16259D}"/>
              </a:ext>
            </a:extLst>
          </p:cNvPr>
          <p:cNvSpPr/>
          <p:nvPr/>
        </p:nvSpPr>
        <p:spPr>
          <a:xfrm>
            <a:off x="5143500" y="1933465"/>
            <a:ext cx="248603" cy="2095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B6A72F8-5200-4297-9A3A-4FE9EBE15557}"/>
              </a:ext>
            </a:extLst>
          </p:cNvPr>
          <p:cNvSpPr/>
          <p:nvPr/>
        </p:nvSpPr>
        <p:spPr>
          <a:xfrm>
            <a:off x="4572000" y="1933465"/>
            <a:ext cx="326707" cy="12393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D29BE0-710D-42D4-8D14-1D28F2398F89}"/>
              </a:ext>
            </a:extLst>
          </p:cNvPr>
          <p:cNvSpPr/>
          <p:nvPr/>
        </p:nvSpPr>
        <p:spPr>
          <a:xfrm rot="582422">
            <a:off x="5273732" y="2038448"/>
            <a:ext cx="110490" cy="10287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749B2CD-E723-4D9F-81C0-22E405DF8599}"/>
              </a:ext>
            </a:extLst>
          </p:cNvPr>
          <p:cNvSpPr/>
          <p:nvPr/>
        </p:nvSpPr>
        <p:spPr>
          <a:xfrm>
            <a:off x="5218487" y="1852558"/>
            <a:ext cx="110490" cy="10287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51BB28-820D-4529-A56C-E4936FAF0733}"/>
              </a:ext>
            </a:extLst>
          </p:cNvPr>
          <p:cNvSpPr/>
          <p:nvPr/>
        </p:nvSpPr>
        <p:spPr>
          <a:xfrm>
            <a:off x="5023485" y="1852558"/>
            <a:ext cx="198597" cy="10287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161C31-BE42-46C6-B498-B39E90E9369A}"/>
              </a:ext>
            </a:extLst>
          </p:cNvPr>
          <p:cNvSpPr/>
          <p:nvPr/>
        </p:nvSpPr>
        <p:spPr>
          <a:xfrm>
            <a:off x="4980124" y="1859157"/>
            <a:ext cx="198597" cy="10287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DF15BD-7169-4414-9E92-D944F12BF148}"/>
              </a:ext>
            </a:extLst>
          </p:cNvPr>
          <p:cNvSpPr/>
          <p:nvPr/>
        </p:nvSpPr>
        <p:spPr>
          <a:xfrm rot="21078028">
            <a:off x="4529688" y="1973635"/>
            <a:ext cx="320663" cy="10287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6E02C3-2BDD-4477-B688-DA9AD6C5094E}"/>
              </a:ext>
            </a:extLst>
          </p:cNvPr>
          <p:cNvSpPr/>
          <p:nvPr/>
        </p:nvSpPr>
        <p:spPr>
          <a:xfrm rot="20743288">
            <a:off x="4601679" y="1927858"/>
            <a:ext cx="320663" cy="10287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1B1E42E-E85D-40AF-9611-F13042DA2F9F}"/>
              </a:ext>
            </a:extLst>
          </p:cNvPr>
          <p:cNvSpPr/>
          <p:nvPr/>
        </p:nvSpPr>
        <p:spPr>
          <a:xfrm rot="533522">
            <a:off x="4962451" y="2005965"/>
            <a:ext cx="320663" cy="10287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A9B71B-1E24-4B3D-A3AA-1ED6FAC09B72}"/>
              </a:ext>
            </a:extLst>
          </p:cNvPr>
          <p:cNvSpPr/>
          <p:nvPr/>
        </p:nvSpPr>
        <p:spPr>
          <a:xfrm rot="15496228">
            <a:off x="5245302" y="1917180"/>
            <a:ext cx="126780" cy="10287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D97D515-057F-4E8F-BC99-11B2503F7E30}"/>
              </a:ext>
            </a:extLst>
          </p:cNvPr>
          <p:cNvSpPr/>
          <p:nvPr/>
        </p:nvSpPr>
        <p:spPr>
          <a:xfrm rot="20170125">
            <a:off x="5275338" y="1862482"/>
            <a:ext cx="85283" cy="14106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AC27065-8BA8-42EB-8426-CCF8516D40F9}"/>
              </a:ext>
            </a:extLst>
          </p:cNvPr>
          <p:cNvSpPr/>
          <p:nvPr/>
        </p:nvSpPr>
        <p:spPr>
          <a:xfrm rot="15837848">
            <a:off x="4938130" y="1830555"/>
            <a:ext cx="85283" cy="14106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D962E28-6D4D-4F96-9362-0819D3EA6FC3}"/>
              </a:ext>
            </a:extLst>
          </p:cNvPr>
          <p:cNvSpPr/>
          <p:nvPr/>
        </p:nvSpPr>
        <p:spPr>
          <a:xfrm rot="15286042">
            <a:off x="4720322" y="1879443"/>
            <a:ext cx="85283" cy="14106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1FF2158-0E08-4049-A2B8-B3578D4E4460}"/>
              </a:ext>
            </a:extLst>
          </p:cNvPr>
          <p:cNvSpPr/>
          <p:nvPr/>
        </p:nvSpPr>
        <p:spPr>
          <a:xfrm>
            <a:off x="4507609" y="1999548"/>
            <a:ext cx="79047" cy="64317"/>
          </a:xfrm>
          <a:prstGeom prst="ellipse">
            <a:avLst/>
          </a:prstGeom>
          <a:solidFill>
            <a:srgbClr val="FF0000"/>
          </a:solidFill>
          <a:ln>
            <a:solidFill>
              <a:srgbClr val="9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D5B82C2-ACFF-4EB7-A587-02D4BBE8491D}"/>
              </a:ext>
            </a:extLst>
          </p:cNvPr>
          <p:cNvSpPr/>
          <p:nvPr/>
        </p:nvSpPr>
        <p:spPr>
          <a:xfrm>
            <a:off x="4383405" y="1908810"/>
            <a:ext cx="274320" cy="198120"/>
          </a:xfrm>
          <a:custGeom>
            <a:avLst/>
            <a:gdLst>
              <a:gd name="connsiteX0" fmla="*/ 99060 w 274320"/>
              <a:gd name="connsiteY0" fmla="*/ 0 h 198120"/>
              <a:gd name="connsiteX1" fmla="*/ 118110 w 274320"/>
              <a:gd name="connsiteY1" fmla="*/ 74295 h 198120"/>
              <a:gd name="connsiteX2" fmla="*/ 131445 w 274320"/>
              <a:gd name="connsiteY2" fmla="*/ 89535 h 198120"/>
              <a:gd name="connsiteX3" fmla="*/ 198120 w 274320"/>
              <a:gd name="connsiteY3" fmla="*/ 64770 h 198120"/>
              <a:gd name="connsiteX4" fmla="*/ 274320 w 274320"/>
              <a:gd name="connsiteY4" fmla="*/ 57150 h 198120"/>
              <a:gd name="connsiteX5" fmla="*/ 220980 w 274320"/>
              <a:gd name="connsiteY5" fmla="*/ 146685 h 198120"/>
              <a:gd name="connsiteX6" fmla="*/ 104775 w 274320"/>
              <a:gd name="connsiteY6" fmla="*/ 198120 h 198120"/>
              <a:gd name="connsiteX7" fmla="*/ 83820 w 274320"/>
              <a:gd name="connsiteY7" fmla="*/ 175260 h 198120"/>
              <a:gd name="connsiteX8" fmla="*/ 70485 w 274320"/>
              <a:gd name="connsiteY8" fmla="*/ 163830 h 198120"/>
              <a:gd name="connsiteX9" fmla="*/ 47625 w 274320"/>
              <a:gd name="connsiteY9" fmla="*/ 160020 h 198120"/>
              <a:gd name="connsiteX10" fmla="*/ 32385 w 274320"/>
              <a:gd name="connsiteY10" fmla="*/ 154305 h 198120"/>
              <a:gd name="connsiteX11" fmla="*/ 19050 w 274320"/>
              <a:gd name="connsiteY11" fmla="*/ 154305 h 198120"/>
              <a:gd name="connsiteX12" fmla="*/ 0 w 274320"/>
              <a:gd name="connsiteY12" fmla="*/ 154305 h 198120"/>
              <a:gd name="connsiteX13" fmla="*/ 17145 w 274320"/>
              <a:gd name="connsiteY13" fmla="*/ 135255 h 198120"/>
              <a:gd name="connsiteX14" fmla="*/ 45720 w 274320"/>
              <a:gd name="connsiteY14" fmla="*/ 123825 h 198120"/>
              <a:gd name="connsiteX15" fmla="*/ 78105 w 274320"/>
              <a:gd name="connsiteY15" fmla="*/ 120015 h 198120"/>
              <a:gd name="connsiteX16" fmla="*/ 91440 w 274320"/>
              <a:gd name="connsiteY16" fmla="*/ 120015 h 198120"/>
              <a:gd name="connsiteX17" fmla="*/ 108585 w 274320"/>
              <a:gd name="connsiteY17" fmla="*/ 133350 h 198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74320" h="198120">
                <a:moveTo>
                  <a:pt x="99060" y="0"/>
                </a:moveTo>
                <a:lnTo>
                  <a:pt x="118110" y="74295"/>
                </a:lnTo>
                <a:lnTo>
                  <a:pt x="131445" y="89535"/>
                </a:lnTo>
                <a:lnTo>
                  <a:pt x="198120" y="64770"/>
                </a:lnTo>
                <a:lnTo>
                  <a:pt x="274320" y="57150"/>
                </a:lnTo>
                <a:lnTo>
                  <a:pt x="220980" y="146685"/>
                </a:lnTo>
                <a:lnTo>
                  <a:pt x="104775" y="198120"/>
                </a:lnTo>
                <a:lnTo>
                  <a:pt x="83820" y="175260"/>
                </a:lnTo>
                <a:lnTo>
                  <a:pt x="70485" y="163830"/>
                </a:lnTo>
                <a:lnTo>
                  <a:pt x="47625" y="160020"/>
                </a:lnTo>
                <a:lnTo>
                  <a:pt x="32385" y="154305"/>
                </a:lnTo>
                <a:lnTo>
                  <a:pt x="19050" y="154305"/>
                </a:lnTo>
                <a:lnTo>
                  <a:pt x="0" y="154305"/>
                </a:lnTo>
                <a:lnTo>
                  <a:pt x="17145" y="135255"/>
                </a:lnTo>
                <a:lnTo>
                  <a:pt x="45720" y="123825"/>
                </a:lnTo>
                <a:lnTo>
                  <a:pt x="78105" y="120015"/>
                </a:lnTo>
                <a:lnTo>
                  <a:pt x="91440" y="120015"/>
                </a:lnTo>
                <a:lnTo>
                  <a:pt x="108585" y="133350"/>
                </a:lnTo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5DA1475-E8F2-4BA7-BA37-EC017C4A1A8D}"/>
              </a:ext>
            </a:extLst>
          </p:cNvPr>
          <p:cNvSpPr/>
          <p:nvPr/>
        </p:nvSpPr>
        <p:spPr>
          <a:xfrm>
            <a:off x="4481980" y="2045782"/>
            <a:ext cx="79047" cy="643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683FAEB-BD1B-49C5-82ED-86945E79D8B8}"/>
              </a:ext>
            </a:extLst>
          </p:cNvPr>
          <p:cNvSpPr/>
          <p:nvPr/>
        </p:nvSpPr>
        <p:spPr>
          <a:xfrm>
            <a:off x="4463415" y="1905000"/>
            <a:ext cx="85725" cy="133350"/>
          </a:xfrm>
          <a:custGeom>
            <a:avLst/>
            <a:gdLst>
              <a:gd name="connsiteX0" fmla="*/ 20955 w 85725"/>
              <a:gd name="connsiteY0" fmla="*/ 0 h 133350"/>
              <a:gd name="connsiteX1" fmla="*/ 0 w 85725"/>
              <a:gd name="connsiteY1" fmla="*/ 51435 h 133350"/>
              <a:gd name="connsiteX2" fmla="*/ 0 w 85725"/>
              <a:gd name="connsiteY2" fmla="*/ 74295 h 133350"/>
              <a:gd name="connsiteX3" fmla="*/ 1905 w 85725"/>
              <a:gd name="connsiteY3" fmla="*/ 97155 h 133350"/>
              <a:gd name="connsiteX4" fmla="*/ 9525 w 85725"/>
              <a:gd name="connsiteY4" fmla="*/ 112395 h 133350"/>
              <a:gd name="connsiteX5" fmla="*/ 24765 w 85725"/>
              <a:gd name="connsiteY5" fmla="*/ 120015 h 133350"/>
              <a:gd name="connsiteX6" fmla="*/ 34290 w 85725"/>
              <a:gd name="connsiteY6" fmla="*/ 131445 h 133350"/>
              <a:gd name="connsiteX7" fmla="*/ 55245 w 85725"/>
              <a:gd name="connsiteY7" fmla="*/ 133350 h 133350"/>
              <a:gd name="connsiteX8" fmla="*/ 68580 w 85725"/>
              <a:gd name="connsiteY8" fmla="*/ 123825 h 133350"/>
              <a:gd name="connsiteX9" fmla="*/ 85725 w 85725"/>
              <a:gd name="connsiteY9" fmla="*/ 97155 h 133350"/>
              <a:gd name="connsiteX10" fmla="*/ 66675 w 85725"/>
              <a:gd name="connsiteY10" fmla="*/ 93345 h 133350"/>
              <a:gd name="connsiteX11" fmla="*/ 49530 w 85725"/>
              <a:gd name="connsiteY11" fmla="*/ 93345 h 133350"/>
              <a:gd name="connsiteX12" fmla="*/ 32385 w 85725"/>
              <a:gd name="connsiteY12" fmla="*/ 83820 h 133350"/>
              <a:gd name="connsiteX13" fmla="*/ 26670 w 85725"/>
              <a:gd name="connsiteY13" fmla="*/ 68580 h 133350"/>
              <a:gd name="connsiteX14" fmla="*/ 26670 w 85725"/>
              <a:gd name="connsiteY14" fmla="*/ 51435 h 133350"/>
              <a:gd name="connsiteX15" fmla="*/ 20955 w 85725"/>
              <a:gd name="connsiteY15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5725" h="133350">
                <a:moveTo>
                  <a:pt x="20955" y="0"/>
                </a:moveTo>
                <a:lnTo>
                  <a:pt x="0" y="51435"/>
                </a:lnTo>
                <a:lnTo>
                  <a:pt x="0" y="74295"/>
                </a:lnTo>
                <a:lnTo>
                  <a:pt x="1905" y="97155"/>
                </a:lnTo>
                <a:lnTo>
                  <a:pt x="9525" y="112395"/>
                </a:lnTo>
                <a:lnTo>
                  <a:pt x="24765" y="120015"/>
                </a:lnTo>
                <a:lnTo>
                  <a:pt x="34290" y="131445"/>
                </a:lnTo>
                <a:lnTo>
                  <a:pt x="55245" y="133350"/>
                </a:lnTo>
                <a:lnTo>
                  <a:pt x="68580" y="123825"/>
                </a:lnTo>
                <a:lnTo>
                  <a:pt x="85725" y="97155"/>
                </a:lnTo>
                <a:lnTo>
                  <a:pt x="66675" y="93345"/>
                </a:lnTo>
                <a:lnTo>
                  <a:pt x="49530" y="93345"/>
                </a:lnTo>
                <a:lnTo>
                  <a:pt x="32385" y="83820"/>
                </a:lnTo>
                <a:lnTo>
                  <a:pt x="26670" y="68580"/>
                </a:lnTo>
                <a:lnTo>
                  <a:pt x="26670" y="51435"/>
                </a:lnTo>
                <a:lnTo>
                  <a:pt x="20955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28662C9-9EAB-4E58-ACF4-DD8A363E05B5}"/>
              </a:ext>
            </a:extLst>
          </p:cNvPr>
          <p:cNvSpPr/>
          <p:nvPr/>
        </p:nvSpPr>
        <p:spPr>
          <a:xfrm>
            <a:off x="4518660" y="1838325"/>
            <a:ext cx="813435" cy="160020"/>
          </a:xfrm>
          <a:custGeom>
            <a:avLst/>
            <a:gdLst>
              <a:gd name="connsiteX0" fmla="*/ 0 w 813435"/>
              <a:gd name="connsiteY0" fmla="*/ 160020 h 160020"/>
              <a:gd name="connsiteX1" fmla="*/ 80010 w 813435"/>
              <a:gd name="connsiteY1" fmla="*/ 127635 h 160020"/>
              <a:gd name="connsiteX2" fmla="*/ 169545 w 813435"/>
              <a:gd name="connsiteY2" fmla="*/ 91440 h 160020"/>
              <a:gd name="connsiteX3" fmla="*/ 245745 w 813435"/>
              <a:gd name="connsiteY3" fmla="*/ 72390 h 160020"/>
              <a:gd name="connsiteX4" fmla="*/ 304800 w 813435"/>
              <a:gd name="connsiteY4" fmla="*/ 55245 h 160020"/>
              <a:gd name="connsiteX5" fmla="*/ 323850 w 813435"/>
              <a:gd name="connsiteY5" fmla="*/ 51435 h 160020"/>
              <a:gd name="connsiteX6" fmla="*/ 394335 w 813435"/>
              <a:gd name="connsiteY6" fmla="*/ 34290 h 160020"/>
              <a:gd name="connsiteX7" fmla="*/ 529590 w 813435"/>
              <a:gd name="connsiteY7" fmla="*/ 11430 h 160020"/>
              <a:gd name="connsiteX8" fmla="*/ 584835 w 813435"/>
              <a:gd name="connsiteY8" fmla="*/ 5715 h 160020"/>
              <a:gd name="connsiteX9" fmla="*/ 664845 w 813435"/>
              <a:gd name="connsiteY9" fmla="*/ 13335 h 160020"/>
              <a:gd name="connsiteX10" fmla="*/ 725805 w 813435"/>
              <a:gd name="connsiteY10" fmla="*/ 0 h 160020"/>
              <a:gd name="connsiteX11" fmla="*/ 781050 w 813435"/>
              <a:gd name="connsiteY11" fmla="*/ 9525 h 160020"/>
              <a:gd name="connsiteX12" fmla="*/ 529590 w 813435"/>
              <a:gd name="connsiteY12" fmla="*/ 3810 h 160020"/>
              <a:gd name="connsiteX13" fmla="*/ 461010 w 813435"/>
              <a:gd name="connsiteY13" fmla="*/ 20955 h 160020"/>
              <a:gd name="connsiteX14" fmla="*/ 813435 w 813435"/>
              <a:gd name="connsiteY14" fmla="*/ 3810 h 160020"/>
              <a:gd name="connsiteX15" fmla="*/ 739140 w 813435"/>
              <a:gd name="connsiteY15" fmla="*/ 85725 h 160020"/>
              <a:gd name="connsiteX16" fmla="*/ 0 w 813435"/>
              <a:gd name="connsiteY16" fmla="*/ 160020 h 16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13435" h="160020">
                <a:moveTo>
                  <a:pt x="0" y="160020"/>
                </a:moveTo>
                <a:lnTo>
                  <a:pt x="80010" y="127635"/>
                </a:lnTo>
                <a:lnTo>
                  <a:pt x="169545" y="91440"/>
                </a:lnTo>
                <a:lnTo>
                  <a:pt x="245745" y="72390"/>
                </a:lnTo>
                <a:lnTo>
                  <a:pt x="304800" y="55245"/>
                </a:lnTo>
                <a:lnTo>
                  <a:pt x="323850" y="51435"/>
                </a:lnTo>
                <a:lnTo>
                  <a:pt x="394335" y="34290"/>
                </a:lnTo>
                <a:lnTo>
                  <a:pt x="529590" y="11430"/>
                </a:lnTo>
                <a:lnTo>
                  <a:pt x="584835" y="5715"/>
                </a:lnTo>
                <a:lnTo>
                  <a:pt x="664845" y="13335"/>
                </a:lnTo>
                <a:lnTo>
                  <a:pt x="725805" y="0"/>
                </a:lnTo>
                <a:lnTo>
                  <a:pt x="781050" y="9525"/>
                </a:lnTo>
                <a:lnTo>
                  <a:pt x="529590" y="3810"/>
                </a:lnTo>
                <a:lnTo>
                  <a:pt x="461010" y="20955"/>
                </a:lnTo>
                <a:lnTo>
                  <a:pt x="813435" y="3810"/>
                </a:lnTo>
                <a:lnTo>
                  <a:pt x="739140" y="85725"/>
                </a:lnTo>
                <a:lnTo>
                  <a:pt x="0" y="16002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8468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Experiment 2: </a:t>
            </a:r>
            <a:r>
              <a:rPr lang="en-US" b="1" dirty="0" err="1"/>
              <a:t>Doplar</a:t>
            </a:r>
            <a:r>
              <a:rPr lang="en-US" b="1" dirty="0"/>
              <a:t> Shifts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4" y="904461"/>
            <a:ext cx="7584172" cy="4138371"/>
          </a:xfrm>
        </p:spPr>
        <p:txBody>
          <a:bodyPr/>
          <a:lstStyle/>
          <a:p>
            <a:r>
              <a:rPr lang="en-US" dirty="0"/>
              <a:t>How would we test if it’s a </a:t>
            </a:r>
            <a:r>
              <a:rPr lang="en-US" dirty="0" err="1"/>
              <a:t>doplar</a:t>
            </a:r>
            <a:r>
              <a:rPr lang="en-US" dirty="0"/>
              <a:t> shift?</a:t>
            </a:r>
          </a:p>
          <a:p>
            <a:r>
              <a:rPr lang="en-US" dirty="0"/>
              <a:t>AKA: Detecting wave frequencies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000" dirty="0"/>
              <a:t>To do this, the turtle must swim in different directions a lot, but they don’t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5" name="Freeform 30">
            <a:extLst>
              <a:ext uri="{FF2B5EF4-FFF2-40B4-BE49-F238E27FC236}">
                <a16:creationId xmlns:a16="http://schemas.microsoft.com/office/drawing/2014/main" id="{57F897F5-68D3-45A6-875F-D87549F5DDA6}"/>
              </a:ext>
            </a:extLst>
          </p:cNvPr>
          <p:cNvSpPr>
            <a:spLocks/>
          </p:cNvSpPr>
          <p:nvPr/>
        </p:nvSpPr>
        <p:spPr bwMode="auto">
          <a:xfrm rot="5400000">
            <a:off x="1559077" y="3143869"/>
            <a:ext cx="88900" cy="142875"/>
          </a:xfrm>
          <a:custGeom>
            <a:avLst/>
            <a:gdLst>
              <a:gd name="T0" fmla="*/ 0 w 1179"/>
              <a:gd name="T1" fmla="*/ 0 h 1437"/>
              <a:gd name="T2" fmla="*/ 0 w 1179"/>
              <a:gd name="T3" fmla="*/ 0 h 1437"/>
              <a:gd name="T4" fmla="*/ 0 w 1179"/>
              <a:gd name="T5" fmla="*/ 0 h 1437"/>
              <a:gd name="T6" fmla="*/ 0 w 1179"/>
              <a:gd name="T7" fmla="*/ 0 h 1437"/>
              <a:gd name="T8" fmla="*/ 0 w 1179"/>
              <a:gd name="T9" fmla="*/ 0 h 1437"/>
              <a:gd name="T10" fmla="*/ 0 w 1179"/>
              <a:gd name="T11" fmla="*/ 0 h 1437"/>
              <a:gd name="T12" fmla="*/ 0 w 1179"/>
              <a:gd name="T13" fmla="*/ 0 h 1437"/>
              <a:gd name="T14" fmla="*/ 0 w 1179"/>
              <a:gd name="T15" fmla="*/ 0 h 1437"/>
              <a:gd name="T16" fmla="*/ 0 w 1179"/>
              <a:gd name="T17" fmla="*/ 0 h 1437"/>
              <a:gd name="T18" fmla="*/ 0 w 1179"/>
              <a:gd name="T19" fmla="*/ 0 h 1437"/>
              <a:gd name="T20" fmla="*/ 0 w 1179"/>
              <a:gd name="T21" fmla="*/ 0 h 1437"/>
              <a:gd name="T22" fmla="*/ 0 w 1179"/>
              <a:gd name="T23" fmla="*/ 0 h 1437"/>
              <a:gd name="T24" fmla="*/ 0 w 1179"/>
              <a:gd name="T25" fmla="*/ 0 h 1437"/>
              <a:gd name="T26" fmla="*/ 0 w 1179"/>
              <a:gd name="T27" fmla="*/ 0 h 1437"/>
              <a:gd name="T28" fmla="*/ 0 w 1179"/>
              <a:gd name="T29" fmla="*/ 0 h 1437"/>
              <a:gd name="T30" fmla="*/ 0 w 1179"/>
              <a:gd name="T31" fmla="*/ 0 h 143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179" h="1437">
                <a:moveTo>
                  <a:pt x="684" y="2"/>
                </a:moveTo>
                <a:cubicBezTo>
                  <a:pt x="751" y="103"/>
                  <a:pt x="693" y="0"/>
                  <a:pt x="732" y="194"/>
                </a:cubicBezTo>
                <a:cubicBezTo>
                  <a:pt x="739" y="227"/>
                  <a:pt x="753" y="258"/>
                  <a:pt x="764" y="290"/>
                </a:cubicBezTo>
                <a:cubicBezTo>
                  <a:pt x="778" y="331"/>
                  <a:pt x="853" y="389"/>
                  <a:pt x="876" y="418"/>
                </a:cubicBezTo>
                <a:cubicBezTo>
                  <a:pt x="900" y="448"/>
                  <a:pt x="919" y="482"/>
                  <a:pt x="940" y="514"/>
                </a:cubicBezTo>
                <a:cubicBezTo>
                  <a:pt x="953" y="533"/>
                  <a:pt x="974" y="544"/>
                  <a:pt x="988" y="562"/>
                </a:cubicBezTo>
                <a:cubicBezTo>
                  <a:pt x="1071" y="668"/>
                  <a:pt x="1115" y="775"/>
                  <a:pt x="1164" y="898"/>
                </a:cubicBezTo>
                <a:cubicBezTo>
                  <a:pt x="1157" y="973"/>
                  <a:pt x="1179" y="1063"/>
                  <a:pt x="1132" y="1122"/>
                </a:cubicBezTo>
                <a:cubicBezTo>
                  <a:pt x="1098" y="1165"/>
                  <a:pt x="1078" y="1147"/>
                  <a:pt x="1036" y="1170"/>
                </a:cubicBezTo>
                <a:cubicBezTo>
                  <a:pt x="979" y="1202"/>
                  <a:pt x="934" y="1253"/>
                  <a:pt x="876" y="1282"/>
                </a:cubicBezTo>
                <a:cubicBezTo>
                  <a:pt x="849" y="1295"/>
                  <a:pt x="732" y="1310"/>
                  <a:pt x="716" y="1314"/>
                </a:cubicBezTo>
                <a:cubicBezTo>
                  <a:pt x="643" y="1332"/>
                  <a:pt x="585" y="1354"/>
                  <a:pt x="524" y="1394"/>
                </a:cubicBezTo>
                <a:cubicBezTo>
                  <a:pt x="455" y="1389"/>
                  <a:pt x="385" y="1389"/>
                  <a:pt x="316" y="1378"/>
                </a:cubicBezTo>
                <a:cubicBezTo>
                  <a:pt x="283" y="1373"/>
                  <a:pt x="220" y="1346"/>
                  <a:pt x="220" y="1346"/>
                </a:cubicBezTo>
                <a:cubicBezTo>
                  <a:pt x="92" y="1154"/>
                  <a:pt x="289" y="1437"/>
                  <a:pt x="140" y="1266"/>
                </a:cubicBezTo>
                <a:cubicBezTo>
                  <a:pt x="0" y="1106"/>
                  <a:pt x="44" y="910"/>
                  <a:pt x="44" y="706"/>
                </a:cubicBezTo>
              </a:path>
            </a:pathLst>
          </a:custGeom>
          <a:solidFill>
            <a:srgbClr val="9966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31">
            <a:extLst>
              <a:ext uri="{FF2B5EF4-FFF2-40B4-BE49-F238E27FC236}">
                <a16:creationId xmlns:a16="http://schemas.microsoft.com/office/drawing/2014/main" id="{62123A06-E8CE-47B7-A386-2A1A65B06A5A}"/>
              </a:ext>
            </a:extLst>
          </p:cNvPr>
          <p:cNvSpPr>
            <a:spLocks/>
          </p:cNvSpPr>
          <p:nvPr/>
        </p:nvSpPr>
        <p:spPr bwMode="auto">
          <a:xfrm rot="5400000" flipH="1">
            <a:off x="1562252" y="2985119"/>
            <a:ext cx="87313" cy="142875"/>
          </a:xfrm>
          <a:custGeom>
            <a:avLst/>
            <a:gdLst>
              <a:gd name="T0" fmla="*/ 0 w 1179"/>
              <a:gd name="T1" fmla="*/ 0 h 1437"/>
              <a:gd name="T2" fmla="*/ 0 w 1179"/>
              <a:gd name="T3" fmla="*/ 0 h 1437"/>
              <a:gd name="T4" fmla="*/ 0 w 1179"/>
              <a:gd name="T5" fmla="*/ 0 h 1437"/>
              <a:gd name="T6" fmla="*/ 0 w 1179"/>
              <a:gd name="T7" fmla="*/ 0 h 1437"/>
              <a:gd name="T8" fmla="*/ 0 w 1179"/>
              <a:gd name="T9" fmla="*/ 0 h 1437"/>
              <a:gd name="T10" fmla="*/ 0 w 1179"/>
              <a:gd name="T11" fmla="*/ 0 h 1437"/>
              <a:gd name="T12" fmla="*/ 0 w 1179"/>
              <a:gd name="T13" fmla="*/ 0 h 1437"/>
              <a:gd name="T14" fmla="*/ 0 w 1179"/>
              <a:gd name="T15" fmla="*/ 0 h 1437"/>
              <a:gd name="T16" fmla="*/ 0 w 1179"/>
              <a:gd name="T17" fmla="*/ 0 h 1437"/>
              <a:gd name="T18" fmla="*/ 0 w 1179"/>
              <a:gd name="T19" fmla="*/ 0 h 1437"/>
              <a:gd name="T20" fmla="*/ 0 w 1179"/>
              <a:gd name="T21" fmla="*/ 0 h 1437"/>
              <a:gd name="T22" fmla="*/ 0 w 1179"/>
              <a:gd name="T23" fmla="*/ 0 h 1437"/>
              <a:gd name="T24" fmla="*/ 0 w 1179"/>
              <a:gd name="T25" fmla="*/ 0 h 1437"/>
              <a:gd name="T26" fmla="*/ 0 w 1179"/>
              <a:gd name="T27" fmla="*/ 0 h 1437"/>
              <a:gd name="T28" fmla="*/ 0 w 1179"/>
              <a:gd name="T29" fmla="*/ 0 h 1437"/>
              <a:gd name="T30" fmla="*/ 0 w 1179"/>
              <a:gd name="T31" fmla="*/ 0 h 143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179" h="1437">
                <a:moveTo>
                  <a:pt x="684" y="2"/>
                </a:moveTo>
                <a:cubicBezTo>
                  <a:pt x="751" y="103"/>
                  <a:pt x="693" y="0"/>
                  <a:pt x="732" y="194"/>
                </a:cubicBezTo>
                <a:cubicBezTo>
                  <a:pt x="739" y="227"/>
                  <a:pt x="753" y="258"/>
                  <a:pt x="764" y="290"/>
                </a:cubicBezTo>
                <a:cubicBezTo>
                  <a:pt x="778" y="331"/>
                  <a:pt x="853" y="389"/>
                  <a:pt x="876" y="418"/>
                </a:cubicBezTo>
                <a:cubicBezTo>
                  <a:pt x="900" y="448"/>
                  <a:pt x="919" y="482"/>
                  <a:pt x="940" y="514"/>
                </a:cubicBezTo>
                <a:cubicBezTo>
                  <a:pt x="953" y="533"/>
                  <a:pt x="974" y="544"/>
                  <a:pt x="988" y="562"/>
                </a:cubicBezTo>
                <a:cubicBezTo>
                  <a:pt x="1071" y="668"/>
                  <a:pt x="1115" y="775"/>
                  <a:pt x="1164" y="898"/>
                </a:cubicBezTo>
                <a:cubicBezTo>
                  <a:pt x="1157" y="973"/>
                  <a:pt x="1179" y="1063"/>
                  <a:pt x="1132" y="1122"/>
                </a:cubicBezTo>
                <a:cubicBezTo>
                  <a:pt x="1098" y="1165"/>
                  <a:pt x="1078" y="1147"/>
                  <a:pt x="1036" y="1170"/>
                </a:cubicBezTo>
                <a:cubicBezTo>
                  <a:pt x="979" y="1202"/>
                  <a:pt x="934" y="1253"/>
                  <a:pt x="876" y="1282"/>
                </a:cubicBezTo>
                <a:cubicBezTo>
                  <a:pt x="849" y="1295"/>
                  <a:pt x="732" y="1310"/>
                  <a:pt x="716" y="1314"/>
                </a:cubicBezTo>
                <a:cubicBezTo>
                  <a:pt x="643" y="1332"/>
                  <a:pt x="585" y="1354"/>
                  <a:pt x="524" y="1394"/>
                </a:cubicBezTo>
                <a:cubicBezTo>
                  <a:pt x="455" y="1389"/>
                  <a:pt x="385" y="1389"/>
                  <a:pt x="316" y="1378"/>
                </a:cubicBezTo>
                <a:cubicBezTo>
                  <a:pt x="283" y="1373"/>
                  <a:pt x="220" y="1346"/>
                  <a:pt x="220" y="1346"/>
                </a:cubicBezTo>
                <a:cubicBezTo>
                  <a:pt x="92" y="1154"/>
                  <a:pt x="289" y="1437"/>
                  <a:pt x="140" y="1266"/>
                </a:cubicBezTo>
                <a:cubicBezTo>
                  <a:pt x="0" y="1106"/>
                  <a:pt x="44" y="910"/>
                  <a:pt x="44" y="706"/>
                </a:cubicBezTo>
              </a:path>
            </a:pathLst>
          </a:custGeom>
          <a:solidFill>
            <a:srgbClr val="9966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33">
            <a:extLst>
              <a:ext uri="{FF2B5EF4-FFF2-40B4-BE49-F238E27FC236}">
                <a16:creationId xmlns:a16="http://schemas.microsoft.com/office/drawing/2014/main" id="{119E7184-D047-455C-8395-CD8B52B98DCE}"/>
              </a:ext>
            </a:extLst>
          </p:cNvPr>
          <p:cNvSpPr>
            <a:spLocks/>
          </p:cNvSpPr>
          <p:nvPr/>
        </p:nvSpPr>
        <p:spPr bwMode="auto">
          <a:xfrm rot="5400000">
            <a:off x="1679081" y="2889986"/>
            <a:ext cx="303493" cy="472064"/>
          </a:xfrm>
          <a:custGeom>
            <a:avLst/>
            <a:gdLst>
              <a:gd name="T0" fmla="*/ 1 w 4051"/>
              <a:gd name="T1" fmla="*/ 1 h 4736"/>
              <a:gd name="T2" fmla="*/ 1 w 4051"/>
              <a:gd name="T3" fmla="*/ 1 h 4736"/>
              <a:gd name="T4" fmla="*/ 1 w 4051"/>
              <a:gd name="T5" fmla="*/ 1 h 4736"/>
              <a:gd name="T6" fmla="*/ 1 w 4051"/>
              <a:gd name="T7" fmla="*/ 1 h 4736"/>
              <a:gd name="T8" fmla="*/ 1 w 4051"/>
              <a:gd name="T9" fmla="*/ 1 h 4736"/>
              <a:gd name="T10" fmla="*/ 1 w 4051"/>
              <a:gd name="T11" fmla="*/ 1 h 4736"/>
              <a:gd name="T12" fmla="*/ 1 w 4051"/>
              <a:gd name="T13" fmla="*/ 1 h 4736"/>
              <a:gd name="T14" fmla="*/ 1 w 4051"/>
              <a:gd name="T15" fmla="*/ 1 h 4736"/>
              <a:gd name="T16" fmla="*/ 1 w 4051"/>
              <a:gd name="T17" fmla="*/ 1 h 4736"/>
              <a:gd name="T18" fmla="*/ 0 w 4051"/>
              <a:gd name="T19" fmla="*/ 1 h 4736"/>
              <a:gd name="T20" fmla="*/ 1 w 4051"/>
              <a:gd name="T21" fmla="*/ 1 h 4736"/>
              <a:gd name="T22" fmla="*/ 1 w 4051"/>
              <a:gd name="T23" fmla="*/ 1 h 4736"/>
              <a:gd name="T24" fmla="*/ 1 w 4051"/>
              <a:gd name="T25" fmla="*/ 1 h 4736"/>
              <a:gd name="T26" fmla="*/ 1 w 4051"/>
              <a:gd name="T27" fmla="*/ 1 h 4736"/>
              <a:gd name="T28" fmla="*/ 1 w 4051"/>
              <a:gd name="T29" fmla="*/ 1 h 4736"/>
              <a:gd name="T30" fmla="*/ 1 w 4051"/>
              <a:gd name="T31" fmla="*/ 1 h 4736"/>
              <a:gd name="T32" fmla="*/ 1 w 4051"/>
              <a:gd name="T33" fmla="*/ 1 h 4736"/>
              <a:gd name="T34" fmla="*/ 1 w 4051"/>
              <a:gd name="T35" fmla="*/ 1 h 4736"/>
              <a:gd name="T36" fmla="*/ 1 w 4051"/>
              <a:gd name="T37" fmla="*/ 1 h 4736"/>
              <a:gd name="T38" fmla="*/ 1 w 4051"/>
              <a:gd name="T39" fmla="*/ 1 h 4736"/>
              <a:gd name="T40" fmla="*/ 1 w 4051"/>
              <a:gd name="T41" fmla="*/ 1 h 4736"/>
              <a:gd name="T42" fmla="*/ 1 w 4051"/>
              <a:gd name="T43" fmla="*/ 1 h 4736"/>
              <a:gd name="T44" fmla="*/ 1 w 4051"/>
              <a:gd name="T45" fmla="*/ 1 h 4736"/>
              <a:gd name="T46" fmla="*/ 1 w 4051"/>
              <a:gd name="T47" fmla="*/ 1 h 4736"/>
              <a:gd name="T48" fmla="*/ 1 w 4051"/>
              <a:gd name="T49" fmla="*/ 1 h 4736"/>
              <a:gd name="T50" fmla="*/ 1 w 4051"/>
              <a:gd name="T51" fmla="*/ 1 h 4736"/>
              <a:gd name="T52" fmla="*/ 1 w 4051"/>
              <a:gd name="T53" fmla="*/ 1 h 4736"/>
              <a:gd name="T54" fmla="*/ 1 w 4051"/>
              <a:gd name="T55" fmla="*/ 1 h 4736"/>
              <a:gd name="T56" fmla="*/ 1 w 4051"/>
              <a:gd name="T57" fmla="*/ 1 h 4736"/>
              <a:gd name="T58" fmla="*/ 1 w 4051"/>
              <a:gd name="T59" fmla="*/ 1 h 4736"/>
              <a:gd name="T60" fmla="*/ 1 w 4051"/>
              <a:gd name="T61" fmla="*/ 1 h 4736"/>
              <a:gd name="T62" fmla="*/ 1 w 4051"/>
              <a:gd name="T63" fmla="*/ 1 h 4736"/>
              <a:gd name="T64" fmla="*/ 1 w 4051"/>
              <a:gd name="T65" fmla="*/ 1 h 4736"/>
              <a:gd name="T66" fmla="*/ 1 w 4051"/>
              <a:gd name="T67" fmla="*/ 1 h 4736"/>
              <a:gd name="T68" fmla="*/ 1 w 4051"/>
              <a:gd name="T69" fmla="*/ 1 h 4736"/>
              <a:gd name="T70" fmla="*/ 1 w 4051"/>
              <a:gd name="T71" fmla="*/ 1 h 4736"/>
              <a:gd name="T72" fmla="*/ 1 w 4051"/>
              <a:gd name="T73" fmla="*/ 1 h 4736"/>
              <a:gd name="T74" fmla="*/ 1 w 4051"/>
              <a:gd name="T75" fmla="*/ 1 h 4736"/>
              <a:gd name="T76" fmla="*/ 1 w 4051"/>
              <a:gd name="T77" fmla="*/ 1 h 4736"/>
              <a:gd name="T78" fmla="*/ 1 w 4051"/>
              <a:gd name="T79" fmla="*/ 1 h 4736"/>
              <a:gd name="T80" fmla="*/ 1 w 4051"/>
              <a:gd name="T81" fmla="*/ 1 h 4736"/>
              <a:gd name="T82" fmla="*/ 1 w 4051"/>
              <a:gd name="T83" fmla="*/ 1 h 4736"/>
              <a:gd name="T84" fmla="*/ 1 w 4051"/>
              <a:gd name="T85" fmla="*/ 1 h 4736"/>
              <a:gd name="T86" fmla="*/ 1 w 4051"/>
              <a:gd name="T87" fmla="*/ 1 h 4736"/>
              <a:gd name="T88" fmla="*/ 1 w 4051"/>
              <a:gd name="T89" fmla="*/ 1 h 4736"/>
              <a:gd name="T90" fmla="*/ 1 w 4051"/>
              <a:gd name="T91" fmla="*/ 1 h 4736"/>
              <a:gd name="T92" fmla="*/ 1 w 4051"/>
              <a:gd name="T93" fmla="*/ 1 h 4736"/>
              <a:gd name="T94" fmla="*/ 1 w 4051"/>
              <a:gd name="T95" fmla="*/ 1 h 4736"/>
              <a:gd name="T96" fmla="*/ 1 w 4051"/>
              <a:gd name="T97" fmla="*/ 1 h 4736"/>
              <a:gd name="T98" fmla="*/ 1 w 4051"/>
              <a:gd name="T99" fmla="*/ 1 h 4736"/>
              <a:gd name="T100" fmla="*/ 1 w 4051"/>
              <a:gd name="T101" fmla="*/ 1 h 4736"/>
              <a:gd name="T102" fmla="*/ 1 w 4051"/>
              <a:gd name="T103" fmla="*/ 0 h 4736"/>
              <a:gd name="T104" fmla="*/ 1 w 4051"/>
              <a:gd name="T105" fmla="*/ 1 h 4736"/>
              <a:gd name="T106" fmla="*/ 1 w 4051"/>
              <a:gd name="T107" fmla="*/ 1 h 4736"/>
              <a:gd name="T108" fmla="*/ 1 w 4051"/>
              <a:gd name="T109" fmla="*/ 1 h 4736"/>
              <a:gd name="T110" fmla="*/ 1 w 4051"/>
              <a:gd name="T111" fmla="*/ 1 h 4736"/>
              <a:gd name="T112" fmla="*/ 1 w 4051"/>
              <a:gd name="T113" fmla="*/ 1 h 4736"/>
              <a:gd name="T114" fmla="*/ 1 w 4051"/>
              <a:gd name="T115" fmla="*/ 1 h 4736"/>
              <a:gd name="T116" fmla="*/ 1 w 4051"/>
              <a:gd name="T117" fmla="*/ 1 h 47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4051" h="4736">
                <a:moveTo>
                  <a:pt x="2064" y="432"/>
                </a:moveTo>
                <a:cubicBezTo>
                  <a:pt x="1867" y="366"/>
                  <a:pt x="1663" y="339"/>
                  <a:pt x="1456" y="320"/>
                </a:cubicBezTo>
                <a:cubicBezTo>
                  <a:pt x="1337" y="325"/>
                  <a:pt x="1072" y="323"/>
                  <a:pt x="912" y="352"/>
                </a:cubicBezTo>
                <a:cubicBezTo>
                  <a:pt x="862" y="361"/>
                  <a:pt x="741" y="427"/>
                  <a:pt x="688" y="448"/>
                </a:cubicBezTo>
                <a:cubicBezTo>
                  <a:pt x="578" y="558"/>
                  <a:pt x="630" y="519"/>
                  <a:pt x="544" y="576"/>
                </a:cubicBezTo>
                <a:cubicBezTo>
                  <a:pt x="533" y="592"/>
                  <a:pt x="525" y="610"/>
                  <a:pt x="512" y="624"/>
                </a:cubicBezTo>
                <a:cubicBezTo>
                  <a:pt x="477" y="663"/>
                  <a:pt x="400" y="736"/>
                  <a:pt x="400" y="736"/>
                </a:cubicBezTo>
                <a:cubicBezTo>
                  <a:pt x="368" y="831"/>
                  <a:pt x="278" y="927"/>
                  <a:pt x="224" y="1008"/>
                </a:cubicBezTo>
                <a:cubicBezTo>
                  <a:pt x="132" y="1147"/>
                  <a:pt x="161" y="1141"/>
                  <a:pt x="112" y="1264"/>
                </a:cubicBezTo>
                <a:cubicBezTo>
                  <a:pt x="64" y="1384"/>
                  <a:pt x="26" y="1504"/>
                  <a:pt x="0" y="1632"/>
                </a:cubicBezTo>
                <a:cubicBezTo>
                  <a:pt x="9" y="1835"/>
                  <a:pt x="11" y="2090"/>
                  <a:pt x="96" y="2288"/>
                </a:cubicBezTo>
                <a:cubicBezTo>
                  <a:pt x="132" y="2372"/>
                  <a:pt x="188" y="2444"/>
                  <a:pt x="224" y="2528"/>
                </a:cubicBezTo>
                <a:cubicBezTo>
                  <a:pt x="258" y="2608"/>
                  <a:pt x="283" y="2681"/>
                  <a:pt x="336" y="2752"/>
                </a:cubicBezTo>
                <a:cubicBezTo>
                  <a:pt x="382" y="2891"/>
                  <a:pt x="458" y="3011"/>
                  <a:pt x="528" y="3136"/>
                </a:cubicBezTo>
                <a:cubicBezTo>
                  <a:pt x="615" y="3293"/>
                  <a:pt x="435" y="3038"/>
                  <a:pt x="592" y="3248"/>
                </a:cubicBezTo>
                <a:cubicBezTo>
                  <a:pt x="635" y="3378"/>
                  <a:pt x="706" y="3493"/>
                  <a:pt x="768" y="3616"/>
                </a:cubicBezTo>
                <a:cubicBezTo>
                  <a:pt x="799" y="3678"/>
                  <a:pt x="849" y="3730"/>
                  <a:pt x="880" y="3792"/>
                </a:cubicBezTo>
                <a:cubicBezTo>
                  <a:pt x="919" y="3870"/>
                  <a:pt x="962" y="3938"/>
                  <a:pt x="1024" y="4000"/>
                </a:cubicBezTo>
                <a:cubicBezTo>
                  <a:pt x="1054" y="4089"/>
                  <a:pt x="1136" y="4171"/>
                  <a:pt x="1200" y="4240"/>
                </a:cubicBezTo>
                <a:cubicBezTo>
                  <a:pt x="1331" y="4382"/>
                  <a:pt x="1514" y="4575"/>
                  <a:pt x="1696" y="4656"/>
                </a:cubicBezTo>
                <a:cubicBezTo>
                  <a:pt x="1797" y="4701"/>
                  <a:pt x="1908" y="4721"/>
                  <a:pt x="2016" y="4736"/>
                </a:cubicBezTo>
                <a:cubicBezTo>
                  <a:pt x="2323" y="4724"/>
                  <a:pt x="2335" y="4730"/>
                  <a:pt x="2544" y="4688"/>
                </a:cubicBezTo>
                <a:cubicBezTo>
                  <a:pt x="2632" y="4635"/>
                  <a:pt x="2711" y="4599"/>
                  <a:pt x="2800" y="4544"/>
                </a:cubicBezTo>
                <a:cubicBezTo>
                  <a:pt x="2832" y="4524"/>
                  <a:pt x="2852" y="4489"/>
                  <a:pt x="2880" y="4464"/>
                </a:cubicBezTo>
                <a:cubicBezTo>
                  <a:pt x="2957" y="4396"/>
                  <a:pt x="2902" y="4473"/>
                  <a:pt x="2976" y="4384"/>
                </a:cubicBezTo>
                <a:cubicBezTo>
                  <a:pt x="3024" y="4327"/>
                  <a:pt x="3068" y="4260"/>
                  <a:pt x="3120" y="4208"/>
                </a:cubicBezTo>
                <a:cubicBezTo>
                  <a:pt x="3134" y="4194"/>
                  <a:pt x="3154" y="4190"/>
                  <a:pt x="3168" y="4176"/>
                </a:cubicBezTo>
                <a:cubicBezTo>
                  <a:pt x="3293" y="4051"/>
                  <a:pt x="3426" y="3847"/>
                  <a:pt x="3520" y="3696"/>
                </a:cubicBezTo>
                <a:cubicBezTo>
                  <a:pt x="3562" y="3629"/>
                  <a:pt x="3597" y="3558"/>
                  <a:pt x="3632" y="3488"/>
                </a:cubicBezTo>
                <a:cubicBezTo>
                  <a:pt x="3651" y="3450"/>
                  <a:pt x="3673" y="3412"/>
                  <a:pt x="3696" y="3376"/>
                </a:cubicBezTo>
                <a:cubicBezTo>
                  <a:pt x="3710" y="3354"/>
                  <a:pt x="3731" y="3335"/>
                  <a:pt x="3744" y="3312"/>
                </a:cubicBezTo>
                <a:cubicBezTo>
                  <a:pt x="3835" y="3145"/>
                  <a:pt x="3744" y="3248"/>
                  <a:pt x="3840" y="3152"/>
                </a:cubicBezTo>
                <a:cubicBezTo>
                  <a:pt x="3895" y="2987"/>
                  <a:pt x="3852" y="3044"/>
                  <a:pt x="3936" y="2960"/>
                </a:cubicBezTo>
                <a:cubicBezTo>
                  <a:pt x="3980" y="2850"/>
                  <a:pt x="3995" y="2729"/>
                  <a:pt x="4048" y="2624"/>
                </a:cubicBezTo>
                <a:cubicBezTo>
                  <a:pt x="4043" y="2496"/>
                  <a:pt x="4037" y="2368"/>
                  <a:pt x="4032" y="2240"/>
                </a:cubicBezTo>
                <a:cubicBezTo>
                  <a:pt x="4026" y="2083"/>
                  <a:pt x="4051" y="1736"/>
                  <a:pt x="3984" y="1536"/>
                </a:cubicBezTo>
                <a:cubicBezTo>
                  <a:pt x="3979" y="1499"/>
                  <a:pt x="3975" y="1461"/>
                  <a:pt x="3968" y="1424"/>
                </a:cubicBezTo>
                <a:cubicBezTo>
                  <a:pt x="3956" y="1363"/>
                  <a:pt x="3919" y="1309"/>
                  <a:pt x="3904" y="1248"/>
                </a:cubicBezTo>
                <a:cubicBezTo>
                  <a:pt x="3897" y="1222"/>
                  <a:pt x="3898" y="1193"/>
                  <a:pt x="3888" y="1168"/>
                </a:cubicBezTo>
                <a:cubicBezTo>
                  <a:pt x="3870" y="1121"/>
                  <a:pt x="3834" y="1083"/>
                  <a:pt x="3808" y="1040"/>
                </a:cubicBezTo>
                <a:cubicBezTo>
                  <a:pt x="3786" y="953"/>
                  <a:pt x="3744" y="864"/>
                  <a:pt x="3680" y="800"/>
                </a:cubicBezTo>
                <a:cubicBezTo>
                  <a:pt x="3646" y="665"/>
                  <a:pt x="3692" y="802"/>
                  <a:pt x="3616" y="688"/>
                </a:cubicBezTo>
                <a:cubicBezTo>
                  <a:pt x="3607" y="674"/>
                  <a:pt x="3608" y="655"/>
                  <a:pt x="3600" y="640"/>
                </a:cubicBezTo>
                <a:cubicBezTo>
                  <a:pt x="3581" y="602"/>
                  <a:pt x="3560" y="564"/>
                  <a:pt x="3536" y="528"/>
                </a:cubicBezTo>
                <a:cubicBezTo>
                  <a:pt x="3506" y="484"/>
                  <a:pt x="3472" y="443"/>
                  <a:pt x="3440" y="400"/>
                </a:cubicBezTo>
                <a:cubicBezTo>
                  <a:pt x="3390" y="333"/>
                  <a:pt x="3401" y="369"/>
                  <a:pt x="3344" y="320"/>
                </a:cubicBezTo>
                <a:cubicBezTo>
                  <a:pt x="3321" y="300"/>
                  <a:pt x="3305" y="274"/>
                  <a:pt x="3280" y="256"/>
                </a:cubicBezTo>
                <a:cubicBezTo>
                  <a:pt x="3247" y="232"/>
                  <a:pt x="3203" y="228"/>
                  <a:pt x="3168" y="208"/>
                </a:cubicBezTo>
                <a:cubicBezTo>
                  <a:pt x="3071" y="152"/>
                  <a:pt x="3007" y="115"/>
                  <a:pt x="2896" y="96"/>
                </a:cubicBezTo>
                <a:cubicBezTo>
                  <a:pt x="2802" y="49"/>
                  <a:pt x="2855" y="72"/>
                  <a:pt x="2736" y="32"/>
                </a:cubicBezTo>
                <a:cubicBezTo>
                  <a:pt x="2720" y="27"/>
                  <a:pt x="2704" y="21"/>
                  <a:pt x="2688" y="16"/>
                </a:cubicBezTo>
                <a:cubicBezTo>
                  <a:pt x="2672" y="11"/>
                  <a:pt x="2640" y="0"/>
                  <a:pt x="2640" y="0"/>
                </a:cubicBezTo>
                <a:cubicBezTo>
                  <a:pt x="2352" y="5"/>
                  <a:pt x="2064" y="6"/>
                  <a:pt x="1776" y="16"/>
                </a:cubicBezTo>
                <a:cubicBezTo>
                  <a:pt x="1718" y="18"/>
                  <a:pt x="1604" y="54"/>
                  <a:pt x="1552" y="64"/>
                </a:cubicBezTo>
                <a:cubicBezTo>
                  <a:pt x="1509" y="73"/>
                  <a:pt x="1424" y="96"/>
                  <a:pt x="1424" y="96"/>
                </a:cubicBezTo>
                <a:cubicBezTo>
                  <a:pt x="1292" y="184"/>
                  <a:pt x="1126" y="202"/>
                  <a:pt x="976" y="240"/>
                </a:cubicBezTo>
                <a:cubicBezTo>
                  <a:pt x="906" y="258"/>
                  <a:pt x="839" y="286"/>
                  <a:pt x="768" y="304"/>
                </a:cubicBezTo>
                <a:cubicBezTo>
                  <a:pt x="683" y="432"/>
                  <a:pt x="795" y="277"/>
                  <a:pt x="688" y="384"/>
                </a:cubicBezTo>
                <a:cubicBezTo>
                  <a:pt x="653" y="419"/>
                  <a:pt x="645" y="469"/>
                  <a:pt x="624" y="512"/>
                </a:cubicBezTo>
              </a:path>
            </a:pathLst>
          </a:custGeom>
          <a:solidFill>
            <a:srgbClr val="9966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36">
            <a:extLst>
              <a:ext uri="{FF2B5EF4-FFF2-40B4-BE49-F238E27FC236}">
                <a16:creationId xmlns:a16="http://schemas.microsoft.com/office/drawing/2014/main" id="{8953CE23-6602-4F90-AE47-BD2028A4EB61}"/>
              </a:ext>
            </a:extLst>
          </p:cNvPr>
          <p:cNvSpPr>
            <a:spLocks/>
          </p:cNvSpPr>
          <p:nvPr/>
        </p:nvSpPr>
        <p:spPr bwMode="auto">
          <a:xfrm rot="5400000">
            <a:off x="1811021" y="2795994"/>
            <a:ext cx="213834" cy="288872"/>
          </a:xfrm>
          <a:custGeom>
            <a:avLst/>
            <a:gdLst>
              <a:gd name="T0" fmla="*/ 1 w 2855"/>
              <a:gd name="T1" fmla="*/ 1 h 2899"/>
              <a:gd name="T2" fmla="*/ 1 w 2855"/>
              <a:gd name="T3" fmla="*/ 1 h 2899"/>
              <a:gd name="T4" fmla="*/ 1 w 2855"/>
              <a:gd name="T5" fmla="*/ 1 h 2899"/>
              <a:gd name="T6" fmla="*/ 1 w 2855"/>
              <a:gd name="T7" fmla="*/ 1 h 2899"/>
              <a:gd name="T8" fmla="*/ 1 w 2855"/>
              <a:gd name="T9" fmla="*/ 1 h 2899"/>
              <a:gd name="T10" fmla="*/ 1 w 2855"/>
              <a:gd name="T11" fmla="*/ 1 h 2899"/>
              <a:gd name="T12" fmla="*/ 1 w 2855"/>
              <a:gd name="T13" fmla="*/ 1 h 2899"/>
              <a:gd name="T14" fmla="*/ 1 w 2855"/>
              <a:gd name="T15" fmla="*/ 1 h 2899"/>
              <a:gd name="T16" fmla="*/ 1 w 2855"/>
              <a:gd name="T17" fmla="*/ 1 h 2899"/>
              <a:gd name="T18" fmla="*/ 1 w 2855"/>
              <a:gd name="T19" fmla="*/ 1 h 2899"/>
              <a:gd name="T20" fmla="*/ 1 w 2855"/>
              <a:gd name="T21" fmla="*/ 1 h 2899"/>
              <a:gd name="T22" fmla="*/ 1 w 2855"/>
              <a:gd name="T23" fmla="*/ 1 h 2899"/>
              <a:gd name="T24" fmla="*/ 1 w 2855"/>
              <a:gd name="T25" fmla="*/ 1 h 2899"/>
              <a:gd name="T26" fmla="*/ 1 w 2855"/>
              <a:gd name="T27" fmla="*/ 1 h 2899"/>
              <a:gd name="T28" fmla="*/ 1 w 2855"/>
              <a:gd name="T29" fmla="*/ 1 h 2899"/>
              <a:gd name="T30" fmla="*/ 1 w 2855"/>
              <a:gd name="T31" fmla="*/ 1 h 2899"/>
              <a:gd name="T32" fmla="*/ 1 w 2855"/>
              <a:gd name="T33" fmla="*/ 1 h 2899"/>
              <a:gd name="T34" fmla="*/ 1 w 2855"/>
              <a:gd name="T35" fmla="*/ 1 h 2899"/>
              <a:gd name="T36" fmla="*/ 1 w 2855"/>
              <a:gd name="T37" fmla="*/ 1 h 2899"/>
              <a:gd name="T38" fmla="*/ 1 w 2855"/>
              <a:gd name="T39" fmla="*/ 1 h 2899"/>
              <a:gd name="T40" fmla="*/ 1 w 2855"/>
              <a:gd name="T41" fmla="*/ 1 h 2899"/>
              <a:gd name="T42" fmla="*/ 1 w 2855"/>
              <a:gd name="T43" fmla="*/ 1 h 2899"/>
              <a:gd name="T44" fmla="*/ 1 w 2855"/>
              <a:gd name="T45" fmla="*/ 1 h 2899"/>
              <a:gd name="T46" fmla="*/ 1 w 2855"/>
              <a:gd name="T47" fmla="*/ 1 h 2899"/>
              <a:gd name="T48" fmla="*/ 1 w 2855"/>
              <a:gd name="T49" fmla="*/ 1 h 2899"/>
              <a:gd name="T50" fmla="*/ 1 w 2855"/>
              <a:gd name="T51" fmla="*/ 1 h 2899"/>
              <a:gd name="T52" fmla="*/ 1 w 2855"/>
              <a:gd name="T53" fmla="*/ 1 h 2899"/>
              <a:gd name="T54" fmla="*/ 1 w 2855"/>
              <a:gd name="T55" fmla="*/ 1 h 2899"/>
              <a:gd name="T56" fmla="*/ 1 w 2855"/>
              <a:gd name="T57" fmla="*/ 1 h 2899"/>
              <a:gd name="T58" fmla="*/ 1 w 2855"/>
              <a:gd name="T59" fmla="*/ 1 h 2899"/>
              <a:gd name="T60" fmla="*/ 1 w 2855"/>
              <a:gd name="T61" fmla="*/ 1 h 2899"/>
              <a:gd name="T62" fmla="*/ 1 w 2855"/>
              <a:gd name="T63" fmla="*/ 1 h 2899"/>
              <a:gd name="T64" fmla="*/ 1 w 2855"/>
              <a:gd name="T65" fmla="*/ 1 h 2899"/>
              <a:gd name="T66" fmla="*/ 1 w 2855"/>
              <a:gd name="T67" fmla="*/ 1 h 2899"/>
              <a:gd name="T68" fmla="*/ 1 w 2855"/>
              <a:gd name="T69" fmla="*/ 1 h 2899"/>
              <a:gd name="T70" fmla="*/ 1 w 2855"/>
              <a:gd name="T71" fmla="*/ 1 h 2899"/>
              <a:gd name="T72" fmla="*/ 1 w 2855"/>
              <a:gd name="T73" fmla="*/ 1 h 289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855" h="2899">
                <a:moveTo>
                  <a:pt x="2855" y="148"/>
                </a:moveTo>
                <a:cubicBezTo>
                  <a:pt x="2625" y="186"/>
                  <a:pt x="2407" y="125"/>
                  <a:pt x="2183" y="84"/>
                </a:cubicBezTo>
                <a:cubicBezTo>
                  <a:pt x="2034" y="57"/>
                  <a:pt x="1881" y="41"/>
                  <a:pt x="1735" y="4"/>
                </a:cubicBezTo>
                <a:cubicBezTo>
                  <a:pt x="1509" y="23"/>
                  <a:pt x="1604" y="0"/>
                  <a:pt x="1447" y="52"/>
                </a:cubicBezTo>
                <a:cubicBezTo>
                  <a:pt x="1431" y="57"/>
                  <a:pt x="1415" y="63"/>
                  <a:pt x="1399" y="68"/>
                </a:cubicBezTo>
                <a:cubicBezTo>
                  <a:pt x="1383" y="73"/>
                  <a:pt x="1351" y="84"/>
                  <a:pt x="1351" y="84"/>
                </a:cubicBezTo>
                <a:cubicBezTo>
                  <a:pt x="1330" y="100"/>
                  <a:pt x="1310" y="119"/>
                  <a:pt x="1287" y="132"/>
                </a:cubicBezTo>
                <a:cubicBezTo>
                  <a:pt x="1195" y="184"/>
                  <a:pt x="1282" y="104"/>
                  <a:pt x="1191" y="180"/>
                </a:cubicBezTo>
                <a:cubicBezTo>
                  <a:pt x="1117" y="241"/>
                  <a:pt x="1070" y="327"/>
                  <a:pt x="1015" y="404"/>
                </a:cubicBezTo>
                <a:cubicBezTo>
                  <a:pt x="986" y="444"/>
                  <a:pt x="948" y="476"/>
                  <a:pt x="919" y="516"/>
                </a:cubicBezTo>
                <a:cubicBezTo>
                  <a:pt x="827" y="645"/>
                  <a:pt x="955" y="515"/>
                  <a:pt x="839" y="644"/>
                </a:cubicBezTo>
                <a:cubicBezTo>
                  <a:pt x="809" y="678"/>
                  <a:pt x="743" y="740"/>
                  <a:pt x="743" y="740"/>
                </a:cubicBezTo>
                <a:cubicBezTo>
                  <a:pt x="691" y="869"/>
                  <a:pt x="602" y="972"/>
                  <a:pt x="535" y="1092"/>
                </a:cubicBezTo>
                <a:cubicBezTo>
                  <a:pt x="490" y="1173"/>
                  <a:pt x="497" y="1206"/>
                  <a:pt x="439" y="1284"/>
                </a:cubicBezTo>
                <a:cubicBezTo>
                  <a:pt x="403" y="1463"/>
                  <a:pt x="454" y="1271"/>
                  <a:pt x="375" y="1428"/>
                </a:cubicBezTo>
                <a:cubicBezTo>
                  <a:pt x="365" y="1448"/>
                  <a:pt x="366" y="1471"/>
                  <a:pt x="359" y="1492"/>
                </a:cubicBezTo>
                <a:cubicBezTo>
                  <a:pt x="332" y="1573"/>
                  <a:pt x="306" y="1651"/>
                  <a:pt x="279" y="1732"/>
                </a:cubicBezTo>
                <a:cubicBezTo>
                  <a:pt x="255" y="1803"/>
                  <a:pt x="264" y="1825"/>
                  <a:pt x="247" y="1908"/>
                </a:cubicBezTo>
                <a:cubicBezTo>
                  <a:pt x="223" y="2029"/>
                  <a:pt x="187" y="2157"/>
                  <a:pt x="151" y="2276"/>
                </a:cubicBezTo>
                <a:cubicBezTo>
                  <a:pt x="113" y="2403"/>
                  <a:pt x="93" y="2533"/>
                  <a:pt x="55" y="2660"/>
                </a:cubicBezTo>
                <a:cubicBezTo>
                  <a:pt x="45" y="2692"/>
                  <a:pt x="34" y="2724"/>
                  <a:pt x="23" y="2756"/>
                </a:cubicBezTo>
                <a:cubicBezTo>
                  <a:pt x="18" y="2772"/>
                  <a:pt x="7" y="2804"/>
                  <a:pt x="7" y="2804"/>
                </a:cubicBezTo>
                <a:cubicBezTo>
                  <a:pt x="12" y="2831"/>
                  <a:pt x="0" y="2869"/>
                  <a:pt x="23" y="2884"/>
                </a:cubicBezTo>
                <a:cubicBezTo>
                  <a:pt x="46" y="2899"/>
                  <a:pt x="80" y="2883"/>
                  <a:pt x="103" y="2868"/>
                </a:cubicBezTo>
                <a:cubicBezTo>
                  <a:pt x="117" y="2859"/>
                  <a:pt x="107" y="2832"/>
                  <a:pt x="119" y="2820"/>
                </a:cubicBezTo>
                <a:cubicBezTo>
                  <a:pt x="142" y="2797"/>
                  <a:pt x="244" y="2752"/>
                  <a:pt x="279" y="2740"/>
                </a:cubicBezTo>
                <a:cubicBezTo>
                  <a:pt x="331" y="2662"/>
                  <a:pt x="405" y="2621"/>
                  <a:pt x="487" y="2580"/>
                </a:cubicBezTo>
                <a:cubicBezTo>
                  <a:pt x="601" y="2408"/>
                  <a:pt x="423" y="2669"/>
                  <a:pt x="567" y="2484"/>
                </a:cubicBezTo>
                <a:cubicBezTo>
                  <a:pt x="591" y="2454"/>
                  <a:pt x="600" y="2411"/>
                  <a:pt x="631" y="2388"/>
                </a:cubicBezTo>
                <a:cubicBezTo>
                  <a:pt x="686" y="2347"/>
                  <a:pt x="739" y="2303"/>
                  <a:pt x="791" y="2260"/>
                </a:cubicBezTo>
                <a:cubicBezTo>
                  <a:pt x="871" y="2193"/>
                  <a:pt x="803" y="2224"/>
                  <a:pt x="887" y="2196"/>
                </a:cubicBezTo>
                <a:cubicBezTo>
                  <a:pt x="964" y="2119"/>
                  <a:pt x="1063" y="2076"/>
                  <a:pt x="1143" y="2004"/>
                </a:cubicBezTo>
                <a:cubicBezTo>
                  <a:pt x="1199" y="1954"/>
                  <a:pt x="1257" y="1904"/>
                  <a:pt x="1303" y="1844"/>
                </a:cubicBezTo>
                <a:cubicBezTo>
                  <a:pt x="1427" y="1685"/>
                  <a:pt x="1364" y="1734"/>
                  <a:pt x="1463" y="1668"/>
                </a:cubicBezTo>
                <a:cubicBezTo>
                  <a:pt x="1555" y="1530"/>
                  <a:pt x="1662" y="1410"/>
                  <a:pt x="1767" y="1284"/>
                </a:cubicBezTo>
                <a:cubicBezTo>
                  <a:pt x="1795" y="1251"/>
                  <a:pt x="1797" y="1198"/>
                  <a:pt x="1831" y="1172"/>
                </a:cubicBezTo>
                <a:cubicBezTo>
                  <a:pt x="1908" y="1114"/>
                  <a:pt x="1992" y="1155"/>
                  <a:pt x="2039" y="1060"/>
                </a:cubicBezTo>
              </a:path>
            </a:pathLst>
          </a:custGeom>
          <a:solidFill>
            <a:srgbClr val="9966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37">
            <a:extLst>
              <a:ext uri="{FF2B5EF4-FFF2-40B4-BE49-F238E27FC236}">
                <a16:creationId xmlns:a16="http://schemas.microsoft.com/office/drawing/2014/main" id="{E2E2CB1A-18F1-498D-874B-BEC9E08E3807}"/>
              </a:ext>
            </a:extLst>
          </p:cNvPr>
          <p:cNvSpPr>
            <a:spLocks/>
          </p:cNvSpPr>
          <p:nvPr/>
        </p:nvSpPr>
        <p:spPr bwMode="auto">
          <a:xfrm rot="5400000" flipH="1">
            <a:off x="1806288" y="3166293"/>
            <a:ext cx="213968" cy="288872"/>
          </a:xfrm>
          <a:custGeom>
            <a:avLst/>
            <a:gdLst>
              <a:gd name="T0" fmla="*/ 1 w 2855"/>
              <a:gd name="T1" fmla="*/ 1 h 2899"/>
              <a:gd name="T2" fmla="*/ 1 w 2855"/>
              <a:gd name="T3" fmla="*/ 1 h 2899"/>
              <a:gd name="T4" fmla="*/ 1 w 2855"/>
              <a:gd name="T5" fmla="*/ 1 h 2899"/>
              <a:gd name="T6" fmla="*/ 1 w 2855"/>
              <a:gd name="T7" fmla="*/ 1 h 2899"/>
              <a:gd name="T8" fmla="*/ 1 w 2855"/>
              <a:gd name="T9" fmla="*/ 1 h 2899"/>
              <a:gd name="T10" fmla="*/ 1 w 2855"/>
              <a:gd name="T11" fmla="*/ 1 h 2899"/>
              <a:gd name="T12" fmla="*/ 1 w 2855"/>
              <a:gd name="T13" fmla="*/ 1 h 2899"/>
              <a:gd name="T14" fmla="*/ 1 w 2855"/>
              <a:gd name="T15" fmla="*/ 1 h 2899"/>
              <a:gd name="T16" fmla="*/ 1 w 2855"/>
              <a:gd name="T17" fmla="*/ 1 h 2899"/>
              <a:gd name="T18" fmla="*/ 1 w 2855"/>
              <a:gd name="T19" fmla="*/ 1 h 2899"/>
              <a:gd name="T20" fmla="*/ 1 w 2855"/>
              <a:gd name="T21" fmla="*/ 1 h 2899"/>
              <a:gd name="T22" fmla="*/ 1 w 2855"/>
              <a:gd name="T23" fmla="*/ 1 h 2899"/>
              <a:gd name="T24" fmla="*/ 1 w 2855"/>
              <a:gd name="T25" fmla="*/ 1 h 2899"/>
              <a:gd name="T26" fmla="*/ 1 w 2855"/>
              <a:gd name="T27" fmla="*/ 1 h 2899"/>
              <a:gd name="T28" fmla="*/ 1 w 2855"/>
              <a:gd name="T29" fmla="*/ 1 h 2899"/>
              <a:gd name="T30" fmla="*/ 1 w 2855"/>
              <a:gd name="T31" fmla="*/ 1 h 2899"/>
              <a:gd name="T32" fmla="*/ 1 w 2855"/>
              <a:gd name="T33" fmla="*/ 1 h 2899"/>
              <a:gd name="T34" fmla="*/ 1 w 2855"/>
              <a:gd name="T35" fmla="*/ 1 h 2899"/>
              <a:gd name="T36" fmla="*/ 1 w 2855"/>
              <a:gd name="T37" fmla="*/ 1 h 2899"/>
              <a:gd name="T38" fmla="*/ 1 w 2855"/>
              <a:gd name="T39" fmla="*/ 1 h 2899"/>
              <a:gd name="T40" fmla="*/ 1 w 2855"/>
              <a:gd name="T41" fmla="*/ 1 h 2899"/>
              <a:gd name="T42" fmla="*/ 1 w 2855"/>
              <a:gd name="T43" fmla="*/ 1 h 2899"/>
              <a:gd name="T44" fmla="*/ 1 w 2855"/>
              <a:gd name="T45" fmla="*/ 1 h 2899"/>
              <a:gd name="T46" fmla="*/ 1 w 2855"/>
              <a:gd name="T47" fmla="*/ 1 h 2899"/>
              <a:gd name="T48" fmla="*/ 1 w 2855"/>
              <a:gd name="T49" fmla="*/ 1 h 2899"/>
              <a:gd name="T50" fmla="*/ 1 w 2855"/>
              <a:gd name="T51" fmla="*/ 1 h 2899"/>
              <a:gd name="T52" fmla="*/ 1 w 2855"/>
              <a:gd name="T53" fmla="*/ 1 h 2899"/>
              <a:gd name="T54" fmla="*/ 1 w 2855"/>
              <a:gd name="T55" fmla="*/ 1 h 2899"/>
              <a:gd name="T56" fmla="*/ 1 w 2855"/>
              <a:gd name="T57" fmla="*/ 1 h 2899"/>
              <a:gd name="T58" fmla="*/ 1 w 2855"/>
              <a:gd name="T59" fmla="*/ 1 h 2899"/>
              <a:gd name="T60" fmla="*/ 1 w 2855"/>
              <a:gd name="T61" fmla="*/ 1 h 2899"/>
              <a:gd name="T62" fmla="*/ 1 w 2855"/>
              <a:gd name="T63" fmla="*/ 1 h 2899"/>
              <a:gd name="T64" fmla="*/ 1 w 2855"/>
              <a:gd name="T65" fmla="*/ 1 h 2899"/>
              <a:gd name="T66" fmla="*/ 1 w 2855"/>
              <a:gd name="T67" fmla="*/ 1 h 2899"/>
              <a:gd name="T68" fmla="*/ 1 w 2855"/>
              <a:gd name="T69" fmla="*/ 1 h 2899"/>
              <a:gd name="T70" fmla="*/ 1 w 2855"/>
              <a:gd name="T71" fmla="*/ 1 h 2899"/>
              <a:gd name="T72" fmla="*/ 1 w 2855"/>
              <a:gd name="T73" fmla="*/ 1 h 289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855" h="2899">
                <a:moveTo>
                  <a:pt x="2855" y="148"/>
                </a:moveTo>
                <a:cubicBezTo>
                  <a:pt x="2625" y="186"/>
                  <a:pt x="2407" y="125"/>
                  <a:pt x="2183" y="84"/>
                </a:cubicBezTo>
                <a:cubicBezTo>
                  <a:pt x="2034" y="57"/>
                  <a:pt x="1881" y="41"/>
                  <a:pt x="1735" y="4"/>
                </a:cubicBezTo>
                <a:cubicBezTo>
                  <a:pt x="1509" y="23"/>
                  <a:pt x="1604" y="0"/>
                  <a:pt x="1447" y="52"/>
                </a:cubicBezTo>
                <a:cubicBezTo>
                  <a:pt x="1431" y="57"/>
                  <a:pt x="1415" y="63"/>
                  <a:pt x="1399" y="68"/>
                </a:cubicBezTo>
                <a:cubicBezTo>
                  <a:pt x="1383" y="73"/>
                  <a:pt x="1351" y="84"/>
                  <a:pt x="1351" y="84"/>
                </a:cubicBezTo>
                <a:cubicBezTo>
                  <a:pt x="1330" y="100"/>
                  <a:pt x="1310" y="119"/>
                  <a:pt x="1287" y="132"/>
                </a:cubicBezTo>
                <a:cubicBezTo>
                  <a:pt x="1195" y="184"/>
                  <a:pt x="1282" y="104"/>
                  <a:pt x="1191" y="180"/>
                </a:cubicBezTo>
                <a:cubicBezTo>
                  <a:pt x="1117" y="241"/>
                  <a:pt x="1070" y="327"/>
                  <a:pt x="1015" y="404"/>
                </a:cubicBezTo>
                <a:cubicBezTo>
                  <a:pt x="986" y="444"/>
                  <a:pt x="948" y="476"/>
                  <a:pt x="919" y="516"/>
                </a:cubicBezTo>
                <a:cubicBezTo>
                  <a:pt x="827" y="645"/>
                  <a:pt x="955" y="515"/>
                  <a:pt x="839" y="644"/>
                </a:cubicBezTo>
                <a:cubicBezTo>
                  <a:pt x="809" y="678"/>
                  <a:pt x="743" y="740"/>
                  <a:pt x="743" y="740"/>
                </a:cubicBezTo>
                <a:cubicBezTo>
                  <a:pt x="691" y="869"/>
                  <a:pt x="602" y="972"/>
                  <a:pt x="535" y="1092"/>
                </a:cubicBezTo>
                <a:cubicBezTo>
                  <a:pt x="490" y="1173"/>
                  <a:pt x="497" y="1206"/>
                  <a:pt x="439" y="1284"/>
                </a:cubicBezTo>
                <a:cubicBezTo>
                  <a:pt x="403" y="1463"/>
                  <a:pt x="454" y="1271"/>
                  <a:pt x="375" y="1428"/>
                </a:cubicBezTo>
                <a:cubicBezTo>
                  <a:pt x="365" y="1448"/>
                  <a:pt x="366" y="1471"/>
                  <a:pt x="359" y="1492"/>
                </a:cubicBezTo>
                <a:cubicBezTo>
                  <a:pt x="332" y="1573"/>
                  <a:pt x="306" y="1651"/>
                  <a:pt x="279" y="1732"/>
                </a:cubicBezTo>
                <a:cubicBezTo>
                  <a:pt x="255" y="1803"/>
                  <a:pt x="264" y="1825"/>
                  <a:pt x="247" y="1908"/>
                </a:cubicBezTo>
                <a:cubicBezTo>
                  <a:pt x="223" y="2029"/>
                  <a:pt x="187" y="2157"/>
                  <a:pt x="151" y="2276"/>
                </a:cubicBezTo>
                <a:cubicBezTo>
                  <a:pt x="113" y="2403"/>
                  <a:pt x="93" y="2533"/>
                  <a:pt x="55" y="2660"/>
                </a:cubicBezTo>
                <a:cubicBezTo>
                  <a:pt x="45" y="2692"/>
                  <a:pt x="34" y="2724"/>
                  <a:pt x="23" y="2756"/>
                </a:cubicBezTo>
                <a:cubicBezTo>
                  <a:pt x="18" y="2772"/>
                  <a:pt x="7" y="2804"/>
                  <a:pt x="7" y="2804"/>
                </a:cubicBezTo>
                <a:cubicBezTo>
                  <a:pt x="12" y="2831"/>
                  <a:pt x="0" y="2869"/>
                  <a:pt x="23" y="2884"/>
                </a:cubicBezTo>
                <a:cubicBezTo>
                  <a:pt x="46" y="2899"/>
                  <a:pt x="80" y="2883"/>
                  <a:pt x="103" y="2868"/>
                </a:cubicBezTo>
                <a:cubicBezTo>
                  <a:pt x="117" y="2859"/>
                  <a:pt x="107" y="2832"/>
                  <a:pt x="119" y="2820"/>
                </a:cubicBezTo>
                <a:cubicBezTo>
                  <a:pt x="142" y="2797"/>
                  <a:pt x="244" y="2752"/>
                  <a:pt x="279" y="2740"/>
                </a:cubicBezTo>
                <a:cubicBezTo>
                  <a:pt x="331" y="2662"/>
                  <a:pt x="405" y="2621"/>
                  <a:pt x="487" y="2580"/>
                </a:cubicBezTo>
                <a:cubicBezTo>
                  <a:pt x="601" y="2408"/>
                  <a:pt x="423" y="2669"/>
                  <a:pt x="567" y="2484"/>
                </a:cubicBezTo>
                <a:cubicBezTo>
                  <a:pt x="591" y="2454"/>
                  <a:pt x="600" y="2411"/>
                  <a:pt x="631" y="2388"/>
                </a:cubicBezTo>
                <a:cubicBezTo>
                  <a:pt x="686" y="2347"/>
                  <a:pt x="739" y="2303"/>
                  <a:pt x="791" y="2260"/>
                </a:cubicBezTo>
                <a:cubicBezTo>
                  <a:pt x="871" y="2193"/>
                  <a:pt x="803" y="2224"/>
                  <a:pt x="887" y="2196"/>
                </a:cubicBezTo>
                <a:cubicBezTo>
                  <a:pt x="964" y="2119"/>
                  <a:pt x="1063" y="2076"/>
                  <a:pt x="1143" y="2004"/>
                </a:cubicBezTo>
                <a:cubicBezTo>
                  <a:pt x="1199" y="1954"/>
                  <a:pt x="1257" y="1904"/>
                  <a:pt x="1303" y="1844"/>
                </a:cubicBezTo>
                <a:cubicBezTo>
                  <a:pt x="1427" y="1685"/>
                  <a:pt x="1364" y="1734"/>
                  <a:pt x="1463" y="1668"/>
                </a:cubicBezTo>
                <a:cubicBezTo>
                  <a:pt x="1555" y="1530"/>
                  <a:pt x="1662" y="1410"/>
                  <a:pt x="1767" y="1284"/>
                </a:cubicBezTo>
                <a:cubicBezTo>
                  <a:pt x="1795" y="1251"/>
                  <a:pt x="1797" y="1198"/>
                  <a:pt x="1831" y="1172"/>
                </a:cubicBezTo>
                <a:cubicBezTo>
                  <a:pt x="1908" y="1114"/>
                  <a:pt x="1992" y="1155"/>
                  <a:pt x="2039" y="1060"/>
                </a:cubicBezTo>
              </a:path>
            </a:pathLst>
          </a:custGeom>
          <a:solidFill>
            <a:srgbClr val="9966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AutoShape 38">
            <a:extLst>
              <a:ext uri="{FF2B5EF4-FFF2-40B4-BE49-F238E27FC236}">
                <a16:creationId xmlns:a16="http://schemas.microsoft.com/office/drawing/2014/main" id="{F82B6227-66D3-47E9-8107-9DCE030C219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133855" y="3013977"/>
            <a:ext cx="67143" cy="210464"/>
          </a:xfrm>
          <a:prstGeom prst="triangle">
            <a:avLst>
              <a:gd name="adj" fmla="val 50000"/>
            </a:avLst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Freeform 35">
            <a:extLst>
              <a:ext uri="{FF2B5EF4-FFF2-40B4-BE49-F238E27FC236}">
                <a16:creationId xmlns:a16="http://schemas.microsoft.com/office/drawing/2014/main" id="{8F27BF37-07ED-49F1-B089-F35B2E0C723B}"/>
              </a:ext>
            </a:extLst>
          </p:cNvPr>
          <p:cNvSpPr>
            <a:spLocks/>
          </p:cNvSpPr>
          <p:nvPr/>
        </p:nvSpPr>
        <p:spPr bwMode="auto">
          <a:xfrm rot="5400000" flipH="1">
            <a:off x="2119777" y="3056552"/>
            <a:ext cx="81908" cy="222836"/>
          </a:xfrm>
          <a:custGeom>
            <a:avLst/>
            <a:gdLst>
              <a:gd name="T0" fmla="*/ 1 w 830"/>
              <a:gd name="T1" fmla="*/ 1 h 2096"/>
              <a:gd name="T2" fmla="*/ 1 w 830"/>
              <a:gd name="T3" fmla="*/ 1 h 2096"/>
              <a:gd name="T4" fmla="*/ 1 w 830"/>
              <a:gd name="T5" fmla="*/ 1 h 2096"/>
              <a:gd name="T6" fmla="*/ 1 w 830"/>
              <a:gd name="T7" fmla="*/ 1 h 2096"/>
              <a:gd name="T8" fmla="*/ 1 w 830"/>
              <a:gd name="T9" fmla="*/ 1 h 2096"/>
              <a:gd name="T10" fmla="*/ 1 w 830"/>
              <a:gd name="T11" fmla="*/ 1 h 2096"/>
              <a:gd name="T12" fmla="*/ 1 w 830"/>
              <a:gd name="T13" fmla="*/ 1 h 2096"/>
              <a:gd name="T14" fmla="*/ 1 w 830"/>
              <a:gd name="T15" fmla="*/ 1 h 2096"/>
              <a:gd name="T16" fmla="*/ 1 w 830"/>
              <a:gd name="T17" fmla="*/ 1 h 2096"/>
              <a:gd name="T18" fmla="*/ 1 w 830"/>
              <a:gd name="T19" fmla="*/ 1 h 2096"/>
              <a:gd name="T20" fmla="*/ 1 w 830"/>
              <a:gd name="T21" fmla="*/ 1 h 2096"/>
              <a:gd name="T22" fmla="*/ 1 w 830"/>
              <a:gd name="T23" fmla="*/ 1 h 2096"/>
              <a:gd name="T24" fmla="*/ 1 w 830"/>
              <a:gd name="T25" fmla="*/ 1 h 2096"/>
              <a:gd name="T26" fmla="*/ 1 w 830"/>
              <a:gd name="T27" fmla="*/ 1 h 2096"/>
              <a:gd name="T28" fmla="*/ 1 w 830"/>
              <a:gd name="T29" fmla="*/ 1 h 2096"/>
              <a:gd name="T30" fmla="*/ 1 w 830"/>
              <a:gd name="T31" fmla="*/ 1 h 2096"/>
              <a:gd name="T32" fmla="*/ 1 w 830"/>
              <a:gd name="T33" fmla="*/ 0 h 209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830" h="2096">
                <a:moveTo>
                  <a:pt x="398" y="2096"/>
                </a:moveTo>
                <a:cubicBezTo>
                  <a:pt x="315" y="1972"/>
                  <a:pt x="346" y="2036"/>
                  <a:pt x="302" y="1904"/>
                </a:cubicBezTo>
                <a:cubicBezTo>
                  <a:pt x="280" y="1838"/>
                  <a:pt x="209" y="1763"/>
                  <a:pt x="158" y="1712"/>
                </a:cubicBezTo>
                <a:cubicBezTo>
                  <a:pt x="106" y="1557"/>
                  <a:pt x="189" y="1798"/>
                  <a:pt x="110" y="1600"/>
                </a:cubicBezTo>
                <a:cubicBezTo>
                  <a:pt x="81" y="1527"/>
                  <a:pt x="74" y="1458"/>
                  <a:pt x="30" y="1392"/>
                </a:cubicBezTo>
                <a:cubicBezTo>
                  <a:pt x="0" y="1184"/>
                  <a:pt x="13" y="1027"/>
                  <a:pt x="78" y="832"/>
                </a:cubicBezTo>
                <a:cubicBezTo>
                  <a:pt x="92" y="791"/>
                  <a:pt x="102" y="724"/>
                  <a:pt x="126" y="688"/>
                </a:cubicBezTo>
                <a:cubicBezTo>
                  <a:pt x="147" y="656"/>
                  <a:pt x="163" y="619"/>
                  <a:pt x="190" y="592"/>
                </a:cubicBezTo>
                <a:cubicBezTo>
                  <a:pt x="206" y="576"/>
                  <a:pt x="225" y="562"/>
                  <a:pt x="238" y="544"/>
                </a:cubicBezTo>
                <a:cubicBezTo>
                  <a:pt x="312" y="441"/>
                  <a:pt x="223" y="511"/>
                  <a:pt x="318" y="448"/>
                </a:cubicBezTo>
                <a:cubicBezTo>
                  <a:pt x="332" y="406"/>
                  <a:pt x="324" y="356"/>
                  <a:pt x="350" y="320"/>
                </a:cubicBezTo>
                <a:cubicBezTo>
                  <a:pt x="364" y="301"/>
                  <a:pt x="395" y="302"/>
                  <a:pt x="414" y="288"/>
                </a:cubicBezTo>
                <a:cubicBezTo>
                  <a:pt x="432" y="275"/>
                  <a:pt x="442" y="251"/>
                  <a:pt x="462" y="240"/>
                </a:cubicBezTo>
                <a:cubicBezTo>
                  <a:pt x="491" y="224"/>
                  <a:pt x="558" y="208"/>
                  <a:pt x="558" y="208"/>
                </a:cubicBezTo>
                <a:cubicBezTo>
                  <a:pt x="616" y="150"/>
                  <a:pt x="637" y="155"/>
                  <a:pt x="702" y="112"/>
                </a:cubicBezTo>
                <a:cubicBezTo>
                  <a:pt x="713" y="96"/>
                  <a:pt x="720" y="77"/>
                  <a:pt x="734" y="64"/>
                </a:cubicBezTo>
                <a:cubicBezTo>
                  <a:pt x="763" y="39"/>
                  <a:pt x="830" y="0"/>
                  <a:pt x="830" y="0"/>
                </a:cubicBezTo>
              </a:path>
            </a:pathLst>
          </a:custGeom>
          <a:solidFill>
            <a:srgbClr val="9966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34">
            <a:extLst>
              <a:ext uri="{FF2B5EF4-FFF2-40B4-BE49-F238E27FC236}">
                <a16:creationId xmlns:a16="http://schemas.microsoft.com/office/drawing/2014/main" id="{BE02F91B-67F9-49EF-9709-1BA293C2A3EA}"/>
              </a:ext>
            </a:extLst>
          </p:cNvPr>
          <p:cNvSpPr>
            <a:spLocks/>
          </p:cNvSpPr>
          <p:nvPr/>
        </p:nvSpPr>
        <p:spPr bwMode="auto">
          <a:xfrm rot="5400000">
            <a:off x="2139422" y="2998121"/>
            <a:ext cx="62289" cy="204184"/>
          </a:xfrm>
          <a:custGeom>
            <a:avLst/>
            <a:gdLst>
              <a:gd name="T0" fmla="*/ 1 w 830"/>
              <a:gd name="T1" fmla="*/ 1 h 2096"/>
              <a:gd name="T2" fmla="*/ 1 w 830"/>
              <a:gd name="T3" fmla="*/ 1 h 2096"/>
              <a:gd name="T4" fmla="*/ 1 w 830"/>
              <a:gd name="T5" fmla="*/ 1 h 2096"/>
              <a:gd name="T6" fmla="*/ 1 w 830"/>
              <a:gd name="T7" fmla="*/ 1 h 2096"/>
              <a:gd name="T8" fmla="*/ 1 w 830"/>
              <a:gd name="T9" fmla="*/ 1 h 2096"/>
              <a:gd name="T10" fmla="*/ 1 w 830"/>
              <a:gd name="T11" fmla="*/ 1 h 2096"/>
              <a:gd name="T12" fmla="*/ 1 w 830"/>
              <a:gd name="T13" fmla="*/ 1 h 2096"/>
              <a:gd name="T14" fmla="*/ 1 w 830"/>
              <a:gd name="T15" fmla="*/ 1 h 2096"/>
              <a:gd name="T16" fmla="*/ 1 w 830"/>
              <a:gd name="T17" fmla="*/ 1 h 2096"/>
              <a:gd name="T18" fmla="*/ 1 w 830"/>
              <a:gd name="T19" fmla="*/ 1 h 2096"/>
              <a:gd name="T20" fmla="*/ 1 w 830"/>
              <a:gd name="T21" fmla="*/ 1 h 2096"/>
              <a:gd name="T22" fmla="*/ 1 w 830"/>
              <a:gd name="T23" fmla="*/ 1 h 2096"/>
              <a:gd name="T24" fmla="*/ 1 w 830"/>
              <a:gd name="T25" fmla="*/ 1 h 2096"/>
              <a:gd name="T26" fmla="*/ 1 w 830"/>
              <a:gd name="T27" fmla="*/ 1 h 2096"/>
              <a:gd name="T28" fmla="*/ 1 w 830"/>
              <a:gd name="T29" fmla="*/ 1 h 2096"/>
              <a:gd name="T30" fmla="*/ 1 w 830"/>
              <a:gd name="T31" fmla="*/ 1 h 2096"/>
              <a:gd name="T32" fmla="*/ 1 w 830"/>
              <a:gd name="T33" fmla="*/ 0 h 209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830" h="2096">
                <a:moveTo>
                  <a:pt x="398" y="2096"/>
                </a:moveTo>
                <a:cubicBezTo>
                  <a:pt x="315" y="1972"/>
                  <a:pt x="346" y="2036"/>
                  <a:pt x="302" y="1904"/>
                </a:cubicBezTo>
                <a:cubicBezTo>
                  <a:pt x="280" y="1838"/>
                  <a:pt x="209" y="1763"/>
                  <a:pt x="158" y="1712"/>
                </a:cubicBezTo>
                <a:cubicBezTo>
                  <a:pt x="106" y="1557"/>
                  <a:pt x="189" y="1798"/>
                  <a:pt x="110" y="1600"/>
                </a:cubicBezTo>
                <a:cubicBezTo>
                  <a:pt x="81" y="1527"/>
                  <a:pt x="74" y="1458"/>
                  <a:pt x="30" y="1392"/>
                </a:cubicBezTo>
                <a:cubicBezTo>
                  <a:pt x="0" y="1184"/>
                  <a:pt x="13" y="1027"/>
                  <a:pt x="78" y="832"/>
                </a:cubicBezTo>
                <a:cubicBezTo>
                  <a:pt x="92" y="791"/>
                  <a:pt x="102" y="724"/>
                  <a:pt x="126" y="688"/>
                </a:cubicBezTo>
                <a:cubicBezTo>
                  <a:pt x="147" y="656"/>
                  <a:pt x="163" y="619"/>
                  <a:pt x="190" y="592"/>
                </a:cubicBezTo>
                <a:cubicBezTo>
                  <a:pt x="206" y="576"/>
                  <a:pt x="225" y="562"/>
                  <a:pt x="238" y="544"/>
                </a:cubicBezTo>
                <a:cubicBezTo>
                  <a:pt x="312" y="441"/>
                  <a:pt x="223" y="511"/>
                  <a:pt x="318" y="448"/>
                </a:cubicBezTo>
                <a:cubicBezTo>
                  <a:pt x="332" y="406"/>
                  <a:pt x="324" y="356"/>
                  <a:pt x="350" y="320"/>
                </a:cubicBezTo>
                <a:cubicBezTo>
                  <a:pt x="364" y="301"/>
                  <a:pt x="395" y="302"/>
                  <a:pt x="414" y="288"/>
                </a:cubicBezTo>
                <a:cubicBezTo>
                  <a:pt x="432" y="275"/>
                  <a:pt x="442" y="251"/>
                  <a:pt x="462" y="240"/>
                </a:cubicBezTo>
                <a:cubicBezTo>
                  <a:pt x="491" y="224"/>
                  <a:pt x="558" y="208"/>
                  <a:pt x="558" y="208"/>
                </a:cubicBezTo>
                <a:cubicBezTo>
                  <a:pt x="616" y="150"/>
                  <a:pt x="637" y="155"/>
                  <a:pt x="702" y="112"/>
                </a:cubicBezTo>
                <a:cubicBezTo>
                  <a:pt x="713" y="96"/>
                  <a:pt x="720" y="77"/>
                  <a:pt x="734" y="64"/>
                </a:cubicBezTo>
                <a:cubicBezTo>
                  <a:pt x="763" y="39"/>
                  <a:pt x="830" y="0"/>
                  <a:pt x="830" y="0"/>
                </a:cubicBezTo>
              </a:path>
            </a:pathLst>
          </a:custGeom>
          <a:solidFill>
            <a:srgbClr val="9966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D9E1EF-EC05-4AAC-9F07-E609A77724EF}"/>
              </a:ext>
            </a:extLst>
          </p:cNvPr>
          <p:cNvCxnSpPr/>
          <p:nvPr/>
        </p:nvCxnSpPr>
        <p:spPr>
          <a:xfrm>
            <a:off x="2019306" y="3031618"/>
            <a:ext cx="13335" cy="118458"/>
          </a:xfrm>
          <a:prstGeom prst="line">
            <a:avLst/>
          </a:prstGeom>
          <a:ln>
            <a:solidFill>
              <a:srgbClr val="99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94F5DE-D075-4C32-BA25-C9CC9C145166}"/>
              </a:ext>
            </a:extLst>
          </p:cNvPr>
          <p:cNvCxnSpPr/>
          <p:nvPr/>
        </p:nvCxnSpPr>
        <p:spPr>
          <a:xfrm>
            <a:off x="2029889" y="3056313"/>
            <a:ext cx="13335" cy="118458"/>
          </a:xfrm>
          <a:prstGeom prst="line">
            <a:avLst/>
          </a:prstGeom>
          <a:ln>
            <a:solidFill>
              <a:srgbClr val="99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57CE9BF-9D51-471E-AB03-ECB224566240}"/>
              </a:ext>
            </a:extLst>
          </p:cNvPr>
          <p:cNvCxnSpPr>
            <a:cxnSpLocks/>
          </p:cNvCxnSpPr>
          <p:nvPr/>
        </p:nvCxnSpPr>
        <p:spPr>
          <a:xfrm flipV="1">
            <a:off x="2043679" y="3130227"/>
            <a:ext cx="210285" cy="33571"/>
          </a:xfrm>
          <a:prstGeom prst="line">
            <a:avLst/>
          </a:prstGeom>
          <a:ln>
            <a:solidFill>
              <a:srgbClr val="99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0294FB8-6411-46CC-9894-9517AB624A96}"/>
              </a:ext>
            </a:extLst>
          </p:cNvPr>
          <p:cNvCxnSpPr>
            <a:cxnSpLocks/>
          </p:cNvCxnSpPr>
          <p:nvPr/>
        </p:nvCxnSpPr>
        <p:spPr>
          <a:xfrm flipV="1">
            <a:off x="2085375" y="3116952"/>
            <a:ext cx="137916" cy="48826"/>
          </a:xfrm>
          <a:prstGeom prst="line">
            <a:avLst/>
          </a:prstGeom>
          <a:ln>
            <a:solidFill>
              <a:srgbClr val="99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9E1D15E-949C-4B7C-948D-9B5EC5EDDD81}"/>
              </a:ext>
            </a:extLst>
          </p:cNvPr>
          <p:cNvSpPr/>
          <p:nvPr/>
        </p:nvSpPr>
        <p:spPr>
          <a:xfrm>
            <a:off x="2746636" y="2487066"/>
            <a:ext cx="400079" cy="1375410"/>
          </a:xfrm>
          <a:custGeom>
            <a:avLst/>
            <a:gdLst>
              <a:gd name="connsiteX0" fmla="*/ 0 w 400079"/>
              <a:gd name="connsiteY0" fmla="*/ 0 h 1375410"/>
              <a:gd name="connsiteX1" fmla="*/ 274320 w 400079"/>
              <a:gd name="connsiteY1" fmla="*/ 251460 h 1375410"/>
              <a:gd name="connsiteX2" fmla="*/ 87630 w 400079"/>
              <a:gd name="connsiteY2" fmla="*/ 636270 h 1375410"/>
              <a:gd name="connsiteX3" fmla="*/ 400050 w 400079"/>
              <a:gd name="connsiteY3" fmla="*/ 1013460 h 1375410"/>
              <a:gd name="connsiteX4" fmla="*/ 106680 w 400079"/>
              <a:gd name="connsiteY4" fmla="*/ 1375410 h 1375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079" h="1375410">
                <a:moveTo>
                  <a:pt x="0" y="0"/>
                </a:moveTo>
                <a:cubicBezTo>
                  <a:pt x="129857" y="72707"/>
                  <a:pt x="259715" y="145415"/>
                  <a:pt x="274320" y="251460"/>
                </a:cubicBezTo>
                <a:cubicBezTo>
                  <a:pt x="288925" y="357505"/>
                  <a:pt x="66675" y="509270"/>
                  <a:pt x="87630" y="636270"/>
                </a:cubicBezTo>
                <a:cubicBezTo>
                  <a:pt x="108585" y="763270"/>
                  <a:pt x="396875" y="890270"/>
                  <a:pt x="400050" y="1013460"/>
                </a:cubicBezTo>
                <a:cubicBezTo>
                  <a:pt x="403225" y="1136650"/>
                  <a:pt x="148590" y="1338580"/>
                  <a:pt x="106680" y="137541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62D6305-FFAF-414B-82E5-AC5D9F9177D8}"/>
              </a:ext>
            </a:extLst>
          </p:cNvPr>
          <p:cNvSpPr/>
          <p:nvPr/>
        </p:nvSpPr>
        <p:spPr>
          <a:xfrm>
            <a:off x="3544428" y="2509307"/>
            <a:ext cx="400079" cy="1375410"/>
          </a:xfrm>
          <a:custGeom>
            <a:avLst/>
            <a:gdLst>
              <a:gd name="connsiteX0" fmla="*/ 0 w 400079"/>
              <a:gd name="connsiteY0" fmla="*/ 0 h 1375410"/>
              <a:gd name="connsiteX1" fmla="*/ 274320 w 400079"/>
              <a:gd name="connsiteY1" fmla="*/ 251460 h 1375410"/>
              <a:gd name="connsiteX2" fmla="*/ 87630 w 400079"/>
              <a:gd name="connsiteY2" fmla="*/ 636270 h 1375410"/>
              <a:gd name="connsiteX3" fmla="*/ 400050 w 400079"/>
              <a:gd name="connsiteY3" fmla="*/ 1013460 h 1375410"/>
              <a:gd name="connsiteX4" fmla="*/ 106680 w 400079"/>
              <a:gd name="connsiteY4" fmla="*/ 1375410 h 1375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079" h="1375410">
                <a:moveTo>
                  <a:pt x="0" y="0"/>
                </a:moveTo>
                <a:cubicBezTo>
                  <a:pt x="129857" y="72707"/>
                  <a:pt x="259715" y="145415"/>
                  <a:pt x="274320" y="251460"/>
                </a:cubicBezTo>
                <a:cubicBezTo>
                  <a:pt x="288925" y="357505"/>
                  <a:pt x="66675" y="509270"/>
                  <a:pt x="87630" y="636270"/>
                </a:cubicBezTo>
                <a:cubicBezTo>
                  <a:pt x="108585" y="763270"/>
                  <a:pt x="396875" y="890270"/>
                  <a:pt x="400050" y="1013460"/>
                </a:cubicBezTo>
                <a:cubicBezTo>
                  <a:pt x="403225" y="1136650"/>
                  <a:pt x="148590" y="1338580"/>
                  <a:pt x="106680" y="137541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857A9EE-7EBD-42F2-8498-C5131BB2AA58}"/>
              </a:ext>
            </a:extLst>
          </p:cNvPr>
          <p:cNvSpPr/>
          <p:nvPr/>
        </p:nvSpPr>
        <p:spPr>
          <a:xfrm>
            <a:off x="4342221" y="2487066"/>
            <a:ext cx="400079" cy="1375410"/>
          </a:xfrm>
          <a:custGeom>
            <a:avLst/>
            <a:gdLst>
              <a:gd name="connsiteX0" fmla="*/ 0 w 400079"/>
              <a:gd name="connsiteY0" fmla="*/ 0 h 1375410"/>
              <a:gd name="connsiteX1" fmla="*/ 274320 w 400079"/>
              <a:gd name="connsiteY1" fmla="*/ 251460 h 1375410"/>
              <a:gd name="connsiteX2" fmla="*/ 87630 w 400079"/>
              <a:gd name="connsiteY2" fmla="*/ 636270 h 1375410"/>
              <a:gd name="connsiteX3" fmla="*/ 400050 w 400079"/>
              <a:gd name="connsiteY3" fmla="*/ 1013460 h 1375410"/>
              <a:gd name="connsiteX4" fmla="*/ 106680 w 400079"/>
              <a:gd name="connsiteY4" fmla="*/ 1375410 h 1375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079" h="1375410">
                <a:moveTo>
                  <a:pt x="0" y="0"/>
                </a:moveTo>
                <a:cubicBezTo>
                  <a:pt x="129857" y="72707"/>
                  <a:pt x="259715" y="145415"/>
                  <a:pt x="274320" y="251460"/>
                </a:cubicBezTo>
                <a:cubicBezTo>
                  <a:pt x="288925" y="357505"/>
                  <a:pt x="66675" y="509270"/>
                  <a:pt x="87630" y="636270"/>
                </a:cubicBezTo>
                <a:cubicBezTo>
                  <a:pt x="108585" y="763270"/>
                  <a:pt x="396875" y="890270"/>
                  <a:pt x="400050" y="1013460"/>
                </a:cubicBezTo>
                <a:cubicBezTo>
                  <a:pt x="403225" y="1136650"/>
                  <a:pt x="148590" y="1338580"/>
                  <a:pt x="106680" y="137541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201BB8B-6535-446C-AADF-6BE39F395D41}"/>
              </a:ext>
            </a:extLst>
          </p:cNvPr>
          <p:cNvCxnSpPr>
            <a:cxnSpLocks/>
          </p:cNvCxnSpPr>
          <p:nvPr/>
        </p:nvCxnSpPr>
        <p:spPr>
          <a:xfrm>
            <a:off x="2372360" y="3116952"/>
            <a:ext cx="37427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38B1E92-CF9F-4856-8FC0-66B698D9F27A}"/>
              </a:ext>
            </a:extLst>
          </p:cNvPr>
          <p:cNvCxnSpPr>
            <a:cxnSpLocks/>
          </p:cNvCxnSpPr>
          <p:nvPr/>
        </p:nvCxnSpPr>
        <p:spPr>
          <a:xfrm flipH="1" flipV="1">
            <a:off x="3097475" y="3126018"/>
            <a:ext cx="834131" cy="534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0A583A4-7601-4A81-AFE9-8D5521DA28E0}"/>
              </a:ext>
            </a:extLst>
          </p:cNvPr>
          <p:cNvSpPr txBox="1"/>
          <p:nvPr/>
        </p:nvSpPr>
        <p:spPr>
          <a:xfrm>
            <a:off x="672885" y="4002366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Increased Frequency of Waves</a:t>
            </a: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1562B72B-D06F-4ADB-8E50-78B05A30515F}"/>
              </a:ext>
            </a:extLst>
          </p:cNvPr>
          <p:cNvSpPr/>
          <p:nvPr/>
        </p:nvSpPr>
        <p:spPr>
          <a:xfrm>
            <a:off x="6724615" y="2477031"/>
            <a:ext cx="400079" cy="1375410"/>
          </a:xfrm>
          <a:custGeom>
            <a:avLst/>
            <a:gdLst>
              <a:gd name="connsiteX0" fmla="*/ 0 w 400079"/>
              <a:gd name="connsiteY0" fmla="*/ 0 h 1375410"/>
              <a:gd name="connsiteX1" fmla="*/ 274320 w 400079"/>
              <a:gd name="connsiteY1" fmla="*/ 251460 h 1375410"/>
              <a:gd name="connsiteX2" fmla="*/ 87630 w 400079"/>
              <a:gd name="connsiteY2" fmla="*/ 636270 h 1375410"/>
              <a:gd name="connsiteX3" fmla="*/ 400050 w 400079"/>
              <a:gd name="connsiteY3" fmla="*/ 1013460 h 1375410"/>
              <a:gd name="connsiteX4" fmla="*/ 106680 w 400079"/>
              <a:gd name="connsiteY4" fmla="*/ 1375410 h 1375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079" h="1375410">
                <a:moveTo>
                  <a:pt x="0" y="0"/>
                </a:moveTo>
                <a:cubicBezTo>
                  <a:pt x="129857" y="72707"/>
                  <a:pt x="259715" y="145415"/>
                  <a:pt x="274320" y="251460"/>
                </a:cubicBezTo>
                <a:cubicBezTo>
                  <a:pt x="288925" y="357505"/>
                  <a:pt x="66675" y="509270"/>
                  <a:pt x="87630" y="636270"/>
                </a:cubicBezTo>
                <a:cubicBezTo>
                  <a:pt x="108585" y="763270"/>
                  <a:pt x="396875" y="890270"/>
                  <a:pt x="400050" y="1013460"/>
                </a:cubicBezTo>
                <a:cubicBezTo>
                  <a:pt x="403225" y="1136650"/>
                  <a:pt x="148590" y="1338580"/>
                  <a:pt x="106680" y="137541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FCA66EF9-709E-4894-A777-166822959CB2}"/>
              </a:ext>
            </a:extLst>
          </p:cNvPr>
          <p:cNvSpPr/>
          <p:nvPr/>
        </p:nvSpPr>
        <p:spPr>
          <a:xfrm>
            <a:off x="7522407" y="2499272"/>
            <a:ext cx="400079" cy="1375410"/>
          </a:xfrm>
          <a:custGeom>
            <a:avLst/>
            <a:gdLst>
              <a:gd name="connsiteX0" fmla="*/ 0 w 400079"/>
              <a:gd name="connsiteY0" fmla="*/ 0 h 1375410"/>
              <a:gd name="connsiteX1" fmla="*/ 274320 w 400079"/>
              <a:gd name="connsiteY1" fmla="*/ 251460 h 1375410"/>
              <a:gd name="connsiteX2" fmla="*/ 87630 w 400079"/>
              <a:gd name="connsiteY2" fmla="*/ 636270 h 1375410"/>
              <a:gd name="connsiteX3" fmla="*/ 400050 w 400079"/>
              <a:gd name="connsiteY3" fmla="*/ 1013460 h 1375410"/>
              <a:gd name="connsiteX4" fmla="*/ 106680 w 400079"/>
              <a:gd name="connsiteY4" fmla="*/ 1375410 h 1375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079" h="1375410">
                <a:moveTo>
                  <a:pt x="0" y="0"/>
                </a:moveTo>
                <a:cubicBezTo>
                  <a:pt x="129857" y="72707"/>
                  <a:pt x="259715" y="145415"/>
                  <a:pt x="274320" y="251460"/>
                </a:cubicBezTo>
                <a:cubicBezTo>
                  <a:pt x="288925" y="357505"/>
                  <a:pt x="66675" y="509270"/>
                  <a:pt x="87630" y="636270"/>
                </a:cubicBezTo>
                <a:cubicBezTo>
                  <a:pt x="108585" y="763270"/>
                  <a:pt x="396875" y="890270"/>
                  <a:pt x="400050" y="1013460"/>
                </a:cubicBezTo>
                <a:cubicBezTo>
                  <a:pt x="403225" y="1136650"/>
                  <a:pt x="148590" y="1338580"/>
                  <a:pt x="106680" y="137541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3AC817B-3463-4942-96F3-65F11E3B444B}"/>
              </a:ext>
            </a:extLst>
          </p:cNvPr>
          <p:cNvSpPr/>
          <p:nvPr/>
        </p:nvSpPr>
        <p:spPr>
          <a:xfrm>
            <a:off x="8320200" y="2477031"/>
            <a:ext cx="400079" cy="1375410"/>
          </a:xfrm>
          <a:custGeom>
            <a:avLst/>
            <a:gdLst>
              <a:gd name="connsiteX0" fmla="*/ 0 w 400079"/>
              <a:gd name="connsiteY0" fmla="*/ 0 h 1375410"/>
              <a:gd name="connsiteX1" fmla="*/ 274320 w 400079"/>
              <a:gd name="connsiteY1" fmla="*/ 251460 h 1375410"/>
              <a:gd name="connsiteX2" fmla="*/ 87630 w 400079"/>
              <a:gd name="connsiteY2" fmla="*/ 636270 h 1375410"/>
              <a:gd name="connsiteX3" fmla="*/ 400050 w 400079"/>
              <a:gd name="connsiteY3" fmla="*/ 1013460 h 1375410"/>
              <a:gd name="connsiteX4" fmla="*/ 106680 w 400079"/>
              <a:gd name="connsiteY4" fmla="*/ 1375410 h 1375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079" h="1375410">
                <a:moveTo>
                  <a:pt x="0" y="0"/>
                </a:moveTo>
                <a:cubicBezTo>
                  <a:pt x="129857" y="72707"/>
                  <a:pt x="259715" y="145415"/>
                  <a:pt x="274320" y="251460"/>
                </a:cubicBezTo>
                <a:cubicBezTo>
                  <a:pt x="288925" y="357505"/>
                  <a:pt x="66675" y="509270"/>
                  <a:pt x="87630" y="636270"/>
                </a:cubicBezTo>
                <a:cubicBezTo>
                  <a:pt x="108585" y="763270"/>
                  <a:pt x="396875" y="890270"/>
                  <a:pt x="400050" y="1013460"/>
                </a:cubicBezTo>
                <a:cubicBezTo>
                  <a:pt x="403225" y="1136650"/>
                  <a:pt x="148590" y="1338580"/>
                  <a:pt x="106680" y="137541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2781CA9-C38B-4163-BB27-8590136FCD17}"/>
              </a:ext>
            </a:extLst>
          </p:cNvPr>
          <p:cNvCxnSpPr>
            <a:cxnSpLocks/>
          </p:cNvCxnSpPr>
          <p:nvPr/>
        </p:nvCxnSpPr>
        <p:spPr>
          <a:xfrm flipH="1">
            <a:off x="5244885" y="3181899"/>
            <a:ext cx="553499" cy="50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09B4B4B-ACE3-4F1D-B1EB-246E06991993}"/>
              </a:ext>
            </a:extLst>
          </p:cNvPr>
          <p:cNvCxnSpPr>
            <a:cxnSpLocks/>
          </p:cNvCxnSpPr>
          <p:nvPr/>
        </p:nvCxnSpPr>
        <p:spPr>
          <a:xfrm flipH="1">
            <a:off x="7058625" y="3121323"/>
            <a:ext cx="850960" cy="2004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>
            <a:extLst>
              <a:ext uri="{FF2B5EF4-FFF2-40B4-BE49-F238E27FC236}">
                <a16:creationId xmlns:a16="http://schemas.microsoft.com/office/drawing/2014/main" id="{91E6ECA6-DDF6-41FD-92D4-389FF21BE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960850" y="2871669"/>
            <a:ext cx="708301" cy="606203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24E247E5-C4C4-407E-BE3B-E608C399376E}"/>
              </a:ext>
            </a:extLst>
          </p:cNvPr>
          <p:cNvSpPr txBox="1"/>
          <p:nvPr/>
        </p:nvSpPr>
        <p:spPr>
          <a:xfrm>
            <a:off x="4628440" y="3998198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Decreased Frequency of Waves</a:t>
            </a:r>
          </a:p>
        </p:txBody>
      </p:sp>
    </p:spTree>
    <p:extLst>
      <p:ext uri="{BB962C8B-B14F-4D97-AF65-F5344CB8AC3E}">
        <p14:creationId xmlns:p14="http://schemas.microsoft.com/office/powerpoint/2010/main" val="23478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Experiment 3: Wave Acceleration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4" y="904461"/>
            <a:ext cx="7584172" cy="4138371"/>
          </a:xfrm>
        </p:spPr>
        <p:txBody>
          <a:bodyPr/>
          <a:lstStyle/>
          <a:p>
            <a:r>
              <a:rPr lang="en-US" dirty="0"/>
              <a:t>How would we test if it’s the motion of the ocean?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75</a:t>
            </a:fld>
            <a:endParaRPr lang="en-US" dirty="0"/>
          </a:p>
        </p:txBody>
      </p:sp>
      <p:pic>
        <p:nvPicPr>
          <p:cNvPr id="33" name="Picture 32" descr="waveorbit.gif">
            <a:extLst>
              <a:ext uri="{FF2B5EF4-FFF2-40B4-BE49-F238E27FC236}">
                <a16:creationId xmlns:a16="http://schemas.microsoft.com/office/drawing/2014/main" id="{2BFC0A20-0E70-4C9E-95DF-7C50A50B42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436"/>
          <a:stretch/>
        </p:blipFill>
        <p:spPr>
          <a:xfrm>
            <a:off x="2435161" y="1755649"/>
            <a:ext cx="4813901" cy="328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0820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Experiment 3: Wave Acceleration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76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3F24C38-5CF3-447E-AF2B-B0E726B13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92948" y="758949"/>
            <a:ext cx="6165532" cy="4290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5909679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Wave Simulator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77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9AD17FB-88D9-45C9-8F0E-45EDC4363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00108" y="758949"/>
            <a:ext cx="3797995" cy="4335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60B85D-8D58-462F-8CC8-FD2A615F9BDE}"/>
              </a:ext>
            </a:extLst>
          </p:cNvPr>
          <p:cNvSpPr txBox="1"/>
          <p:nvPr/>
        </p:nvSpPr>
        <p:spPr>
          <a:xfrm>
            <a:off x="1061361" y="808417"/>
            <a:ext cx="2098399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Positioned the Wave Simulator so that the “waves” came from different directions. Then we measured which direction they “swam” in.</a:t>
            </a:r>
          </a:p>
        </p:txBody>
      </p:sp>
    </p:spTree>
    <p:extLst>
      <p:ext uri="{BB962C8B-B14F-4D97-AF65-F5344CB8AC3E}">
        <p14:creationId xmlns:p14="http://schemas.microsoft.com/office/powerpoint/2010/main" val="20799877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Wave Simulator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78</a:t>
            </a:fld>
            <a:endParaRPr lang="en-US" dirty="0"/>
          </a:p>
        </p:txBody>
      </p:sp>
      <p:grpSp>
        <p:nvGrpSpPr>
          <p:cNvPr id="6" name="Group 8">
            <a:extLst>
              <a:ext uri="{FF2B5EF4-FFF2-40B4-BE49-F238E27FC236}">
                <a16:creationId xmlns:a16="http://schemas.microsoft.com/office/drawing/2014/main" id="{90B1F9D4-B687-4C16-8026-4B657E902738}"/>
              </a:ext>
            </a:extLst>
          </p:cNvPr>
          <p:cNvGrpSpPr>
            <a:grpSpLocks/>
          </p:cNvGrpSpPr>
          <p:nvPr/>
        </p:nvGrpSpPr>
        <p:grpSpPr bwMode="auto">
          <a:xfrm>
            <a:off x="3395662" y="1056085"/>
            <a:ext cx="2352675" cy="3596878"/>
            <a:chOff x="2049" y="887"/>
            <a:chExt cx="1976" cy="3021"/>
          </a:xfrm>
        </p:grpSpPr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104A3D1D-3949-4DB5-B007-1FFF94928C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49" y="887"/>
              <a:ext cx="1976" cy="2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 Box 10">
              <a:extLst>
                <a:ext uri="{FF2B5EF4-FFF2-40B4-BE49-F238E27FC236}">
                  <a16:creationId xmlns:a16="http://schemas.microsoft.com/office/drawing/2014/main" id="{016D8736-8FD0-46B3-964F-BEF4B1E088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6" y="3598"/>
              <a:ext cx="155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latin typeface="Times New Roman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45257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2351" y="731520"/>
            <a:ext cx="6858000" cy="441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Golden Jellyfish</a:t>
            </a:r>
          </a:p>
        </p:txBody>
      </p:sp>
      <p:pic>
        <p:nvPicPr>
          <p:cNvPr id="6" name="Content Placeholder 5" descr="A picture containing jellyfish, ocean floor&#10;&#10;Description automatically generated">
            <a:extLst>
              <a:ext uri="{FF2B5EF4-FFF2-40B4-BE49-F238E27FC236}">
                <a16:creationId xmlns:a16="http://schemas.microsoft.com/office/drawing/2014/main" id="{152DF3E6-8FFA-4691-9F80-63DC5B8A90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71303" y="758949"/>
            <a:ext cx="2579750" cy="1719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E613473-071B-462C-BF8F-BD779DDA3429}"/>
              </a:ext>
            </a:extLst>
          </p:cNvPr>
          <p:cNvSpPr txBox="1">
            <a:spLocks/>
          </p:cNvSpPr>
          <p:nvPr/>
        </p:nvSpPr>
        <p:spPr>
          <a:xfrm>
            <a:off x="1173934" y="904462"/>
            <a:ext cx="5306382" cy="32898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Daily Migration</a:t>
            </a:r>
          </a:p>
          <a:p>
            <a:pPr lvl="1"/>
            <a:r>
              <a:rPr lang="en-US" dirty="0"/>
              <a:t>Sunrise: Swim to surface</a:t>
            </a:r>
          </a:p>
          <a:p>
            <a:pPr lvl="1"/>
            <a:r>
              <a:rPr lang="en-US" dirty="0"/>
              <a:t>Sunset: Swim to deeper water</a:t>
            </a:r>
          </a:p>
          <a:p>
            <a:r>
              <a:rPr lang="en-US" dirty="0"/>
              <a:t>Symbiotic Relationship</a:t>
            </a:r>
          </a:p>
          <a:p>
            <a:pPr lvl="1"/>
            <a:r>
              <a:rPr lang="en-US" i="1" dirty="0"/>
              <a:t>Zooxanthellae</a:t>
            </a:r>
            <a:r>
              <a:rPr lang="en-US" dirty="0"/>
              <a:t>: algae-like organisms </a:t>
            </a:r>
          </a:p>
          <a:p>
            <a:pPr lvl="1"/>
            <a:r>
              <a:rPr lang="en-US" dirty="0"/>
              <a:t>Provide jellies with energy from photosynthesis</a:t>
            </a:r>
          </a:p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Predators in the shade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5F963D-2D5A-4F86-A4A2-B16CCD116575}"/>
              </a:ext>
            </a:extLst>
          </p:cNvPr>
          <p:cNvSpPr txBox="1">
            <a:spLocks/>
          </p:cNvSpPr>
          <p:nvPr/>
        </p:nvSpPr>
        <p:spPr>
          <a:xfrm>
            <a:off x="1173934" y="4268856"/>
            <a:ext cx="7584172" cy="5698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0039A6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Ecosystem Impact</a:t>
            </a:r>
          </a:p>
          <a:p>
            <a:pPr lvl="1"/>
            <a:r>
              <a:rPr lang="en-US" dirty="0"/>
              <a:t>Daily movement stirs the water churning nutrients</a:t>
            </a:r>
          </a:p>
        </p:txBody>
      </p:sp>
      <p:sp>
        <p:nvSpPr>
          <p:cNvPr id="9" name="Flowchart: Magnetic Disk 8">
            <a:extLst>
              <a:ext uri="{FF2B5EF4-FFF2-40B4-BE49-F238E27FC236}">
                <a16:creationId xmlns:a16="http://schemas.microsoft.com/office/drawing/2014/main" id="{10517CF1-37F8-42BD-A482-5BA1D365A64C}"/>
              </a:ext>
            </a:extLst>
          </p:cNvPr>
          <p:cNvSpPr/>
          <p:nvPr/>
        </p:nvSpPr>
        <p:spPr>
          <a:xfrm>
            <a:off x="7088200" y="2549023"/>
            <a:ext cx="1622323" cy="2072138"/>
          </a:xfrm>
          <a:prstGeom prst="flowChartMagneticDisk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2D33D090-68B2-4DE6-BE54-F26CB7D36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336" y="3932140"/>
            <a:ext cx="524348" cy="524348"/>
          </a:xfrm>
          <a:prstGeom prst="rect">
            <a:avLst/>
          </a:prstGeom>
        </p:spPr>
      </p:pic>
      <p:pic>
        <p:nvPicPr>
          <p:cNvPr id="14" name="Picture 13" descr="Shape&#10;&#10;Description automatically generated with low confidence">
            <a:extLst>
              <a:ext uri="{FF2B5EF4-FFF2-40B4-BE49-F238E27FC236}">
                <a16:creationId xmlns:a16="http://schemas.microsoft.com/office/drawing/2014/main" id="{35238E36-2F04-4DB2-BD0D-9331F8F1F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684" y="4014477"/>
            <a:ext cx="524348" cy="524348"/>
          </a:xfrm>
          <a:prstGeom prst="rect">
            <a:avLst/>
          </a:prstGeom>
        </p:spPr>
      </p:pic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FF392163-DF60-4D04-88A6-C76EC48792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9247" y="3742347"/>
            <a:ext cx="524348" cy="52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0434" name="Group 2"/>
          <p:cNvGrpSpPr>
            <a:grpSpLocks/>
          </p:cNvGrpSpPr>
          <p:nvPr/>
        </p:nvGrpSpPr>
        <p:grpSpPr bwMode="auto">
          <a:xfrm>
            <a:off x="1190625" y="820342"/>
            <a:ext cx="2376488" cy="3832622"/>
            <a:chOff x="0" y="689"/>
            <a:chExt cx="1996" cy="3219"/>
          </a:xfrm>
        </p:grpSpPr>
        <p:pic>
          <p:nvPicPr>
            <p:cNvPr id="530435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689"/>
              <a:ext cx="1996" cy="2682"/>
            </a:xfrm>
            <a:prstGeom prst="rect">
              <a:avLst/>
            </a:prstGeom>
            <a:noFill/>
          </p:spPr>
        </p:pic>
        <p:sp>
          <p:nvSpPr>
            <p:cNvPr id="530436" name="Text Box 4"/>
            <p:cNvSpPr txBox="1">
              <a:spLocks noChangeArrowheads="1"/>
            </p:cNvSpPr>
            <p:nvPr/>
          </p:nvSpPr>
          <p:spPr bwMode="auto">
            <a:xfrm>
              <a:off x="569" y="3598"/>
              <a:ext cx="1022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800" dirty="0">
                  <a:latin typeface="Times New Roman" charset="0"/>
                  <a:ea typeface="Arial" charset="0"/>
                  <a:cs typeface="Arial" charset="0"/>
                </a:rPr>
                <a:t>turning left</a:t>
              </a:r>
            </a:p>
          </p:txBody>
        </p:sp>
      </p:grpSp>
      <p:grpSp>
        <p:nvGrpSpPr>
          <p:cNvPr id="530437" name="Group 5"/>
          <p:cNvGrpSpPr>
            <a:grpSpLocks/>
          </p:cNvGrpSpPr>
          <p:nvPr/>
        </p:nvGrpSpPr>
        <p:grpSpPr bwMode="auto">
          <a:xfrm>
            <a:off x="6765132" y="820342"/>
            <a:ext cx="2125265" cy="3832622"/>
            <a:chOff x="3975" y="587"/>
            <a:chExt cx="1785" cy="3219"/>
          </a:xfrm>
        </p:grpSpPr>
        <p:pic>
          <p:nvPicPr>
            <p:cNvPr id="530438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75" y="587"/>
              <a:ext cx="1785" cy="2677"/>
            </a:xfrm>
            <a:prstGeom prst="rect">
              <a:avLst/>
            </a:prstGeom>
            <a:noFill/>
          </p:spPr>
        </p:pic>
        <p:sp>
          <p:nvSpPr>
            <p:cNvPr id="530439" name="Text Box 7"/>
            <p:cNvSpPr txBox="1">
              <a:spLocks noChangeArrowheads="1"/>
            </p:cNvSpPr>
            <p:nvPr/>
          </p:nvSpPr>
          <p:spPr bwMode="auto">
            <a:xfrm>
              <a:off x="4436" y="3496"/>
              <a:ext cx="1130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800" dirty="0">
                  <a:latin typeface="Times New Roman" charset="0"/>
                  <a:ea typeface="Arial" charset="0"/>
                  <a:cs typeface="Arial" charset="0"/>
                </a:rPr>
                <a:t>turning right</a:t>
              </a:r>
            </a:p>
          </p:txBody>
        </p:sp>
      </p:grpSp>
      <p:grpSp>
        <p:nvGrpSpPr>
          <p:cNvPr id="530440" name="Group 8"/>
          <p:cNvGrpSpPr>
            <a:grpSpLocks/>
          </p:cNvGrpSpPr>
          <p:nvPr/>
        </p:nvGrpSpPr>
        <p:grpSpPr bwMode="auto">
          <a:xfrm>
            <a:off x="3986213" y="1056085"/>
            <a:ext cx="2352675" cy="3596878"/>
            <a:chOff x="2049" y="887"/>
            <a:chExt cx="1976" cy="3021"/>
          </a:xfrm>
        </p:grpSpPr>
        <p:pic>
          <p:nvPicPr>
            <p:cNvPr id="530441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49" y="887"/>
              <a:ext cx="1976" cy="2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30442" name="Text Box 10"/>
            <p:cNvSpPr txBox="1">
              <a:spLocks noChangeArrowheads="1"/>
            </p:cNvSpPr>
            <p:nvPr/>
          </p:nvSpPr>
          <p:spPr bwMode="auto">
            <a:xfrm>
              <a:off x="2266" y="3598"/>
              <a:ext cx="1604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800" dirty="0">
                  <a:latin typeface="Times New Roman" charset="0"/>
                  <a:ea typeface="Arial" charset="0"/>
                  <a:cs typeface="Arial" charset="0"/>
                </a:rPr>
                <a:t>swimming straight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0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407653A-6710-C343-B123-BD53CE89DFF3}"/>
              </a:ext>
            </a:extLst>
          </p:cNvPr>
          <p:cNvSpPr/>
          <p:nvPr/>
        </p:nvSpPr>
        <p:spPr>
          <a:xfrm>
            <a:off x="2237737" y="4261257"/>
            <a:ext cx="5587140" cy="803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B621BC4-B3A2-5D40-A279-1BDFB53207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7599278"/>
              </p:ext>
            </p:extLst>
          </p:nvPr>
        </p:nvGraphicFramePr>
        <p:xfrm>
          <a:off x="2237737" y="756376"/>
          <a:ext cx="5587140" cy="3747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5" name="Group 44">
            <a:extLst>
              <a:ext uri="{FF2B5EF4-FFF2-40B4-BE49-F238E27FC236}">
                <a16:creationId xmlns:a16="http://schemas.microsoft.com/office/drawing/2014/main" id="{FECC4DE5-82F3-B848-9F5D-EC92EB538949}"/>
              </a:ext>
            </a:extLst>
          </p:cNvPr>
          <p:cNvGrpSpPr/>
          <p:nvPr/>
        </p:nvGrpSpPr>
        <p:grpSpPr>
          <a:xfrm>
            <a:off x="3299884" y="4283648"/>
            <a:ext cx="381255" cy="728331"/>
            <a:chOff x="2421790" y="5155180"/>
            <a:chExt cx="508340" cy="9711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2E37F4C-9A9D-2746-A008-75AE2CE8FC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21790" y="5481565"/>
              <a:ext cx="508340" cy="644723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32FCF11-F9FB-7443-87A4-758A6DA411F4}"/>
                </a:ext>
              </a:extLst>
            </p:cNvPr>
            <p:cNvGrpSpPr/>
            <p:nvPr/>
          </p:nvGrpSpPr>
          <p:grpSpPr>
            <a:xfrm>
              <a:off x="2456502" y="5155180"/>
              <a:ext cx="392168" cy="282684"/>
              <a:chOff x="3907190" y="5733914"/>
              <a:chExt cx="392168" cy="282684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53B7671-E4A1-BB4F-92BF-0A54900C14A5}"/>
                  </a:ext>
                </a:extLst>
              </p:cNvPr>
              <p:cNvCxnSpPr/>
              <p:nvPr/>
            </p:nvCxnSpPr>
            <p:spPr>
              <a:xfrm>
                <a:off x="3907190" y="6016598"/>
                <a:ext cx="392167" cy="0"/>
              </a:xfrm>
              <a:prstGeom prst="line">
                <a:avLst/>
              </a:prstGeom>
              <a:ln w="15875">
                <a:solidFill>
                  <a:schemeClr val="accent4">
                    <a:lumMod val="1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F8043DA1-3C38-0648-9198-56C1A38576EC}"/>
                  </a:ext>
                </a:extLst>
              </p:cNvPr>
              <p:cNvCxnSpPr/>
              <p:nvPr/>
            </p:nvCxnSpPr>
            <p:spPr>
              <a:xfrm>
                <a:off x="3907191" y="5933699"/>
                <a:ext cx="392167" cy="0"/>
              </a:xfrm>
              <a:prstGeom prst="line">
                <a:avLst/>
              </a:prstGeom>
              <a:ln w="15875">
                <a:solidFill>
                  <a:schemeClr val="accent4">
                    <a:lumMod val="1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5611D76-3AEB-794C-8492-679479683361}"/>
                  </a:ext>
                </a:extLst>
              </p:cNvPr>
              <p:cNvCxnSpPr/>
              <p:nvPr/>
            </p:nvCxnSpPr>
            <p:spPr>
              <a:xfrm>
                <a:off x="3907191" y="5762088"/>
                <a:ext cx="392167" cy="0"/>
              </a:xfrm>
              <a:prstGeom prst="line">
                <a:avLst/>
              </a:prstGeom>
              <a:ln w="15875">
                <a:solidFill>
                  <a:schemeClr val="accent4">
                    <a:lumMod val="1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B0CCA65-269E-A349-B458-B13C7DAF0A84}"/>
                  </a:ext>
                </a:extLst>
              </p:cNvPr>
              <p:cNvCxnSpPr/>
              <p:nvPr/>
            </p:nvCxnSpPr>
            <p:spPr>
              <a:xfrm>
                <a:off x="3907190" y="5846958"/>
                <a:ext cx="392167" cy="0"/>
              </a:xfrm>
              <a:prstGeom prst="line">
                <a:avLst/>
              </a:prstGeom>
              <a:ln w="15875">
                <a:solidFill>
                  <a:schemeClr val="accent4">
                    <a:lumMod val="1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57B4E55C-A494-8E49-A7D7-27E80C710D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03273" y="5733914"/>
                <a:ext cx="0" cy="282684"/>
              </a:xfrm>
              <a:prstGeom prst="straightConnector1">
                <a:avLst/>
              </a:prstGeom>
              <a:ln>
                <a:solidFill>
                  <a:schemeClr val="accent4">
                    <a:lumMod val="10000"/>
                  </a:schemeClr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4F8B991-4D99-834C-8E59-469F9C1D8261}"/>
              </a:ext>
            </a:extLst>
          </p:cNvPr>
          <p:cNvGrpSpPr/>
          <p:nvPr/>
        </p:nvGrpSpPr>
        <p:grpSpPr>
          <a:xfrm>
            <a:off x="4459814" y="4302608"/>
            <a:ext cx="483542" cy="641366"/>
            <a:chOff x="3792658" y="5193815"/>
            <a:chExt cx="644723" cy="85515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B2FA61D-203D-B64A-9295-91BFB4C20136}"/>
                </a:ext>
              </a:extLst>
            </p:cNvPr>
            <p:cNvGrpSpPr/>
            <p:nvPr/>
          </p:nvGrpSpPr>
          <p:grpSpPr>
            <a:xfrm>
              <a:off x="3907191" y="5193815"/>
              <a:ext cx="392168" cy="282684"/>
              <a:chOff x="3907190" y="5733914"/>
              <a:chExt cx="392168" cy="282684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16FA96C2-7712-E643-8295-A0610BE8C238}"/>
                  </a:ext>
                </a:extLst>
              </p:cNvPr>
              <p:cNvCxnSpPr/>
              <p:nvPr/>
            </p:nvCxnSpPr>
            <p:spPr>
              <a:xfrm>
                <a:off x="3907190" y="6016598"/>
                <a:ext cx="392167" cy="0"/>
              </a:xfrm>
              <a:prstGeom prst="line">
                <a:avLst/>
              </a:prstGeom>
              <a:ln w="15875">
                <a:solidFill>
                  <a:schemeClr val="accent4">
                    <a:lumMod val="1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CE18216C-4AB3-9F41-AB69-87E656AA4F7A}"/>
                  </a:ext>
                </a:extLst>
              </p:cNvPr>
              <p:cNvCxnSpPr/>
              <p:nvPr/>
            </p:nvCxnSpPr>
            <p:spPr>
              <a:xfrm>
                <a:off x="3907191" y="5933699"/>
                <a:ext cx="392167" cy="0"/>
              </a:xfrm>
              <a:prstGeom prst="line">
                <a:avLst/>
              </a:prstGeom>
              <a:ln w="15875">
                <a:solidFill>
                  <a:schemeClr val="accent4">
                    <a:lumMod val="1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6197DDBA-CC07-3649-BD18-E43B0EC55DB8}"/>
                  </a:ext>
                </a:extLst>
              </p:cNvPr>
              <p:cNvCxnSpPr/>
              <p:nvPr/>
            </p:nvCxnSpPr>
            <p:spPr>
              <a:xfrm>
                <a:off x="3907191" y="5762088"/>
                <a:ext cx="392167" cy="0"/>
              </a:xfrm>
              <a:prstGeom prst="line">
                <a:avLst/>
              </a:prstGeom>
              <a:ln w="15875">
                <a:solidFill>
                  <a:schemeClr val="accent4">
                    <a:lumMod val="1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E01C34AC-82DD-424C-8CC5-3907D888AEB4}"/>
                  </a:ext>
                </a:extLst>
              </p:cNvPr>
              <p:cNvCxnSpPr/>
              <p:nvPr/>
            </p:nvCxnSpPr>
            <p:spPr>
              <a:xfrm>
                <a:off x="3907190" y="5846958"/>
                <a:ext cx="392167" cy="0"/>
              </a:xfrm>
              <a:prstGeom prst="line">
                <a:avLst/>
              </a:prstGeom>
              <a:ln w="15875">
                <a:solidFill>
                  <a:schemeClr val="accent4">
                    <a:lumMod val="1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A6580535-1CE4-3B4B-8ABA-5E4E59E4E3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03273" y="5733914"/>
                <a:ext cx="0" cy="282684"/>
              </a:xfrm>
              <a:prstGeom prst="straightConnector1">
                <a:avLst/>
              </a:prstGeom>
              <a:ln>
                <a:solidFill>
                  <a:schemeClr val="accent4">
                    <a:lumMod val="10000"/>
                  </a:schemeClr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AC2D89C1-87BB-9E4C-8800-C8E98C290C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3860850" y="5472438"/>
              <a:ext cx="508340" cy="644723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180B3B1-C572-3145-BD24-95B289ADA985}"/>
              </a:ext>
            </a:extLst>
          </p:cNvPr>
          <p:cNvGrpSpPr/>
          <p:nvPr/>
        </p:nvGrpSpPr>
        <p:grpSpPr>
          <a:xfrm>
            <a:off x="5694379" y="4289129"/>
            <a:ext cx="483542" cy="648800"/>
            <a:chOff x="5412552" y="5190785"/>
            <a:chExt cx="644723" cy="865067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71F4775-F2E8-564F-BFBB-2F4415A84C7C}"/>
                </a:ext>
              </a:extLst>
            </p:cNvPr>
            <p:cNvGrpSpPr/>
            <p:nvPr/>
          </p:nvGrpSpPr>
          <p:grpSpPr>
            <a:xfrm>
              <a:off x="5511849" y="5190785"/>
              <a:ext cx="392168" cy="282684"/>
              <a:chOff x="3907190" y="5733914"/>
              <a:chExt cx="392168" cy="282684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370907D-B23D-A840-8EAA-111C4C9E0899}"/>
                  </a:ext>
                </a:extLst>
              </p:cNvPr>
              <p:cNvCxnSpPr/>
              <p:nvPr/>
            </p:nvCxnSpPr>
            <p:spPr>
              <a:xfrm>
                <a:off x="3907190" y="6016598"/>
                <a:ext cx="392167" cy="0"/>
              </a:xfrm>
              <a:prstGeom prst="line">
                <a:avLst/>
              </a:prstGeom>
              <a:ln w="15875">
                <a:solidFill>
                  <a:schemeClr val="accent4">
                    <a:lumMod val="1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9F1C67A-6117-5242-A87C-32F99DF3A198}"/>
                  </a:ext>
                </a:extLst>
              </p:cNvPr>
              <p:cNvCxnSpPr/>
              <p:nvPr/>
            </p:nvCxnSpPr>
            <p:spPr>
              <a:xfrm>
                <a:off x="3907191" y="5933699"/>
                <a:ext cx="392167" cy="0"/>
              </a:xfrm>
              <a:prstGeom prst="line">
                <a:avLst/>
              </a:prstGeom>
              <a:ln w="15875">
                <a:solidFill>
                  <a:schemeClr val="accent4">
                    <a:lumMod val="1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E4A95764-9202-B84F-8434-2A57A910B421}"/>
                  </a:ext>
                </a:extLst>
              </p:cNvPr>
              <p:cNvCxnSpPr/>
              <p:nvPr/>
            </p:nvCxnSpPr>
            <p:spPr>
              <a:xfrm>
                <a:off x="3907191" y="5762088"/>
                <a:ext cx="392167" cy="0"/>
              </a:xfrm>
              <a:prstGeom prst="line">
                <a:avLst/>
              </a:prstGeom>
              <a:ln w="15875">
                <a:solidFill>
                  <a:schemeClr val="accent4">
                    <a:lumMod val="1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406FB8B3-B990-3440-B8BC-95A1861C3FD0}"/>
                  </a:ext>
                </a:extLst>
              </p:cNvPr>
              <p:cNvCxnSpPr/>
              <p:nvPr/>
            </p:nvCxnSpPr>
            <p:spPr>
              <a:xfrm>
                <a:off x="3907190" y="5846958"/>
                <a:ext cx="392167" cy="0"/>
              </a:xfrm>
              <a:prstGeom prst="line">
                <a:avLst/>
              </a:prstGeom>
              <a:ln w="15875">
                <a:solidFill>
                  <a:schemeClr val="accent4">
                    <a:lumMod val="1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96D36B19-FFBA-264E-8297-3BABC8F44C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03273" y="5733914"/>
                <a:ext cx="0" cy="282684"/>
              </a:xfrm>
              <a:prstGeom prst="straightConnector1">
                <a:avLst/>
              </a:prstGeom>
              <a:ln>
                <a:solidFill>
                  <a:schemeClr val="accent4">
                    <a:lumMod val="10000"/>
                  </a:schemeClr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40347B2-27E7-124E-A9F1-2E1F96FBC1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5480744" y="5479320"/>
              <a:ext cx="508340" cy="644723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CC6E6ED-9F2E-E540-B61D-16336990B08D}"/>
              </a:ext>
            </a:extLst>
          </p:cNvPr>
          <p:cNvGrpSpPr/>
          <p:nvPr/>
        </p:nvGrpSpPr>
        <p:grpSpPr>
          <a:xfrm>
            <a:off x="6930758" y="4283649"/>
            <a:ext cx="381255" cy="662435"/>
            <a:chOff x="6843349" y="5183478"/>
            <a:chExt cx="508340" cy="88324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33676E1-C306-3C4A-9A21-57AA40A2A4F1}"/>
                </a:ext>
              </a:extLst>
            </p:cNvPr>
            <p:cNvGrpSpPr/>
            <p:nvPr/>
          </p:nvGrpSpPr>
          <p:grpSpPr>
            <a:xfrm>
              <a:off x="6872443" y="5183478"/>
              <a:ext cx="392168" cy="282684"/>
              <a:chOff x="3907190" y="5733914"/>
              <a:chExt cx="392168" cy="282684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9163006A-231C-BC4E-B903-E5448893FD74}"/>
                  </a:ext>
                </a:extLst>
              </p:cNvPr>
              <p:cNvCxnSpPr/>
              <p:nvPr/>
            </p:nvCxnSpPr>
            <p:spPr>
              <a:xfrm>
                <a:off x="3907190" y="6016598"/>
                <a:ext cx="392167" cy="0"/>
              </a:xfrm>
              <a:prstGeom prst="line">
                <a:avLst/>
              </a:prstGeom>
              <a:ln w="15875">
                <a:solidFill>
                  <a:schemeClr val="accent4">
                    <a:lumMod val="1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4FBCE4F9-933D-FC4E-B5B6-DC2D993735E5}"/>
                  </a:ext>
                </a:extLst>
              </p:cNvPr>
              <p:cNvCxnSpPr/>
              <p:nvPr/>
            </p:nvCxnSpPr>
            <p:spPr>
              <a:xfrm>
                <a:off x="3907191" y="5933699"/>
                <a:ext cx="392167" cy="0"/>
              </a:xfrm>
              <a:prstGeom prst="line">
                <a:avLst/>
              </a:prstGeom>
              <a:ln w="15875">
                <a:solidFill>
                  <a:schemeClr val="accent4">
                    <a:lumMod val="1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91EA0EB3-D7B9-3949-8FB0-B7F7F72C3D8E}"/>
                  </a:ext>
                </a:extLst>
              </p:cNvPr>
              <p:cNvCxnSpPr/>
              <p:nvPr/>
            </p:nvCxnSpPr>
            <p:spPr>
              <a:xfrm>
                <a:off x="3907191" y="5762088"/>
                <a:ext cx="392167" cy="0"/>
              </a:xfrm>
              <a:prstGeom prst="line">
                <a:avLst/>
              </a:prstGeom>
              <a:ln w="15875">
                <a:solidFill>
                  <a:schemeClr val="accent4">
                    <a:lumMod val="1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5B5E7C1E-E236-F643-84C4-D0A37DE23FFB}"/>
                  </a:ext>
                </a:extLst>
              </p:cNvPr>
              <p:cNvCxnSpPr/>
              <p:nvPr/>
            </p:nvCxnSpPr>
            <p:spPr>
              <a:xfrm>
                <a:off x="3907190" y="5846958"/>
                <a:ext cx="392167" cy="0"/>
              </a:xfrm>
              <a:prstGeom prst="line">
                <a:avLst/>
              </a:prstGeom>
              <a:ln w="15875">
                <a:solidFill>
                  <a:schemeClr val="accent4">
                    <a:lumMod val="1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96563B03-EA63-8B4F-97DF-51A2A82861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03273" y="5733914"/>
                <a:ext cx="0" cy="282684"/>
              </a:xfrm>
              <a:prstGeom prst="straightConnector1">
                <a:avLst/>
              </a:prstGeom>
              <a:ln>
                <a:solidFill>
                  <a:schemeClr val="accent4">
                    <a:lumMod val="10000"/>
                  </a:schemeClr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D27CEB31-EABC-5E46-A2B3-9DACE1324F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6843349" y="5422002"/>
              <a:ext cx="508340" cy="6447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467017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Stage 4: Find Feeding Grounds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4" y="904461"/>
            <a:ext cx="7584172" cy="4138371"/>
          </a:xfrm>
        </p:spPr>
        <p:txBody>
          <a:bodyPr/>
          <a:lstStyle/>
          <a:p>
            <a:r>
              <a:rPr lang="en-US" sz="2000" dirty="0"/>
              <a:t>Olfactory Cues </a:t>
            </a:r>
            <a:r>
              <a:rPr lang="en-US" sz="1600" dirty="0"/>
              <a:t>(</a:t>
            </a:r>
            <a:r>
              <a:rPr lang="en-US" sz="1600" dirty="0" err="1"/>
              <a:t>Pfaller</a:t>
            </a:r>
            <a:r>
              <a:rPr lang="en-US" sz="1600" dirty="0"/>
              <a:t> et al., 2020)</a:t>
            </a:r>
          </a:p>
          <a:p>
            <a:r>
              <a:rPr lang="en-US" sz="2000" dirty="0"/>
              <a:t>Remember feeding grounds with magnetic reception</a:t>
            </a:r>
          </a:p>
          <a:p>
            <a:r>
              <a:rPr lang="en-US" sz="2000" dirty="0"/>
              <a:t>Experiment:</a:t>
            </a:r>
          </a:p>
          <a:p>
            <a:pPr lvl="1"/>
            <a:r>
              <a:rPr lang="en-US" sz="1600" dirty="0"/>
              <a:t>Utilize Classical Conditioning</a:t>
            </a:r>
          </a:p>
          <a:p>
            <a:pPr lvl="1"/>
            <a:r>
              <a:rPr lang="en-US" sz="1600" dirty="0"/>
              <a:t>Feed at one “location” don’t feed at another</a:t>
            </a:r>
          </a:p>
          <a:p>
            <a:pPr lvl="1"/>
            <a:r>
              <a:rPr lang="en-US" sz="1600" dirty="0"/>
              <a:t>Measure Feeding response after the magnetic field is changed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82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AB2191-E135-4F12-99FE-52D3BD40F5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8" t="2681" r="28495"/>
          <a:stretch/>
        </p:blipFill>
        <p:spPr>
          <a:xfrm>
            <a:off x="4572000" y="3025637"/>
            <a:ext cx="4383493" cy="211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8283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Stage 5: Return for Reproduction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4" y="904461"/>
            <a:ext cx="7584172" cy="4138371"/>
          </a:xfrm>
        </p:spPr>
        <p:txBody>
          <a:bodyPr/>
          <a:lstStyle/>
          <a:p>
            <a:r>
              <a:rPr lang="en-US" dirty="0"/>
              <a:t>How do the turtles find their home beach?</a:t>
            </a:r>
          </a:p>
          <a:p>
            <a:pPr lvl="1"/>
            <a:r>
              <a:rPr lang="en-US" dirty="0"/>
              <a:t>Magnetoreception</a:t>
            </a:r>
          </a:p>
          <a:p>
            <a:r>
              <a:rPr lang="en-US" dirty="0"/>
              <a:t>Evidence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83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68E204-6749-4E72-B2C0-5BEDADF1035F}"/>
              </a:ext>
            </a:extLst>
          </p:cNvPr>
          <p:cNvSpPr/>
          <p:nvPr/>
        </p:nvSpPr>
        <p:spPr>
          <a:xfrm>
            <a:off x="3332480" y="2265680"/>
            <a:ext cx="3281680" cy="2777152"/>
          </a:xfrm>
          <a:prstGeom prst="rect">
            <a:avLst/>
          </a:prstGeom>
          <a:solidFill>
            <a:srgbClr val="5B6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B39294-D53E-4E1F-97ED-84DA6A2032F2}"/>
              </a:ext>
            </a:extLst>
          </p:cNvPr>
          <p:cNvSpPr/>
          <p:nvPr/>
        </p:nvSpPr>
        <p:spPr>
          <a:xfrm>
            <a:off x="2758440" y="2265680"/>
            <a:ext cx="1148080" cy="2777152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1B76F5E-6D3C-4600-A86D-2260C8D9436C}"/>
              </a:ext>
            </a:extLst>
          </p:cNvPr>
          <p:cNvCxnSpPr/>
          <p:nvPr/>
        </p:nvCxnSpPr>
        <p:spPr>
          <a:xfrm>
            <a:off x="2758440" y="2561590"/>
            <a:ext cx="385572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1981CB-B579-4041-A621-60B31E71533F}"/>
              </a:ext>
            </a:extLst>
          </p:cNvPr>
          <p:cNvCxnSpPr/>
          <p:nvPr/>
        </p:nvCxnSpPr>
        <p:spPr>
          <a:xfrm>
            <a:off x="2758440" y="4805680"/>
            <a:ext cx="385572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D6F7E92-6022-4BEA-89FB-FFDF1610A444}"/>
              </a:ext>
            </a:extLst>
          </p:cNvPr>
          <p:cNvCxnSpPr/>
          <p:nvPr/>
        </p:nvCxnSpPr>
        <p:spPr>
          <a:xfrm>
            <a:off x="2758440" y="3671232"/>
            <a:ext cx="385572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19D27C6-996E-46D1-9873-87DEC49AB120}"/>
              </a:ext>
            </a:extLst>
          </p:cNvPr>
          <p:cNvSpPr txBox="1"/>
          <p:nvPr/>
        </p:nvSpPr>
        <p:spPr>
          <a:xfrm>
            <a:off x="2275840" y="2421709"/>
            <a:ext cx="4203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EF1FE8-22F3-4738-85F7-F447EC77D71E}"/>
              </a:ext>
            </a:extLst>
          </p:cNvPr>
          <p:cNvSpPr txBox="1"/>
          <p:nvPr/>
        </p:nvSpPr>
        <p:spPr>
          <a:xfrm>
            <a:off x="2247900" y="3504215"/>
            <a:ext cx="4203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59°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A9B592-9D18-43BD-81AB-E7A122004CA9}"/>
              </a:ext>
            </a:extLst>
          </p:cNvPr>
          <p:cNvSpPr txBox="1"/>
          <p:nvPr/>
        </p:nvSpPr>
        <p:spPr>
          <a:xfrm>
            <a:off x="2247900" y="4655639"/>
            <a:ext cx="4203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58°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0440F7C-CA20-4602-978F-40A1C5354EE9}"/>
              </a:ext>
            </a:extLst>
          </p:cNvPr>
          <p:cNvSpPr/>
          <p:nvPr/>
        </p:nvSpPr>
        <p:spPr>
          <a:xfrm>
            <a:off x="5237482" y="2745583"/>
            <a:ext cx="193040" cy="18288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8DDED1A-07A8-40C9-8E1E-1395BFACEE7C}"/>
              </a:ext>
            </a:extLst>
          </p:cNvPr>
          <p:cNvSpPr/>
          <p:nvPr/>
        </p:nvSpPr>
        <p:spPr>
          <a:xfrm>
            <a:off x="4596946" y="3158776"/>
            <a:ext cx="193040" cy="18288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1404443-80FB-42EA-9C6E-3FBDA462B6B7}"/>
              </a:ext>
            </a:extLst>
          </p:cNvPr>
          <p:cNvSpPr/>
          <p:nvPr/>
        </p:nvSpPr>
        <p:spPr>
          <a:xfrm>
            <a:off x="4505508" y="2721791"/>
            <a:ext cx="193040" cy="18288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EB8380E-ECBA-4727-BC89-24C51C8548F3}"/>
              </a:ext>
            </a:extLst>
          </p:cNvPr>
          <p:cNvSpPr/>
          <p:nvPr/>
        </p:nvSpPr>
        <p:spPr>
          <a:xfrm>
            <a:off x="5140962" y="3342641"/>
            <a:ext cx="193040" cy="18288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93D002B-2D96-4F1A-A616-D9A05AC7D055}"/>
              </a:ext>
            </a:extLst>
          </p:cNvPr>
          <p:cNvSpPr/>
          <p:nvPr/>
        </p:nvSpPr>
        <p:spPr>
          <a:xfrm>
            <a:off x="4534782" y="3893547"/>
            <a:ext cx="193040" cy="18288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243DFF9-6394-47D4-AB5C-A7D81583B8CB}"/>
              </a:ext>
            </a:extLst>
          </p:cNvPr>
          <p:cNvSpPr/>
          <p:nvPr/>
        </p:nvSpPr>
        <p:spPr>
          <a:xfrm>
            <a:off x="4947922" y="4257233"/>
            <a:ext cx="193040" cy="18288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4D532B7-FB5B-4021-95A8-29B4D01DFA6D}"/>
              </a:ext>
            </a:extLst>
          </p:cNvPr>
          <p:cNvSpPr/>
          <p:nvPr/>
        </p:nvSpPr>
        <p:spPr>
          <a:xfrm>
            <a:off x="5430522" y="3924972"/>
            <a:ext cx="193040" cy="18288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4518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68E204-6749-4E72-B2C0-5BEDADF1035F}"/>
              </a:ext>
            </a:extLst>
          </p:cNvPr>
          <p:cNvSpPr/>
          <p:nvPr/>
        </p:nvSpPr>
        <p:spPr>
          <a:xfrm>
            <a:off x="3332480" y="2265680"/>
            <a:ext cx="3281680" cy="2777152"/>
          </a:xfrm>
          <a:prstGeom prst="rect">
            <a:avLst/>
          </a:prstGeom>
          <a:solidFill>
            <a:srgbClr val="5B6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B39294-D53E-4E1F-97ED-84DA6A2032F2}"/>
              </a:ext>
            </a:extLst>
          </p:cNvPr>
          <p:cNvSpPr/>
          <p:nvPr/>
        </p:nvSpPr>
        <p:spPr>
          <a:xfrm>
            <a:off x="2758440" y="2265680"/>
            <a:ext cx="1148080" cy="2777152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DB4B9E7-6568-4B4B-9AAE-6AE517F19060}"/>
              </a:ext>
            </a:extLst>
          </p:cNvPr>
          <p:cNvCxnSpPr>
            <a:cxnSpLocks/>
          </p:cNvCxnSpPr>
          <p:nvPr/>
        </p:nvCxnSpPr>
        <p:spPr>
          <a:xfrm>
            <a:off x="2658326" y="2580238"/>
            <a:ext cx="3955834" cy="1281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Stage 5: Return for Reproduction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4" y="904461"/>
            <a:ext cx="7584172" cy="4138371"/>
          </a:xfrm>
        </p:spPr>
        <p:txBody>
          <a:bodyPr/>
          <a:lstStyle/>
          <a:p>
            <a:r>
              <a:rPr lang="en-US" u="sng" dirty="0"/>
              <a:t>Secular Variation</a:t>
            </a:r>
            <a:r>
              <a:rPr lang="en-US" dirty="0"/>
              <a:t>: change in the Earth’s Magnetic Field over time</a:t>
            </a:r>
          </a:p>
          <a:p>
            <a:r>
              <a:rPr lang="en-US" dirty="0"/>
              <a:t>Causes Isolines </a:t>
            </a:r>
            <a:r>
              <a:rPr lang="en-US" u="sng" dirty="0"/>
              <a:t>converge</a:t>
            </a:r>
            <a:r>
              <a:rPr lang="en-US" dirty="0"/>
              <a:t> and diverge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84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1981CB-B579-4041-A621-60B31E71533F}"/>
              </a:ext>
            </a:extLst>
          </p:cNvPr>
          <p:cNvCxnSpPr/>
          <p:nvPr/>
        </p:nvCxnSpPr>
        <p:spPr>
          <a:xfrm>
            <a:off x="2758440" y="4605951"/>
            <a:ext cx="385572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D6F7E92-6022-4BEA-89FB-FFDF1610A444}"/>
              </a:ext>
            </a:extLst>
          </p:cNvPr>
          <p:cNvCxnSpPr>
            <a:cxnSpLocks/>
            <a:stCxn id="12" idx="3"/>
            <a:endCxn id="5" idx="3"/>
          </p:cNvCxnSpPr>
          <p:nvPr/>
        </p:nvCxnSpPr>
        <p:spPr>
          <a:xfrm>
            <a:off x="2668208" y="3654256"/>
            <a:ext cx="394595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19D27C6-996E-46D1-9873-87DEC49AB120}"/>
              </a:ext>
            </a:extLst>
          </p:cNvPr>
          <p:cNvSpPr txBox="1"/>
          <p:nvPr/>
        </p:nvSpPr>
        <p:spPr>
          <a:xfrm>
            <a:off x="2275840" y="2421709"/>
            <a:ext cx="4203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EF1FE8-22F3-4738-85F7-F447EC77D71E}"/>
              </a:ext>
            </a:extLst>
          </p:cNvPr>
          <p:cNvSpPr txBox="1"/>
          <p:nvPr/>
        </p:nvSpPr>
        <p:spPr>
          <a:xfrm>
            <a:off x="2247900" y="3504215"/>
            <a:ext cx="4203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59°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A9B592-9D18-43BD-81AB-E7A122004CA9}"/>
              </a:ext>
            </a:extLst>
          </p:cNvPr>
          <p:cNvSpPr txBox="1"/>
          <p:nvPr/>
        </p:nvSpPr>
        <p:spPr>
          <a:xfrm>
            <a:off x="2238018" y="4455910"/>
            <a:ext cx="4203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58°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0440F7C-CA20-4602-978F-40A1C5354EE9}"/>
              </a:ext>
            </a:extLst>
          </p:cNvPr>
          <p:cNvSpPr/>
          <p:nvPr/>
        </p:nvSpPr>
        <p:spPr>
          <a:xfrm>
            <a:off x="5237482" y="2745583"/>
            <a:ext cx="193040" cy="18288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8DDED1A-07A8-40C9-8E1E-1395BFACEE7C}"/>
              </a:ext>
            </a:extLst>
          </p:cNvPr>
          <p:cNvSpPr/>
          <p:nvPr/>
        </p:nvSpPr>
        <p:spPr>
          <a:xfrm>
            <a:off x="4596946" y="3158776"/>
            <a:ext cx="193040" cy="18288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EB8380E-ECBA-4727-BC89-24C51C8548F3}"/>
              </a:ext>
            </a:extLst>
          </p:cNvPr>
          <p:cNvSpPr/>
          <p:nvPr/>
        </p:nvSpPr>
        <p:spPr>
          <a:xfrm>
            <a:off x="5140962" y="3342641"/>
            <a:ext cx="193040" cy="18288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93D002B-2D96-4F1A-A616-D9A05AC7D055}"/>
              </a:ext>
            </a:extLst>
          </p:cNvPr>
          <p:cNvSpPr/>
          <p:nvPr/>
        </p:nvSpPr>
        <p:spPr>
          <a:xfrm>
            <a:off x="4534782" y="3893547"/>
            <a:ext cx="193040" cy="18288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243DFF9-6394-47D4-AB5C-A7D81583B8CB}"/>
              </a:ext>
            </a:extLst>
          </p:cNvPr>
          <p:cNvSpPr/>
          <p:nvPr/>
        </p:nvSpPr>
        <p:spPr>
          <a:xfrm>
            <a:off x="4947922" y="4257233"/>
            <a:ext cx="193040" cy="18288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4D532B7-FB5B-4021-95A8-29B4D01DFA6D}"/>
              </a:ext>
            </a:extLst>
          </p:cNvPr>
          <p:cNvSpPr/>
          <p:nvPr/>
        </p:nvSpPr>
        <p:spPr>
          <a:xfrm>
            <a:off x="5430522" y="3924972"/>
            <a:ext cx="193040" cy="18288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1404443-80FB-42EA-9C6E-3FBDA462B6B7}"/>
              </a:ext>
            </a:extLst>
          </p:cNvPr>
          <p:cNvSpPr/>
          <p:nvPr/>
        </p:nvSpPr>
        <p:spPr>
          <a:xfrm>
            <a:off x="4505508" y="2721791"/>
            <a:ext cx="193040" cy="18288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90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-0.0007 0.095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47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22222E-6 L -0.00416 0.0904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45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68E204-6749-4E72-B2C0-5BEDADF1035F}"/>
              </a:ext>
            </a:extLst>
          </p:cNvPr>
          <p:cNvSpPr/>
          <p:nvPr/>
        </p:nvSpPr>
        <p:spPr>
          <a:xfrm>
            <a:off x="3332480" y="2265680"/>
            <a:ext cx="3281680" cy="2777152"/>
          </a:xfrm>
          <a:prstGeom prst="rect">
            <a:avLst/>
          </a:prstGeom>
          <a:solidFill>
            <a:srgbClr val="5B6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B39294-D53E-4E1F-97ED-84DA6A2032F2}"/>
              </a:ext>
            </a:extLst>
          </p:cNvPr>
          <p:cNvSpPr/>
          <p:nvPr/>
        </p:nvSpPr>
        <p:spPr>
          <a:xfrm>
            <a:off x="2758440" y="2265680"/>
            <a:ext cx="1148080" cy="2777152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DB4B9E7-6568-4B4B-9AAE-6AE517F19060}"/>
              </a:ext>
            </a:extLst>
          </p:cNvPr>
          <p:cNvCxnSpPr>
            <a:cxnSpLocks/>
          </p:cNvCxnSpPr>
          <p:nvPr/>
        </p:nvCxnSpPr>
        <p:spPr>
          <a:xfrm>
            <a:off x="2658326" y="2580238"/>
            <a:ext cx="3955834" cy="1281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Stage 5: Return for Reproduction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4" y="904461"/>
            <a:ext cx="7584172" cy="4138371"/>
          </a:xfrm>
        </p:spPr>
        <p:txBody>
          <a:bodyPr/>
          <a:lstStyle/>
          <a:p>
            <a:r>
              <a:rPr lang="en-US" u="sng" dirty="0"/>
              <a:t>Secular Variation</a:t>
            </a:r>
            <a:r>
              <a:rPr lang="en-US" dirty="0"/>
              <a:t>: change in the Earth’s Magnetic Field over time</a:t>
            </a:r>
          </a:p>
          <a:p>
            <a:r>
              <a:rPr lang="en-US" dirty="0"/>
              <a:t>Causes Isolines converge and </a:t>
            </a:r>
            <a:r>
              <a:rPr lang="en-US" u="sng" dirty="0"/>
              <a:t>diverge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85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1981CB-B579-4041-A621-60B31E71533F}"/>
              </a:ext>
            </a:extLst>
          </p:cNvPr>
          <p:cNvCxnSpPr/>
          <p:nvPr/>
        </p:nvCxnSpPr>
        <p:spPr>
          <a:xfrm>
            <a:off x="2758440" y="4605951"/>
            <a:ext cx="385572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D6F7E92-6022-4BEA-89FB-FFDF1610A444}"/>
              </a:ext>
            </a:extLst>
          </p:cNvPr>
          <p:cNvCxnSpPr>
            <a:cxnSpLocks/>
            <a:stCxn id="12" idx="3"/>
            <a:endCxn id="5" idx="3"/>
          </p:cNvCxnSpPr>
          <p:nvPr/>
        </p:nvCxnSpPr>
        <p:spPr>
          <a:xfrm>
            <a:off x="2668208" y="3654256"/>
            <a:ext cx="394595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19D27C6-996E-46D1-9873-87DEC49AB120}"/>
              </a:ext>
            </a:extLst>
          </p:cNvPr>
          <p:cNvSpPr txBox="1"/>
          <p:nvPr/>
        </p:nvSpPr>
        <p:spPr>
          <a:xfrm>
            <a:off x="2275840" y="2421709"/>
            <a:ext cx="4203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EF1FE8-22F3-4738-85F7-F447EC77D71E}"/>
              </a:ext>
            </a:extLst>
          </p:cNvPr>
          <p:cNvSpPr txBox="1"/>
          <p:nvPr/>
        </p:nvSpPr>
        <p:spPr>
          <a:xfrm>
            <a:off x="2247900" y="3504215"/>
            <a:ext cx="4203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59°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A9B592-9D18-43BD-81AB-E7A122004CA9}"/>
              </a:ext>
            </a:extLst>
          </p:cNvPr>
          <p:cNvSpPr txBox="1"/>
          <p:nvPr/>
        </p:nvSpPr>
        <p:spPr>
          <a:xfrm>
            <a:off x="2238018" y="4455910"/>
            <a:ext cx="4203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58°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0440F7C-CA20-4602-978F-40A1C5354EE9}"/>
              </a:ext>
            </a:extLst>
          </p:cNvPr>
          <p:cNvSpPr/>
          <p:nvPr/>
        </p:nvSpPr>
        <p:spPr>
          <a:xfrm>
            <a:off x="5237482" y="2745583"/>
            <a:ext cx="193040" cy="18288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8DDED1A-07A8-40C9-8E1E-1395BFACEE7C}"/>
              </a:ext>
            </a:extLst>
          </p:cNvPr>
          <p:cNvSpPr/>
          <p:nvPr/>
        </p:nvSpPr>
        <p:spPr>
          <a:xfrm>
            <a:off x="4596946" y="3158776"/>
            <a:ext cx="193040" cy="18288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EB8380E-ECBA-4727-BC89-24C51C8548F3}"/>
              </a:ext>
            </a:extLst>
          </p:cNvPr>
          <p:cNvSpPr/>
          <p:nvPr/>
        </p:nvSpPr>
        <p:spPr>
          <a:xfrm>
            <a:off x="5140962" y="3342641"/>
            <a:ext cx="193040" cy="18288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93D002B-2D96-4F1A-A616-D9A05AC7D055}"/>
              </a:ext>
            </a:extLst>
          </p:cNvPr>
          <p:cNvSpPr/>
          <p:nvPr/>
        </p:nvSpPr>
        <p:spPr>
          <a:xfrm>
            <a:off x="4534782" y="3893547"/>
            <a:ext cx="193040" cy="18288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243DFF9-6394-47D4-AB5C-A7D81583B8CB}"/>
              </a:ext>
            </a:extLst>
          </p:cNvPr>
          <p:cNvSpPr/>
          <p:nvPr/>
        </p:nvSpPr>
        <p:spPr>
          <a:xfrm>
            <a:off x="4947922" y="4257233"/>
            <a:ext cx="193040" cy="18288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4D532B7-FB5B-4021-95A8-29B4D01DFA6D}"/>
              </a:ext>
            </a:extLst>
          </p:cNvPr>
          <p:cNvSpPr/>
          <p:nvPr/>
        </p:nvSpPr>
        <p:spPr>
          <a:xfrm>
            <a:off x="5430522" y="3924972"/>
            <a:ext cx="193040" cy="18288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1404443-80FB-42EA-9C6E-3FBDA462B6B7}"/>
              </a:ext>
            </a:extLst>
          </p:cNvPr>
          <p:cNvSpPr/>
          <p:nvPr/>
        </p:nvSpPr>
        <p:spPr>
          <a:xfrm>
            <a:off x="4505508" y="2721791"/>
            <a:ext cx="193040" cy="18288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16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1.66667E-6 0.085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5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3.7037E-7 L 0.00139 0.0950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47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Stage 5: Return for Reproduction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4" y="904461"/>
            <a:ext cx="7584172" cy="4138371"/>
          </a:xfrm>
        </p:spPr>
        <p:txBody>
          <a:bodyPr/>
          <a:lstStyle/>
          <a:p>
            <a:r>
              <a:rPr lang="en-US" dirty="0"/>
              <a:t>So this is what happens on a normal year, where the isolines are neither converging nor diverging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86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68E204-6749-4E72-B2C0-5BEDADF1035F}"/>
              </a:ext>
            </a:extLst>
          </p:cNvPr>
          <p:cNvSpPr/>
          <p:nvPr/>
        </p:nvSpPr>
        <p:spPr>
          <a:xfrm>
            <a:off x="3332480" y="2265680"/>
            <a:ext cx="3281680" cy="2777152"/>
          </a:xfrm>
          <a:prstGeom prst="rect">
            <a:avLst/>
          </a:prstGeom>
          <a:solidFill>
            <a:srgbClr val="5B6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B39294-D53E-4E1F-97ED-84DA6A2032F2}"/>
              </a:ext>
            </a:extLst>
          </p:cNvPr>
          <p:cNvSpPr/>
          <p:nvPr/>
        </p:nvSpPr>
        <p:spPr>
          <a:xfrm>
            <a:off x="2759538" y="2255521"/>
            <a:ext cx="1148080" cy="2777152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1B76F5E-6D3C-4600-A86D-2260C8D9436C}"/>
              </a:ext>
            </a:extLst>
          </p:cNvPr>
          <p:cNvCxnSpPr/>
          <p:nvPr/>
        </p:nvCxnSpPr>
        <p:spPr>
          <a:xfrm>
            <a:off x="2758440" y="2561590"/>
            <a:ext cx="385572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1981CB-B579-4041-A621-60B31E71533F}"/>
              </a:ext>
            </a:extLst>
          </p:cNvPr>
          <p:cNvCxnSpPr/>
          <p:nvPr/>
        </p:nvCxnSpPr>
        <p:spPr>
          <a:xfrm>
            <a:off x="2758440" y="4805680"/>
            <a:ext cx="385572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D6F7E92-6022-4BEA-89FB-FFDF1610A444}"/>
              </a:ext>
            </a:extLst>
          </p:cNvPr>
          <p:cNvCxnSpPr/>
          <p:nvPr/>
        </p:nvCxnSpPr>
        <p:spPr>
          <a:xfrm>
            <a:off x="2758440" y="3671232"/>
            <a:ext cx="385572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19D27C6-996E-46D1-9873-87DEC49AB120}"/>
              </a:ext>
            </a:extLst>
          </p:cNvPr>
          <p:cNvSpPr txBox="1"/>
          <p:nvPr/>
        </p:nvSpPr>
        <p:spPr>
          <a:xfrm>
            <a:off x="2275840" y="2421709"/>
            <a:ext cx="4203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EF1FE8-22F3-4738-85F7-F447EC77D71E}"/>
              </a:ext>
            </a:extLst>
          </p:cNvPr>
          <p:cNvSpPr txBox="1"/>
          <p:nvPr/>
        </p:nvSpPr>
        <p:spPr>
          <a:xfrm>
            <a:off x="2247900" y="3504215"/>
            <a:ext cx="4203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59°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A9B592-9D18-43BD-81AB-E7A122004CA9}"/>
              </a:ext>
            </a:extLst>
          </p:cNvPr>
          <p:cNvSpPr txBox="1"/>
          <p:nvPr/>
        </p:nvSpPr>
        <p:spPr>
          <a:xfrm>
            <a:off x="2247900" y="4655639"/>
            <a:ext cx="4203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58°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0440F7C-CA20-4602-978F-40A1C5354EE9}"/>
              </a:ext>
            </a:extLst>
          </p:cNvPr>
          <p:cNvSpPr/>
          <p:nvPr/>
        </p:nvSpPr>
        <p:spPr>
          <a:xfrm>
            <a:off x="5237482" y="2745583"/>
            <a:ext cx="193040" cy="18288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8DDED1A-07A8-40C9-8E1E-1395BFACEE7C}"/>
              </a:ext>
            </a:extLst>
          </p:cNvPr>
          <p:cNvSpPr/>
          <p:nvPr/>
        </p:nvSpPr>
        <p:spPr>
          <a:xfrm>
            <a:off x="4596946" y="3158776"/>
            <a:ext cx="193040" cy="18288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1404443-80FB-42EA-9C6E-3FBDA462B6B7}"/>
              </a:ext>
            </a:extLst>
          </p:cNvPr>
          <p:cNvSpPr/>
          <p:nvPr/>
        </p:nvSpPr>
        <p:spPr>
          <a:xfrm>
            <a:off x="4505508" y="2721791"/>
            <a:ext cx="193040" cy="18288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EB8380E-ECBA-4727-BC89-24C51C8548F3}"/>
              </a:ext>
            </a:extLst>
          </p:cNvPr>
          <p:cNvSpPr/>
          <p:nvPr/>
        </p:nvSpPr>
        <p:spPr>
          <a:xfrm>
            <a:off x="5140962" y="3342641"/>
            <a:ext cx="193040" cy="18288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93D002B-2D96-4F1A-A616-D9A05AC7D055}"/>
              </a:ext>
            </a:extLst>
          </p:cNvPr>
          <p:cNvSpPr/>
          <p:nvPr/>
        </p:nvSpPr>
        <p:spPr>
          <a:xfrm>
            <a:off x="4512804" y="4110119"/>
            <a:ext cx="193040" cy="18288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243DFF9-6394-47D4-AB5C-A7D81583B8CB}"/>
              </a:ext>
            </a:extLst>
          </p:cNvPr>
          <p:cNvSpPr/>
          <p:nvPr/>
        </p:nvSpPr>
        <p:spPr>
          <a:xfrm>
            <a:off x="4881973" y="4498947"/>
            <a:ext cx="193040" cy="18288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4D532B7-FB5B-4021-95A8-29B4D01DFA6D}"/>
              </a:ext>
            </a:extLst>
          </p:cNvPr>
          <p:cNvSpPr/>
          <p:nvPr/>
        </p:nvSpPr>
        <p:spPr>
          <a:xfrm>
            <a:off x="5430522" y="3841703"/>
            <a:ext cx="193040" cy="18288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92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13889 -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4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-1.23457E-7 L -0.14809 0.003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48" y="1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59259E-6 L -0.20833 0.01358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7" y="6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20988E-6 L -0.21892 0.03735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5" y="185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33333E-6 L -0.13958 3.33333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82716E-6 L -0.23993 -0.01142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97" y="-58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95062E-6 L -0.18003 -3.95062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68E204-6749-4E72-B2C0-5BEDADF1035F}"/>
              </a:ext>
            </a:extLst>
          </p:cNvPr>
          <p:cNvSpPr/>
          <p:nvPr/>
        </p:nvSpPr>
        <p:spPr>
          <a:xfrm>
            <a:off x="3332480" y="2265680"/>
            <a:ext cx="3281680" cy="2777152"/>
          </a:xfrm>
          <a:prstGeom prst="rect">
            <a:avLst/>
          </a:prstGeom>
          <a:solidFill>
            <a:srgbClr val="5B6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B39294-D53E-4E1F-97ED-84DA6A2032F2}"/>
              </a:ext>
            </a:extLst>
          </p:cNvPr>
          <p:cNvSpPr/>
          <p:nvPr/>
        </p:nvSpPr>
        <p:spPr>
          <a:xfrm>
            <a:off x="2758440" y="2265680"/>
            <a:ext cx="1148080" cy="2777152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DB4B9E7-6568-4B4B-9AAE-6AE517F19060}"/>
              </a:ext>
            </a:extLst>
          </p:cNvPr>
          <p:cNvCxnSpPr>
            <a:cxnSpLocks/>
          </p:cNvCxnSpPr>
          <p:nvPr/>
        </p:nvCxnSpPr>
        <p:spPr>
          <a:xfrm>
            <a:off x="2658326" y="2580238"/>
            <a:ext cx="3955834" cy="1281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Converging Isolines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4" y="955662"/>
            <a:ext cx="7584172" cy="4138371"/>
          </a:xfrm>
        </p:spPr>
        <p:txBody>
          <a:bodyPr/>
          <a:lstStyle/>
          <a:p>
            <a:r>
              <a:rPr lang="en-US" dirty="0"/>
              <a:t>What do we predict would happen here?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87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1981CB-B579-4041-A621-60B31E71533F}"/>
              </a:ext>
            </a:extLst>
          </p:cNvPr>
          <p:cNvCxnSpPr/>
          <p:nvPr/>
        </p:nvCxnSpPr>
        <p:spPr>
          <a:xfrm>
            <a:off x="2758440" y="4605951"/>
            <a:ext cx="385572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D6F7E92-6022-4BEA-89FB-FFDF1610A444}"/>
              </a:ext>
            </a:extLst>
          </p:cNvPr>
          <p:cNvCxnSpPr>
            <a:cxnSpLocks/>
            <a:stCxn id="12" idx="3"/>
            <a:endCxn id="5" idx="3"/>
          </p:cNvCxnSpPr>
          <p:nvPr/>
        </p:nvCxnSpPr>
        <p:spPr>
          <a:xfrm>
            <a:off x="2668208" y="3654256"/>
            <a:ext cx="394595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19D27C6-996E-46D1-9873-87DEC49AB120}"/>
              </a:ext>
            </a:extLst>
          </p:cNvPr>
          <p:cNvSpPr txBox="1"/>
          <p:nvPr/>
        </p:nvSpPr>
        <p:spPr>
          <a:xfrm>
            <a:off x="2275840" y="2421709"/>
            <a:ext cx="4203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EF1FE8-22F3-4738-85F7-F447EC77D71E}"/>
              </a:ext>
            </a:extLst>
          </p:cNvPr>
          <p:cNvSpPr txBox="1"/>
          <p:nvPr/>
        </p:nvSpPr>
        <p:spPr>
          <a:xfrm>
            <a:off x="2247900" y="3504215"/>
            <a:ext cx="4203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59°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A9B592-9D18-43BD-81AB-E7A122004CA9}"/>
              </a:ext>
            </a:extLst>
          </p:cNvPr>
          <p:cNvSpPr txBox="1"/>
          <p:nvPr/>
        </p:nvSpPr>
        <p:spPr>
          <a:xfrm>
            <a:off x="2238018" y="4455910"/>
            <a:ext cx="4203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58°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93D002B-2D96-4F1A-A616-D9A05AC7D055}"/>
              </a:ext>
            </a:extLst>
          </p:cNvPr>
          <p:cNvSpPr/>
          <p:nvPr/>
        </p:nvSpPr>
        <p:spPr>
          <a:xfrm>
            <a:off x="4534782" y="3893547"/>
            <a:ext cx="193040" cy="18288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243DFF9-6394-47D4-AB5C-A7D81583B8CB}"/>
              </a:ext>
            </a:extLst>
          </p:cNvPr>
          <p:cNvSpPr/>
          <p:nvPr/>
        </p:nvSpPr>
        <p:spPr>
          <a:xfrm>
            <a:off x="4947922" y="4257233"/>
            <a:ext cx="193040" cy="18288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4D532B7-FB5B-4021-95A8-29B4D01DFA6D}"/>
              </a:ext>
            </a:extLst>
          </p:cNvPr>
          <p:cNvSpPr/>
          <p:nvPr/>
        </p:nvSpPr>
        <p:spPr>
          <a:xfrm>
            <a:off x="5430522" y="3924972"/>
            <a:ext cx="193040" cy="18288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D05516C-797E-461F-BD24-32E0C491F649}"/>
              </a:ext>
            </a:extLst>
          </p:cNvPr>
          <p:cNvSpPr/>
          <p:nvPr/>
        </p:nvSpPr>
        <p:spPr>
          <a:xfrm>
            <a:off x="5237482" y="2745583"/>
            <a:ext cx="193040" cy="18288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0BAC102-911D-4CD2-815E-B70234FF9A5F}"/>
              </a:ext>
            </a:extLst>
          </p:cNvPr>
          <p:cNvSpPr/>
          <p:nvPr/>
        </p:nvSpPr>
        <p:spPr>
          <a:xfrm>
            <a:off x="4596946" y="3158776"/>
            <a:ext cx="193040" cy="18288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DC4C125-023C-4008-BEDB-170491B1783E}"/>
              </a:ext>
            </a:extLst>
          </p:cNvPr>
          <p:cNvSpPr/>
          <p:nvPr/>
        </p:nvSpPr>
        <p:spPr>
          <a:xfrm>
            <a:off x="4505508" y="2721791"/>
            <a:ext cx="193040" cy="18288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5566B11-9B5F-4E5E-BAF6-E0B8C64A6BDD}"/>
              </a:ext>
            </a:extLst>
          </p:cNvPr>
          <p:cNvSpPr/>
          <p:nvPr/>
        </p:nvSpPr>
        <p:spPr>
          <a:xfrm>
            <a:off x="5140962" y="3342641"/>
            <a:ext cx="193040" cy="18288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4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-0.0007 0.095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47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22222E-6 L 0.00105 0.085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11163 0.0879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0" y="438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-1.23457E-7 L -0.14809 0.00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48" y="1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59259E-6 L -0.20833 0.01358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7" y="67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20988E-6 L -0.1934 0.12963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0" y="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5" grpId="0" animBg="1"/>
      <p:bldP spid="26" grpId="0" animBg="1"/>
      <p:bldP spid="27" grpId="0" animBg="1"/>
      <p:bldP spid="28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68E204-6749-4E72-B2C0-5BEDADF1035F}"/>
              </a:ext>
            </a:extLst>
          </p:cNvPr>
          <p:cNvSpPr/>
          <p:nvPr/>
        </p:nvSpPr>
        <p:spPr>
          <a:xfrm>
            <a:off x="3332480" y="2265680"/>
            <a:ext cx="3281680" cy="2777152"/>
          </a:xfrm>
          <a:prstGeom prst="rect">
            <a:avLst/>
          </a:prstGeom>
          <a:solidFill>
            <a:srgbClr val="5B6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B39294-D53E-4E1F-97ED-84DA6A2032F2}"/>
              </a:ext>
            </a:extLst>
          </p:cNvPr>
          <p:cNvSpPr/>
          <p:nvPr/>
        </p:nvSpPr>
        <p:spPr>
          <a:xfrm>
            <a:off x="2758440" y="2265680"/>
            <a:ext cx="1148080" cy="2777152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DB4B9E7-6568-4B4B-9AAE-6AE517F19060}"/>
              </a:ext>
            </a:extLst>
          </p:cNvPr>
          <p:cNvCxnSpPr>
            <a:cxnSpLocks/>
          </p:cNvCxnSpPr>
          <p:nvPr/>
        </p:nvCxnSpPr>
        <p:spPr>
          <a:xfrm>
            <a:off x="2658326" y="2580238"/>
            <a:ext cx="3955834" cy="1281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Diverging Isolines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4" y="904461"/>
            <a:ext cx="7584172" cy="4138371"/>
          </a:xfrm>
        </p:spPr>
        <p:txBody>
          <a:bodyPr/>
          <a:lstStyle/>
          <a:p>
            <a:r>
              <a:rPr lang="en-US" dirty="0"/>
              <a:t>What do we predict would happen here?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88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1981CB-B579-4041-A621-60B31E71533F}"/>
              </a:ext>
            </a:extLst>
          </p:cNvPr>
          <p:cNvCxnSpPr/>
          <p:nvPr/>
        </p:nvCxnSpPr>
        <p:spPr>
          <a:xfrm>
            <a:off x="2758440" y="4605951"/>
            <a:ext cx="385572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D6F7E92-6022-4BEA-89FB-FFDF1610A444}"/>
              </a:ext>
            </a:extLst>
          </p:cNvPr>
          <p:cNvCxnSpPr>
            <a:cxnSpLocks/>
          </p:cNvCxnSpPr>
          <p:nvPr/>
        </p:nvCxnSpPr>
        <p:spPr>
          <a:xfrm>
            <a:off x="2696148" y="3657115"/>
            <a:ext cx="394595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19D27C6-996E-46D1-9873-87DEC49AB120}"/>
              </a:ext>
            </a:extLst>
          </p:cNvPr>
          <p:cNvSpPr txBox="1"/>
          <p:nvPr/>
        </p:nvSpPr>
        <p:spPr>
          <a:xfrm>
            <a:off x="2275840" y="2421709"/>
            <a:ext cx="4203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EF1FE8-22F3-4738-85F7-F447EC77D71E}"/>
              </a:ext>
            </a:extLst>
          </p:cNvPr>
          <p:cNvSpPr txBox="1"/>
          <p:nvPr/>
        </p:nvSpPr>
        <p:spPr>
          <a:xfrm>
            <a:off x="2247900" y="3504215"/>
            <a:ext cx="4203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59°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A9B592-9D18-43BD-81AB-E7A122004CA9}"/>
              </a:ext>
            </a:extLst>
          </p:cNvPr>
          <p:cNvSpPr txBox="1"/>
          <p:nvPr/>
        </p:nvSpPr>
        <p:spPr>
          <a:xfrm>
            <a:off x="2238018" y="4455910"/>
            <a:ext cx="4203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58°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0440F7C-CA20-4602-978F-40A1C5354EE9}"/>
              </a:ext>
            </a:extLst>
          </p:cNvPr>
          <p:cNvSpPr/>
          <p:nvPr/>
        </p:nvSpPr>
        <p:spPr>
          <a:xfrm>
            <a:off x="5237482" y="2745583"/>
            <a:ext cx="193040" cy="18288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8DDED1A-07A8-40C9-8E1E-1395BFACEE7C}"/>
              </a:ext>
            </a:extLst>
          </p:cNvPr>
          <p:cNvSpPr/>
          <p:nvPr/>
        </p:nvSpPr>
        <p:spPr>
          <a:xfrm>
            <a:off x="4596946" y="3158776"/>
            <a:ext cx="193040" cy="18288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EB8380E-ECBA-4727-BC89-24C51C8548F3}"/>
              </a:ext>
            </a:extLst>
          </p:cNvPr>
          <p:cNvSpPr/>
          <p:nvPr/>
        </p:nvSpPr>
        <p:spPr>
          <a:xfrm>
            <a:off x="5140962" y="3342641"/>
            <a:ext cx="193040" cy="18288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1404443-80FB-42EA-9C6E-3FBDA462B6B7}"/>
              </a:ext>
            </a:extLst>
          </p:cNvPr>
          <p:cNvSpPr/>
          <p:nvPr/>
        </p:nvSpPr>
        <p:spPr>
          <a:xfrm>
            <a:off x="4505508" y="2721791"/>
            <a:ext cx="193040" cy="18288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ADE328C-EB62-4DA6-ABBA-1DC53BC628BD}"/>
              </a:ext>
            </a:extLst>
          </p:cNvPr>
          <p:cNvSpPr/>
          <p:nvPr/>
        </p:nvSpPr>
        <p:spPr>
          <a:xfrm>
            <a:off x="4512804" y="3954275"/>
            <a:ext cx="193040" cy="18288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4C0F491-6B23-46B8-9E42-E117651D3EE5}"/>
              </a:ext>
            </a:extLst>
          </p:cNvPr>
          <p:cNvSpPr/>
          <p:nvPr/>
        </p:nvSpPr>
        <p:spPr>
          <a:xfrm>
            <a:off x="4881973" y="4343103"/>
            <a:ext cx="193040" cy="18288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72B2754-AA16-40D4-A4B7-97124D051435}"/>
              </a:ext>
            </a:extLst>
          </p:cNvPr>
          <p:cNvSpPr/>
          <p:nvPr/>
        </p:nvSpPr>
        <p:spPr>
          <a:xfrm>
            <a:off x="5430522" y="3685859"/>
            <a:ext cx="193040" cy="18288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1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1.66667E-6 0.085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5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3.7037E-7 L 0.00139 0.0950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47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46914E-7 L -0.13958 0.0478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237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3993 0.00525 " pathEditMode="relative" rAng="0" ptsTypes="AA">
                                      <p:cBhvr>
                                        <p:cTn id="14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97" y="2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96296E-6 L -0.17881 0.07623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1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22" grpId="0" animBg="1"/>
      <p:bldP spid="2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89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0C90A8-5046-436B-8363-915726E1E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716" y="808416"/>
            <a:ext cx="5116567" cy="380636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944EE70-D4D8-4BEB-B302-BE7AD2EDBA39}"/>
              </a:ext>
            </a:extLst>
          </p:cNvPr>
          <p:cNvCxnSpPr>
            <a:cxnSpLocks/>
          </p:cNvCxnSpPr>
          <p:nvPr/>
        </p:nvCxnSpPr>
        <p:spPr>
          <a:xfrm flipH="1">
            <a:off x="7130283" y="3515360"/>
            <a:ext cx="601477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F2772C7-57A2-43DD-8BC1-86118A188347}"/>
              </a:ext>
            </a:extLst>
          </p:cNvPr>
          <p:cNvSpPr txBox="1"/>
          <p:nvPr/>
        </p:nvSpPr>
        <p:spPr>
          <a:xfrm>
            <a:off x="7731760" y="3365319"/>
            <a:ext cx="13106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Change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2524FA-A20C-412A-B398-9F89263D976D}"/>
              </a:ext>
            </a:extLst>
          </p:cNvPr>
          <p:cNvSpPr txBox="1"/>
          <p:nvPr/>
        </p:nvSpPr>
        <p:spPr>
          <a:xfrm>
            <a:off x="7114581" y="4864409"/>
            <a:ext cx="22047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Brothers &amp; Lohmann, 2015</a:t>
            </a:r>
          </a:p>
        </p:txBody>
      </p:sp>
    </p:spTree>
    <p:extLst>
      <p:ext uri="{BB962C8B-B14F-4D97-AF65-F5344CB8AC3E}">
        <p14:creationId xmlns:p14="http://schemas.microsoft.com/office/powerpoint/2010/main" val="874543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Golden Jellyfish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Flowchart: Magnetic Disk 8">
            <a:extLst>
              <a:ext uri="{FF2B5EF4-FFF2-40B4-BE49-F238E27FC236}">
                <a16:creationId xmlns:a16="http://schemas.microsoft.com/office/drawing/2014/main" id="{10517CF1-37F8-42BD-A482-5BA1D365A64C}"/>
              </a:ext>
            </a:extLst>
          </p:cNvPr>
          <p:cNvSpPr/>
          <p:nvPr/>
        </p:nvSpPr>
        <p:spPr>
          <a:xfrm>
            <a:off x="3207594" y="758949"/>
            <a:ext cx="3516852" cy="4145210"/>
          </a:xfrm>
          <a:prstGeom prst="flowChartMagneticDisk">
            <a:avLst/>
          </a:prstGeom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2D33D090-68B2-4DE6-BE54-F26CB7D36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858" y="3669966"/>
            <a:ext cx="524348" cy="524348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66A5A981-97FE-4B8E-A4FA-3A5C585AE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975" y="4084540"/>
            <a:ext cx="524348" cy="524348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D8D38933-3305-49AC-B2F5-A51520A38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197" y="3712592"/>
            <a:ext cx="524348" cy="524348"/>
          </a:xfrm>
          <a:prstGeom prst="rect">
            <a:avLst/>
          </a:prstGeom>
        </p:spPr>
      </p:pic>
      <p:pic>
        <p:nvPicPr>
          <p:cNvPr id="14" name="Picture 13" descr="Shape&#10;&#10;Description automatically generated with low confidence">
            <a:extLst>
              <a:ext uri="{FF2B5EF4-FFF2-40B4-BE49-F238E27FC236}">
                <a16:creationId xmlns:a16="http://schemas.microsoft.com/office/drawing/2014/main" id="{610B7F95-9D92-4E8E-948F-6A35D26C3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503" y="3974766"/>
            <a:ext cx="524348" cy="524348"/>
          </a:xfrm>
          <a:prstGeom prst="rect">
            <a:avLst/>
          </a:prstGeom>
        </p:spPr>
      </p:pic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71404DF7-8461-4045-B2E3-9600A76FE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560" y="3450418"/>
            <a:ext cx="524348" cy="524348"/>
          </a:xfrm>
          <a:prstGeom prst="rect">
            <a:avLst/>
          </a:prstGeom>
        </p:spPr>
      </p:pic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D2BE87B0-36AD-43B0-8FE2-F3BE2A031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474" y="4084540"/>
            <a:ext cx="524348" cy="524348"/>
          </a:xfrm>
          <a:prstGeom prst="rect">
            <a:avLst/>
          </a:prstGeom>
        </p:spPr>
      </p:pic>
      <p:pic>
        <p:nvPicPr>
          <p:cNvPr id="19" name="Graphic 18" descr="Sunset scene with solid fill">
            <a:extLst>
              <a:ext uri="{FF2B5EF4-FFF2-40B4-BE49-F238E27FC236}">
                <a16:creationId xmlns:a16="http://schemas.microsoft.com/office/drawing/2014/main" id="{29F35713-72F2-439F-A20A-C32ACD2BE6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7068" y="907807"/>
            <a:ext cx="1789045" cy="178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82716E-6 L -0.00903 -0.479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" y="-2395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7284E-6 L -0.00278 -0.5262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2632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93827E-7 L -0.01233 -0.550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-275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5679E-6 L -0.01424 -0.4836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" y="-2419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93827E-6 L -0.02222 -0.494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-2472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7284E-6 L 0.00503 -0.5416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-270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Sun and Star Compasses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90</a:t>
            </a:fld>
            <a:endParaRPr lang="en-US" dirty="0"/>
          </a:p>
        </p:txBody>
      </p:sp>
      <p:pic>
        <p:nvPicPr>
          <p:cNvPr id="8" name="Picture 7" descr="A picture containing outdoor object, outdoor, star, night&#10;&#10;Description automatically generated">
            <a:extLst>
              <a:ext uri="{FF2B5EF4-FFF2-40B4-BE49-F238E27FC236}">
                <a16:creationId xmlns:a16="http://schemas.microsoft.com/office/drawing/2014/main" id="{AD09EFE7-E73C-490E-A861-C304292C4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702" y="941358"/>
            <a:ext cx="6254151" cy="390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3624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Sun Compass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91</a:t>
            </a:fld>
            <a:endParaRPr lang="en-US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79E4EE06-4D95-4E72-8EFA-DCAC44FE90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090"/>
          <a:stretch/>
        </p:blipFill>
        <p:spPr>
          <a:xfrm>
            <a:off x="2131693" y="1135886"/>
            <a:ext cx="5942631" cy="312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2287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Sun Compass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4" y="904461"/>
            <a:ext cx="7584172" cy="4138371"/>
          </a:xfrm>
        </p:spPr>
        <p:txBody>
          <a:bodyPr/>
          <a:lstStyle/>
          <a:p>
            <a:r>
              <a:rPr lang="en-US" dirty="0"/>
              <a:t>Experiment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92</a:t>
            </a:fld>
            <a:endParaRPr lang="en-US" dirty="0"/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07B4D26B-E75E-464D-BCA3-71397F666DED}"/>
              </a:ext>
            </a:extLst>
          </p:cNvPr>
          <p:cNvSpPr/>
          <p:nvPr/>
        </p:nvSpPr>
        <p:spPr>
          <a:xfrm>
            <a:off x="4435494" y="2373596"/>
            <a:ext cx="1061049" cy="1069676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A353A664-057A-4DC4-9187-7531173FED7D}"/>
              </a:ext>
            </a:extLst>
          </p:cNvPr>
          <p:cNvSpPr/>
          <p:nvPr/>
        </p:nvSpPr>
        <p:spPr>
          <a:xfrm>
            <a:off x="5999009" y="3282050"/>
            <a:ext cx="1061049" cy="1069676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4BBF7F9B-9DF7-4340-95A7-3E49F58EFCB3}"/>
              </a:ext>
            </a:extLst>
          </p:cNvPr>
          <p:cNvSpPr/>
          <p:nvPr/>
        </p:nvSpPr>
        <p:spPr>
          <a:xfrm>
            <a:off x="4300961" y="3972359"/>
            <a:ext cx="1061049" cy="1069676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51C31A63-0711-4A94-978B-0EEC414B59D9}"/>
              </a:ext>
            </a:extLst>
          </p:cNvPr>
          <p:cNvSpPr/>
          <p:nvPr/>
        </p:nvSpPr>
        <p:spPr>
          <a:xfrm>
            <a:off x="2871979" y="3282050"/>
            <a:ext cx="1061049" cy="1069676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</a:t>
            </a:r>
          </a:p>
        </p:txBody>
      </p:sp>
      <p:pic>
        <p:nvPicPr>
          <p:cNvPr id="13" name="Graphic 12" descr="Dim (Smaller Sun) outline">
            <a:extLst>
              <a:ext uri="{FF2B5EF4-FFF2-40B4-BE49-F238E27FC236}">
                <a16:creationId xmlns:a16="http://schemas.microsoft.com/office/drawing/2014/main" id="{DCBAE37D-60C5-4D84-B972-8781557A2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71979" y="1295041"/>
            <a:ext cx="914400" cy="91440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4147DD8-4708-4D21-90C0-9F417464D261}"/>
              </a:ext>
            </a:extLst>
          </p:cNvPr>
          <p:cNvSpPr/>
          <p:nvPr/>
        </p:nvSpPr>
        <p:spPr>
          <a:xfrm>
            <a:off x="6142008" y="3372928"/>
            <a:ext cx="646981" cy="155276"/>
          </a:xfrm>
          <a:custGeom>
            <a:avLst/>
            <a:gdLst>
              <a:gd name="connsiteX0" fmla="*/ 0 w 646981"/>
              <a:gd name="connsiteY0" fmla="*/ 155276 h 155276"/>
              <a:gd name="connsiteX1" fmla="*/ 189781 w 646981"/>
              <a:gd name="connsiteY1" fmla="*/ 43132 h 155276"/>
              <a:gd name="connsiteX2" fmla="*/ 414067 w 646981"/>
              <a:gd name="connsiteY2" fmla="*/ 0 h 155276"/>
              <a:gd name="connsiteX3" fmla="*/ 491705 w 646981"/>
              <a:gd name="connsiteY3" fmla="*/ 77638 h 155276"/>
              <a:gd name="connsiteX4" fmla="*/ 603849 w 646981"/>
              <a:gd name="connsiteY4" fmla="*/ 86264 h 155276"/>
              <a:gd name="connsiteX5" fmla="*/ 646981 w 646981"/>
              <a:gd name="connsiteY5" fmla="*/ 146649 h 155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6981" h="155276">
                <a:moveTo>
                  <a:pt x="0" y="155276"/>
                </a:moveTo>
                <a:lnTo>
                  <a:pt x="189781" y="43132"/>
                </a:lnTo>
                <a:lnTo>
                  <a:pt x="414067" y="0"/>
                </a:lnTo>
                <a:lnTo>
                  <a:pt x="491705" y="77638"/>
                </a:lnTo>
                <a:lnTo>
                  <a:pt x="603849" y="86264"/>
                </a:lnTo>
                <a:lnTo>
                  <a:pt x="646981" y="146649"/>
                </a:lnTo>
              </a:path>
            </a:pathLst>
          </a:custGeom>
          <a:solidFill>
            <a:srgbClr val="99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739C4D8A-9E1D-4BB5-A233-3F1B04A5EA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633895" y="3257136"/>
            <a:ext cx="665455" cy="64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3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2 -0.04661 L 0.00972 -0.04661 C 0.00937 -0.05833 0.00781 -0.07932 0.00972 -0.09198 C 0.01111 -0.10093 0.01336 -0.10895 0.01545 -0.11728 C 0.02204 -0.14414 0.02743 -0.16266 0.03611 -0.18766 C 0.03871 -0.19506 0.04201 -0.20216 0.04461 -0.20957 C 0.05503 -0.23858 0.06059 -0.26574 0.07482 -0.28673 C 0.07708 -0.29012 0.07951 -0.29321 0.08229 -0.29506 C 0.08836 -0.29938 0.09496 -0.30185 0.10121 -0.30494 C 0.11093 -0.30401 0.12083 -0.30525 0.13038 -0.30185 C 0.13333 -0.30062 0.13472 -0.29475 0.13697 -0.29167 C 0.1401 -0.28796 0.1434 -0.28488 0.14652 -0.28148 C 0.15138 -0.26574 0.15138 -0.26636 0.1559 -0.24969 C 0.15885 -0.2392 0.16441 -0.2179 0.16441 -0.2179 C 0.16475 -0.21389 0.16475 -0.20988 0.16527 -0.20617 C 0.16632 -0.19969 0.1684 -0.19414 0.16909 -0.18766 C 0.16996 -0.17932 0.16944 -0.17068 0.17013 -0.16266 C 0.17066 -0.15463 0.17187 -0.14691 0.17291 -0.13889 C 0.17326 -0.12716 0.17326 -0.11543 0.17378 -0.1037 C 0.17413 -0.0963 0.17552 -0.0892 0.17673 -0.0821 C 0.17691 -0.08025 0.17743 -0.0787 0.1776 -0.07685 C 0.17777 -0.07377 0.1776 -0.07037 0.1776 -0.06698 " pathEditMode="relative" ptsTypes="AAAAAAAAAAAAAAAAA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Sun Compass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4" y="904461"/>
            <a:ext cx="7584172" cy="4138371"/>
          </a:xfrm>
        </p:spPr>
        <p:txBody>
          <a:bodyPr/>
          <a:lstStyle/>
          <a:p>
            <a:r>
              <a:rPr lang="en-US" dirty="0"/>
              <a:t>Experiment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93</a:t>
            </a:fld>
            <a:endParaRPr lang="en-US" dirty="0"/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07B4D26B-E75E-464D-BCA3-71397F666DED}"/>
              </a:ext>
            </a:extLst>
          </p:cNvPr>
          <p:cNvSpPr/>
          <p:nvPr/>
        </p:nvSpPr>
        <p:spPr>
          <a:xfrm>
            <a:off x="4435494" y="2373596"/>
            <a:ext cx="1061049" cy="1069676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A353A664-057A-4DC4-9187-7531173FED7D}"/>
              </a:ext>
            </a:extLst>
          </p:cNvPr>
          <p:cNvSpPr/>
          <p:nvPr/>
        </p:nvSpPr>
        <p:spPr>
          <a:xfrm>
            <a:off x="5999009" y="3282050"/>
            <a:ext cx="1061049" cy="1069676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4BBF7F9B-9DF7-4340-95A7-3E49F58EFCB3}"/>
              </a:ext>
            </a:extLst>
          </p:cNvPr>
          <p:cNvSpPr/>
          <p:nvPr/>
        </p:nvSpPr>
        <p:spPr>
          <a:xfrm>
            <a:off x="4300961" y="3972359"/>
            <a:ext cx="1061049" cy="1069676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51C31A63-0711-4A94-978B-0EEC414B59D9}"/>
              </a:ext>
            </a:extLst>
          </p:cNvPr>
          <p:cNvSpPr/>
          <p:nvPr/>
        </p:nvSpPr>
        <p:spPr>
          <a:xfrm>
            <a:off x="2871979" y="3282050"/>
            <a:ext cx="1061049" cy="1069676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4147DD8-4708-4D21-90C0-9F417464D261}"/>
              </a:ext>
            </a:extLst>
          </p:cNvPr>
          <p:cNvSpPr/>
          <p:nvPr/>
        </p:nvSpPr>
        <p:spPr>
          <a:xfrm>
            <a:off x="6142008" y="3372928"/>
            <a:ext cx="646981" cy="155276"/>
          </a:xfrm>
          <a:custGeom>
            <a:avLst/>
            <a:gdLst>
              <a:gd name="connsiteX0" fmla="*/ 0 w 646981"/>
              <a:gd name="connsiteY0" fmla="*/ 155276 h 155276"/>
              <a:gd name="connsiteX1" fmla="*/ 189781 w 646981"/>
              <a:gd name="connsiteY1" fmla="*/ 43132 h 155276"/>
              <a:gd name="connsiteX2" fmla="*/ 414067 w 646981"/>
              <a:gd name="connsiteY2" fmla="*/ 0 h 155276"/>
              <a:gd name="connsiteX3" fmla="*/ 491705 w 646981"/>
              <a:gd name="connsiteY3" fmla="*/ 77638 h 155276"/>
              <a:gd name="connsiteX4" fmla="*/ 603849 w 646981"/>
              <a:gd name="connsiteY4" fmla="*/ 86264 h 155276"/>
              <a:gd name="connsiteX5" fmla="*/ 646981 w 646981"/>
              <a:gd name="connsiteY5" fmla="*/ 146649 h 155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6981" h="155276">
                <a:moveTo>
                  <a:pt x="0" y="155276"/>
                </a:moveTo>
                <a:lnTo>
                  <a:pt x="189781" y="43132"/>
                </a:lnTo>
                <a:lnTo>
                  <a:pt x="414067" y="0"/>
                </a:lnTo>
                <a:lnTo>
                  <a:pt x="491705" y="77638"/>
                </a:lnTo>
                <a:lnTo>
                  <a:pt x="603849" y="86264"/>
                </a:lnTo>
                <a:lnTo>
                  <a:pt x="646981" y="146649"/>
                </a:lnTo>
              </a:path>
            </a:pathLst>
          </a:custGeom>
          <a:solidFill>
            <a:srgbClr val="99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739C4D8A-9E1D-4BB5-A233-3F1B04A5E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895" y="3257136"/>
            <a:ext cx="665455" cy="642467"/>
          </a:xfrm>
          <a:prstGeom prst="rect">
            <a:avLst/>
          </a:prstGeom>
        </p:spPr>
      </p:pic>
      <p:pic>
        <p:nvPicPr>
          <p:cNvPr id="7" name="Picture 6" descr="A picture containing text, monitor, picture frame, screen&#10;&#10;Description automatically generated">
            <a:extLst>
              <a:ext uri="{FF2B5EF4-FFF2-40B4-BE49-F238E27FC236}">
                <a16:creationId xmlns:a16="http://schemas.microsoft.com/office/drawing/2014/main" id="{A4CD5E9F-BD26-4DCF-9726-587D514E2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6885" y="849827"/>
            <a:ext cx="1061049" cy="1448531"/>
          </a:xfrm>
          <a:prstGeom prst="rect">
            <a:avLst/>
          </a:prstGeom>
        </p:spPr>
      </p:pic>
      <p:pic>
        <p:nvPicPr>
          <p:cNvPr id="13" name="Graphic 12" descr="Dim (Smaller Sun) outline">
            <a:extLst>
              <a:ext uri="{FF2B5EF4-FFF2-40B4-BE49-F238E27FC236}">
                <a16:creationId xmlns:a16="http://schemas.microsoft.com/office/drawing/2014/main" id="{DCBAE37D-60C5-4D84-B972-8781557A24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90209" y="111689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83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89 -0.04661 L -0.01389 -0.04661 C -0.01424 -0.05463 -0.01476 -0.06235 -0.01493 -0.07037 C -0.01563 -0.09753 -0.01511 -0.12531 -0.01684 -0.15247 C -0.01737 -0.1608 -0.01962 -0.16821 -0.02153 -0.17593 C -0.02431 -0.18673 -0.03073 -0.20772 -0.03559 -0.2179 C -0.03976 -0.22624 -0.0448 -0.23303 -0.04896 -0.24136 C -0.05643 -0.25648 -0.06424 -0.2713 -0.07049 -0.28827 C -0.07344 -0.29568 -0.07466 -0.30216 -0.08004 -0.30494 C -0.08438 -0.30741 -0.09757 -0.30926 -0.10261 -0.30988 C -0.11077 -0.30895 -0.1191 -0.30957 -0.12709 -0.30679 C -0.13785 -0.30278 -0.14167 -0.29074 -0.14792 -0.27654 C -0.15261 -0.26574 -0.15521 -0.25741 -0.15921 -0.2463 C -0.16337 -0.16235 -0.15955 -0.19414 -0.1658 -0.14908 C -0.16615 -0.13519 -0.16615 -0.12099 -0.16684 -0.1071 C -0.16893 -0.05093 -0.16858 -0.09414 -0.16858 -0.06173 " pathEditMode="relative" ptsTypes="AAAAAAAAAAA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Sun Compass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4" y="904461"/>
            <a:ext cx="7584172" cy="4138371"/>
          </a:xfrm>
        </p:spPr>
        <p:txBody>
          <a:bodyPr/>
          <a:lstStyle/>
          <a:p>
            <a:r>
              <a:rPr lang="en-US" dirty="0"/>
              <a:t>Coordination with visual cues and circadian rhythm</a:t>
            </a:r>
          </a:p>
          <a:p>
            <a:r>
              <a:rPr lang="en-US" dirty="0"/>
              <a:t>Clock-shifted Birds</a:t>
            </a:r>
          </a:p>
          <a:p>
            <a:pPr lvl="1"/>
            <a:r>
              <a:rPr lang="en-US" dirty="0"/>
              <a:t>Performed poorly when placed outside because their circadian rhythm made them think the sun was in a different location.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94</a:t>
            </a:fld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DB0489B8-C2B9-4A94-B732-0018CD722D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-2119"/>
          <a:stretch/>
        </p:blipFill>
        <p:spPr>
          <a:xfrm>
            <a:off x="1795035" y="3166878"/>
            <a:ext cx="6581213" cy="192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9930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244026"/>
            <a:ext cx="3276451" cy="1467631"/>
          </a:xfrm>
        </p:spPr>
        <p:txBody>
          <a:bodyPr anchor="b">
            <a:normAutofit/>
          </a:bodyPr>
          <a:lstStyle/>
          <a:p>
            <a:r>
              <a:rPr lang="en-US" sz="4100" b="1"/>
              <a:t>Star Compass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1940245"/>
            <a:ext cx="2606040" cy="13716"/>
          </a:xfrm>
          <a:custGeom>
            <a:avLst/>
            <a:gdLst>
              <a:gd name="connsiteX0" fmla="*/ 0 w 2606040"/>
              <a:gd name="connsiteY0" fmla="*/ 0 h 13716"/>
              <a:gd name="connsiteX1" fmla="*/ 625450 w 2606040"/>
              <a:gd name="connsiteY1" fmla="*/ 0 h 13716"/>
              <a:gd name="connsiteX2" fmla="*/ 1224839 w 2606040"/>
              <a:gd name="connsiteY2" fmla="*/ 0 h 13716"/>
              <a:gd name="connsiteX3" fmla="*/ 1824228 w 2606040"/>
              <a:gd name="connsiteY3" fmla="*/ 0 h 13716"/>
              <a:gd name="connsiteX4" fmla="*/ 2606040 w 2606040"/>
              <a:gd name="connsiteY4" fmla="*/ 0 h 13716"/>
              <a:gd name="connsiteX5" fmla="*/ 2606040 w 2606040"/>
              <a:gd name="connsiteY5" fmla="*/ 13716 h 13716"/>
              <a:gd name="connsiteX6" fmla="*/ 1902409 w 2606040"/>
              <a:gd name="connsiteY6" fmla="*/ 13716 h 13716"/>
              <a:gd name="connsiteX7" fmla="*/ 1276960 w 2606040"/>
              <a:gd name="connsiteY7" fmla="*/ 13716 h 13716"/>
              <a:gd name="connsiteX8" fmla="*/ 677570 w 2606040"/>
              <a:gd name="connsiteY8" fmla="*/ 13716 h 13716"/>
              <a:gd name="connsiteX9" fmla="*/ 0 w 2606040"/>
              <a:gd name="connsiteY9" fmla="*/ 13716 h 13716"/>
              <a:gd name="connsiteX10" fmla="*/ 0 w 2606040"/>
              <a:gd name="connsiteY10" fmla="*/ 0 h 13716"/>
              <a:gd name="connsiteX0" fmla="*/ 0 w 2606040"/>
              <a:gd name="connsiteY0" fmla="*/ 0 h 13716"/>
              <a:gd name="connsiteX1" fmla="*/ 599389 w 2606040"/>
              <a:gd name="connsiteY1" fmla="*/ 0 h 13716"/>
              <a:gd name="connsiteX2" fmla="*/ 1303020 w 2606040"/>
              <a:gd name="connsiteY2" fmla="*/ 0 h 13716"/>
              <a:gd name="connsiteX3" fmla="*/ 1876349 w 2606040"/>
              <a:gd name="connsiteY3" fmla="*/ 0 h 13716"/>
              <a:gd name="connsiteX4" fmla="*/ 2606040 w 2606040"/>
              <a:gd name="connsiteY4" fmla="*/ 0 h 13716"/>
              <a:gd name="connsiteX5" fmla="*/ 2606040 w 2606040"/>
              <a:gd name="connsiteY5" fmla="*/ 13716 h 13716"/>
              <a:gd name="connsiteX6" fmla="*/ 1980590 w 2606040"/>
              <a:gd name="connsiteY6" fmla="*/ 13716 h 13716"/>
              <a:gd name="connsiteX7" fmla="*/ 1276960 w 2606040"/>
              <a:gd name="connsiteY7" fmla="*/ 13716 h 13716"/>
              <a:gd name="connsiteX8" fmla="*/ 651510 w 2606040"/>
              <a:gd name="connsiteY8" fmla="*/ 13716 h 13716"/>
              <a:gd name="connsiteX9" fmla="*/ 0 w 2606040"/>
              <a:gd name="connsiteY9" fmla="*/ 13716 h 13716"/>
              <a:gd name="connsiteX10" fmla="*/ 0 w 2606040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3716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5838" y="5689"/>
                  <a:pt x="2605775" y="8075"/>
                  <a:pt x="2606040" y="13716"/>
                </a:cubicBezTo>
                <a:cubicBezTo>
                  <a:pt x="2260204" y="24770"/>
                  <a:pt x="2175708" y="1042"/>
                  <a:pt x="1902409" y="13716"/>
                </a:cubicBezTo>
                <a:cubicBezTo>
                  <a:pt x="1638502" y="36492"/>
                  <a:pt x="1460923" y="-20841"/>
                  <a:pt x="1276960" y="13716"/>
                </a:cubicBezTo>
                <a:cubicBezTo>
                  <a:pt x="1057717" y="9789"/>
                  <a:pt x="867956" y="-2252"/>
                  <a:pt x="677570" y="13716"/>
                </a:cubicBezTo>
                <a:cubicBezTo>
                  <a:pt x="457951" y="28801"/>
                  <a:pt x="189752" y="50816"/>
                  <a:pt x="0" y="13716"/>
                </a:cubicBezTo>
                <a:cubicBezTo>
                  <a:pt x="468" y="10483"/>
                  <a:pt x="836" y="5117"/>
                  <a:pt x="0" y="0"/>
                </a:cubicBezTo>
                <a:close/>
              </a:path>
              <a:path w="2606040" h="13716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7080" y="4836"/>
                  <a:pt x="2606317" y="7740"/>
                  <a:pt x="2606040" y="13716"/>
                </a:cubicBezTo>
                <a:cubicBezTo>
                  <a:pt x="2347059" y="-1948"/>
                  <a:pt x="2192004" y="4234"/>
                  <a:pt x="1980590" y="13716"/>
                </a:cubicBezTo>
                <a:cubicBezTo>
                  <a:pt x="1783984" y="-14317"/>
                  <a:pt x="1487673" y="41336"/>
                  <a:pt x="1276960" y="13716"/>
                </a:cubicBezTo>
                <a:cubicBezTo>
                  <a:pt x="1087111" y="-41823"/>
                  <a:pt x="879204" y="42195"/>
                  <a:pt x="651510" y="13716"/>
                </a:cubicBezTo>
                <a:cubicBezTo>
                  <a:pt x="430798" y="-32336"/>
                  <a:pt x="132889" y="-38039"/>
                  <a:pt x="0" y="13716"/>
                </a:cubicBezTo>
                <a:cubicBezTo>
                  <a:pt x="1109" y="8984"/>
                  <a:pt x="330" y="5748"/>
                  <a:pt x="0" y="0"/>
                </a:cubicBezTo>
                <a:close/>
              </a:path>
              <a:path w="2606040" h="13716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5859" y="5467"/>
                  <a:pt x="2605677" y="7416"/>
                  <a:pt x="2606040" y="13716"/>
                </a:cubicBezTo>
                <a:cubicBezTo>
                  <a:pt x="2234648" y="22404"/>
                  <a:pt x="2180202" y="-14933"/>
                  <a:pt x="1902409" y="13716"/>
                </a:cubicBezTo>
                <a:cubicBezTo>
                  <a:pt x="1635562" y="42622"/>
                  <a:pt x="1477339" y="222"/>
                  <a:pt x="1276960" y="13716"/>
                </a:cubicBezTo>
                <a:cubicBezTo>
                  <a:pt x="1058094" y="62350"/>
                  <a:pt x="904206" y="-25208"/>
                  <a:pt x="677570" y="13716"/>
                </a:cubicBezTo>
                <a:cubicBezTo>
                  <a:pt x="485746" y="10141"/>
                  <a:pt x="195925" y="28433"/>
                  <a:pt x="0" y="13716"/>
                </a:cubicBezTo>
                <a:cubicBezTo>
                  <a:pt x="406" y="10107"/>
                  <a:pt x="891" y="4502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3716"/>
                      <a:gd name="connsiteX1" fmla="*/ 625450 w 2606040"/>
                      <a:gd name="connsiteY1" fmla="*/ 0 h 13716"/>
                      <a:gd name="connsiteX2" fmla="*/ 1224839 w 2606040"/>
                      <a:gd name="connsiteY2" fmla="*/ 0 h 13716"/>
                      <a:gd name="connsiteX3" fmla="*/ 1824228 w 2606040"/>
                      <a:gd name="connsiteY3" fmla="*/ 0 h 13716"/>
                      <a:gd name="connsiteX4" fmla="*/ 2606040 w 2606040"/>
                      <a:gd name="connsiteY4" fmla="*/ 0 h 13716"/>
                      <a:gd name="connsiteX5" fmla="*/ 2606040 w 2606040"/>
                      <a:gd name="connsiteY5" fmla="*/ 13716 h 13716"/>
                      <a:gd name="connsiteX6" fmla="*/ 1902409 w 2606040"/>
                      <a:gd name="connsiteY6" fmla="*/ 13716 h 13716"/>
                      <a:gd name="connsiteX7" fmla="*/ 1276960 w 2606040"/>
                      <a:gd name="connsiteY7" fmla="*/ 13716 h 13716"/>
                      <a:gd name="connsiteX8" fmla="*/ 677570 w 2606040"/>
                      <a:gd name="connsiteY8" fmla="*/ 13716 h 13716"/>
                      <a:gd name="connsiteX9" fmla="*/ 0 w 2606040"/>
                      <a:gd name="connsiteY9" fmla="*/ 13716 h 13716"/>
                      <a:gd name="connsiteX10" fmla="*/ 0 w 2606040"/>
                      <a:gd name="connsiteY10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3716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690" y="5728"/>
                          <a:pt x="2605650" y="7624"/>
                          <a:pt x="2606040" y="13716"/>
                        </a:cubicBezTo>
                        <a:cubicBezTo>
                          <a:pt x="2256758" y="26838"/>
                          <a:pt x="2173673" y="-17450"/>
                          <a:pt x="1902409" y="13716"/>
                        </a:cubicBezTo>
                        <a:cubicBezTo>
                          <a:pt x="1631145" y="44882"/>
                          <a:pt x="1461378" y="894"/>
                          <a:pt x="1276960" y="13716"/>
                        </a:cubicBezTo>
                        <a:cubicBezTo>
                          <a:pt x="1092542" y="26538"/>
                          <a:pt x="890442" y="8641"/>
                          <a:pt x="677570" y="13716"/>
                        </a:cubicBezTo>
                        <a:cubicBezTo>
                          <a:pt x="464698" y="18792"/>
                          <a:pt x="187648" y="31265"/>
                          <a:pt x="0" y="13716"/>
                        </a:cubicBezTo>
                        <a:cubicBezTo>
                          <a:pt x="-302" y="10335"/>
                          <a:pt x="417" y="4724"/>
                          <a:pt x="0" y="0"/>
                        </a:cubicBezTo>
                        <a:close/>
                      </a:path>
                      <a:path w="2606040" h="13716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6569" y="5071"/>
                          <a:pt x="2606315" y="7437"/>
                          <a:pt x="2606040" y="13716"/>
                        </a:cubicBezTo>
                        <a:cubicBezTo>
                          <a:pt x="2393024" y="-2332"/>
                          <a:pt x="2191161" y="34687"/>
                          <a:pt x="1980590" y="13716"/>
                        </a:cubicBezTo>
                        <a:cubicBezTo>
                          <a:pt x="1770019" y="-7255"/>
                          <a:pt x="1476440" y="31542"/>
                          <a:pt x="1276960" y="13716"/>
                        </a:cubicBezTo>
                        <a:cubicBezTo>
                          <a:pt x="1077480" y="-4110"/>
                          <a:pt x="880988" y="37553"/>
                          <a:pt x="651510" y="13716"/>
                        </a:cubicBezTo>
                        <a:cubicBezTo>
                          <a:pt x="422032" y="-10121"/>
                          <a:pt x="130744" y="-6519"/>
                          <a:pt x="0" y="13716"/>
                        </a:cubicBezTo>
                        <a:cubicBezTo>
                          <a:pt x="198" y="8947"/>
                          <a:pt x="304" y="52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calendar&#10;&#10;Description automatically generated">
            <a:extLst>
              <a:ext uri="{FF2B5EF4-FFF2-40B4-BE49-F238E27FC236}">
                <a16:creationId xmlns:a16="http://schemas.microsoft.com/office/drawing/2014/main" id="{320C2F5A-1C48-4790-88D8-8EB3AD7F20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83" r="13290"/>
          <a:stretch/>
        </p:blipFill>
        <p:spPr>
          <a:xfrm>
            <a:off x="3983776" y="10"/>
            <a:ext cx="5159081" cy="51434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829550" y="4767262"/>
            <a:ext cx="685800" cy="2738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3E3ED03-89FE-406E-A8C2-A068384311C9}" type="slidenum">
              <a:rPr lang="en-US" sz="13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95</a:t>
            </a:fld>
            <a:endParaRPr lang="en-US" sz="1300">
              <a:solidFill>
                <a:srgbClr val="FFFF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82060D-1F7E-4691-9C15-179BC2900D87}"/>
              </a:ext>
            </a:extLst>
          </p:cNvPr>
          <p:cNvSpPr/>
          <p:nvPr/>
        </p:nvSpPr>
        <p:spPr>
          <a:xfrm>
            <a:off x="396815" y="1873351"/>
            <a:ext cx="2689285" cy="133787"/>
          </a:xfrm>
          <a:prstGeom prst="rect">
            <a:avLst/>
          </a:prstGeom>
          <a:solidFill>
            <a:srgbClr val="0039A6"/>
          </a:solidFill>
          <a:ln>
            <a:solidFill>
              <a:srgbClr val="0031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7530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Star Compass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4" y="904461"/>
            <a:ext cx="7584172" cy="4138371"/>
          </a:xfrm>
        </p:spPr>
        <p:txBody>
          <a:bodyPr/>
          <a:lstStyle/>
          <a:p>
            <a:r>
              <a:rPr lang="en-US" dirty="0"/>
              <a:t>Indigo Bunting</a:t>
            </a:r>
          </a:p>
          <a:p>
            <a:pPr lvl="1"/>
            <a:r>
              <a:rPr lang="en-US" dirty="0"/>
              <a:t>High flying migrant</a:t>
            </a:r>
          </a:p>
          <a:p>
            <a:pPr lvl="1"/>
            <a:r>
              <a:rPr lang="en-US" dirty="0"/>
              <a:t>Summer: North America</a:t>
            </a:r>
          </a:p>
          <a:p>
            <a:pPr lvl="1"/>
            <a:r>
              <a:rPr lang="en-US" dirty="0"/>
              <a:t>Winter: Florida and South America</a:t>
            </a:r>
          </a:p>
          <a:p>
            <a:pPr lvl="1"/>
            <a:r>
              <a:rPr lang="en-US" dirty="0"/>
              <a:t>Migrate South</a:t>
            </a:r>
          </a:p>
          <a:p>
            <a:r>
              <a:rPr lang="en-US" dirty="0"/>
              <a:t>Planetarium!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96</a:t>
            </a:fld>
            <a:endParaRPr lang="en-US" dirty="0"/>
          </a:p>
        </p:txBody>
      </p:sp>
      <p:pic>
        <p:nvPicPr>
          <p:cNvPr id="7" name="Picture 6" descr="A blue bird on a branch&#10;&#10;Description automatically generated">
            <a:extLst>
              <a:ext uri="{FF2B5EF4-FFF2-40B4-BE49-F238E27FC236}">
                <a16:creationId xmlns:a16="http://schemas.microsoft.com/office/drawing/2014/main" id="{0A09151C-8AA5-4701-9FA7-1E12730FE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687" y="808416"/>
            <a:ext cx="2468365" cy="1851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272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Star Compass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4" y="904461"/>
            <a:ext cx="7584172" cy="4138371"/>
          </a:xfrm>
        </p:spPr>
        <p:txBody>
          <a:bodyPr/>
          <a:lstStyle/>
          <a:p>
            <a:r>
              <a:rPr lang="en-US" dirty="0"/>
              <a:t>Planetarium Experiment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97</a:t>
            </a:fld>
            <a:endParaRPr lang="en-US" dirty="0"/>
          </a:p>
        </p:txBody>
      </p:sp>
      <p:pic>
        <p:nvPicPr>
          <p:cNvPr id="6" name="Picture 5" descr="A picture containing blue, night sky&#10;&#10;Description automatically generated">
            <a:extLst>
              <a:ext uri="{FF2B5EF4-FFF2-40B4-BE49-F238E27FC236}">
                <a16:creationId xmlns:a16="http://schemas.microsoft.com/office/drawing/2014/main" id="{53584ACE-9905-4526-BAF9-5DCB35F5B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" y="1284033"/>
            <a:ext cx="80962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6512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ED2-C508-486B-BE7C-6D936848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34" y="49467"/>
            <a:ext cx="7584172" cy="709482"/>
          </a:xfrm>
        </p:spPr>
        <p:txBody>
          <a:bodyPr/>
          <a:lstStyle/>
          <a:p>
            <a:r>
              <a:rPr lang="en-US" b="1" dirty="0"/>
              <a:t>Star Compass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A6D0-F81B-4F1A-82E2-614E97722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4" y="904461"/>
            <a:ext cx="7584172" cy="4138371"/>
          </a:xfrm>
        </p:spPr>
        <p:txBody>
          <a:bodyPr/>
          <a:lstStyle/>
          <a:p>
            <a:r>
              <a:rPr lang="en-US" dirty="0"/>
              <a:t>Planetarium Experiment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98</a:t>
            </a:fld>
            <a:endParaRPr lang="en-US" dirty="0"/>
          </a:p>
        </p:txBody>
      </p:sp>
      <p:pic>
        <p:nvPicPr>
          <p:cNvPr id="6" name="Picture 5" descr="A picture containing blue, night sky&#10;&#10;Description automatically generated">
            <a:extLst>
              <a:ext uri="{FF2B5EF4-FFF2-40B4-BE49-F238E27FC236}">
                <a16:creationId xmlns:a16="http://schemas.microsoft.com/office/drawing/2014/main" id="{53584ACE-9905-4526-BAF9-5DCB35F5B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" y="1284033"/>
            <a:ext cx="80962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0115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87E84-9B2F-4CBC-B793-5D593B4E1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ED03-89FE-406E-A8C2-A068384311C9}" type="slidenum">
              <a:rPr lang="en-US" smtClean="0"/>
              <a:pPr/>
              <a:t>99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A7CD02-5AB6-4CD6-9FE9-901867923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934" y="741873"/>
            <a:ext cx="7584172" cy="430096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QR CODE: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Thank you! Please provide constructive feedback of my lecture. It helps me get better!</a:t>
            </a:r>
          </a:p>
          <a:p>
            <a:pPr marL="0" indent="0" algn="ctr">
              <a:buNone/>
            </a:pPr>
            <a:r>
              <a:rPr lang="en-US" dirty="0"/>
              <a:t>Matthew Babb</a:t>
            </a:r>
          </a:p>
          <a:p>
            <a:pPr marL="0" indent="0" algn="ctr">
              <a:buNone/>
            </a:pPr>
            <a:r>
              <a:rPr lang="en-US" dirty="0"/>
              <a:t>mbabb4@student.gsu.edu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E28B8AB-9F84-4945-B5C2-A515E66FC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914" y="100668"/>
            <a:ext cx="7584172" cy="709482"/>
          </a:xfrm>
        </p:spPr>
        <p:txBody>
          <a:bodyPr/>
          <a:lstStyle/>
          <a:p>
            <a:pPr algn="ctr"/>
            <a:r>
              <a:rPr lang="en-US" dirty="0"/>
              <a:t>In-Class Assignment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B67C2B-70A3-4DFA-9798-698066035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431" y="1318984"/>
            <a:ext cx="1855537" cy="185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801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17992</TotalTime>
  <Words>2989</Words>
  <Application>Microsoft Office PowerPoint</Application>
  <PresentationFormat>On-screen Show (16:9)</PresentationFormat>
  <Paragraphs>721</Paragraphs>
  <Slides>100</Slides>
  <Notes>100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100</vt:i4>
      </vt:variant>
    </vt:vector>
  </HeadingPairs>
  <TitlesOfParts>
    <vt:vector size="108" baseType="lpstr">
      <vt:lpstr>Abadi</vt:lpstr>
      <vt:lpstr>Arial</vt:lpstr>
      <vt:lpstr>Calibri</vt:lpstr>
      <vt:lpstr>Century Gothic</vt:lpstr>
      <vt:lpstr>Times</vt:lpstr>
      <vt:lpstr>Times New Roman</vt:lpstr>
      <vt:lpstr>Office Theme</vt:lpstr>
      <vt:lpstr>Custom Design</vt:lpstr>
      <vt:lpstr>Animals on the Move Navigation, Migration, and Movement</vt:lpstr>
      <vt:lpstr>Migration</vt:lpstr>
      <vt:lpstr>Animal Movements</vt:lpstr>
      <vt:lpstr>Emigration vs Immigration</vt:lpstr>
      <vt:lpstr>Animal Movements</vt:lpstr>
      <vt:lpstr>Migration</vt:lpstr>
      <vt:lpstr>Why Move?</vt:lpstr>
      <vt:lpstr>Golden Jellyfish</vt:lpstr>
      <vt:lpstr>Golden Jellyfish</vt:lpstr>
      <vt:lpstr>Golden Jellyfish</vt:lpstr>
      <vt:lpstr>Golden Jellyfish</vt:lpstr>
      <vt:lpstr>Beluga Whale</vt:lpstr>
      <vt:lpstr>Types of Migration</vt:lpstr>
      <vt:lpstr>Obligatory Migrants</vt:lpstr>
      <vt:lpstr>Genetic Basis of Migration</vt:lpstr>
      <vt:lpstr>Facultative Migrants</vt:lpstr>
      <vt:lpstr>Why NOT Move?</vt:lpstr>
      <vt:lpstr>Estivation of Kangaroo Mice</vt:lpstr>
      <vt:lpstr>Is it time to go?</vt:lpstr>
      <vt:lpstr>Springtails</vt:lpstr>
      <vt:lpstr>Springtails</vt:lpstr>
      <vt:lpstr>Springtails</vt:lpstr>
      <vt:lpstr>Red-Spotted Newt</vt:lpstr>
      <vt:lpstr>Examples of Migration</vt:lpstr>
      <vt:lpstr>PowerPoint Presentation</vt:lpstr>
      <vt:lpstr>How do animals migrate?</vt:lpstr>
      <vt:lpstr>Edward Tolman, 1946</vt:lpstr>
      <vt:lpstr>PowerPoint Presentation</vt:lpstr>
      <vt:lpstr>Cognitive Map Results</vt:lpstr>
      <vt:lpstr>Niko Tinbergen, 1972</vt:lpstr>
      <vt:lpstr>Digger Wasps use Landmarks</vt:lpstr>
      <vt:lpstr>Digger Wasps use Landmarks</vt:lpstr>
      <vt:lpstr>PowerPoint Presentation</vt:lpstr>
      <vt:lpstr>African Elephants</vt:lpstr>
      <vt:lpstr>African Elephants</vt:lpstr>
      <vt:lpstr>Infrasound Cues</vt:lpstr>
      <vt:lpstr>Infrasound Cues</vt:lpstr>
      <vt:lpstr>Infrasound Cues</vt:lpstr>
      <vt:lpstr>African Elephants</vt:lpstr>
      <vt:lpstr>African Elephants</vt:lpstr>
      <vt:lpstr>PowerPoint Presentation</vt:lpstr>
      <vt:lpstr>Coho Salmon</vt:lpstr>
      <vt:lpstr>Coho Salmon Experiment</vt:lpstr>
      <vt:lpstr>Coho Salmon Experiment</vt:lpstr>
      <vt:lpstr>Coho Salmon Experiment</vt:lpstr>
      <vt:lpstr>PowerPoint Presentation</vt:lpstr>
      <vt:lpstr>Sea Turtle Magnetoreception</vt:lpstr>
      <vt:lpstr>Sea Turtle Magnetoreception</vt:lpstr>
      <vt:lpstr>Sea Turtle Magnetoreception</vt:lpstr>
      <vt:lpstr>Sea Turtle Magnetoreception</vt:lpstr>
      <vt:lpstr>Sea Turtle Magnetoreception</vt:lpstr>
      <vt:lpstr>Sea Turtle Magnetoreception</vt:lpstr>
      <vt:lpstr>Loggerhead Life History</vt:lpstr>
      <vt:lpstr>Loggerhead Life History</vt:lpstr>
      <vt:lpstr>Loggerhead Life History</vt:lpstr>
      <vt:lpstr>Loggerhead Life History</vt:lpstr>
      <vt:lpstr>Loggerhead Life History</vt:lpstr>
      <vt:lpstr>Loggerhead Life History</vt:lpstr>
      <vt:lpstr>Title</vt:lpstr>
      <vt:lpstr>Ocean Waves and Animal Magnetism</vt:lpstr>
      <vt:lpstr>Stage 1: Hatch</vt:lpstr>
      <vt:lpstr>Stage 2: Make it to the Ocean</vt:lpstr>
      <vt:lpstr>Stage 2: Make it to the Ocean</vt:lpstr>
      <vt:lpstr>Stage 2: Make it to the Ocean</vt:lpstr>
      <vt:lpstr>Stage 2: Make it to the Ocean</vt:lpstr>
      <vt:lpstr>Stage 3: Swim Deeper </vt:lpstr>
      <vt:lpstr>Stage 3: Swim Deeper </vt:lpstr>
      <vt:lpstr>Stage 3: Swim Deeper </vt:lpstr>
      <vt:lpstr>Stage 3: Swim Deeper </vt:lpstr>
      <vt:lpstr>Stage 3: Swim Deeper </vt:lpstr>
      <vt:lpstr>Stage 3: Swim Deeper </vt:lpstr>
      <vt:lpstr>Experiment 1: Visual Cues</vt:lpstr>
      <vt:lpstr>Experiment 1: Visual Cues</vt:lpstr>
      <vt:lpstr>Experiment 2: Doplar Shifts</vt:lpstr>
      <vt:lpstr>Experiment 3: Wave Acceleration</vt:lpstr>
      <vt:lpstr>Experiment 3: Wave Acceleration</vt:lpstr>
      <vt:lpstr>Wave Simulator</vt:lpstr>
      <vt:lpstr>Wave Simulator</vt:lpstr>
      <vt:lpstr>PowerPoint Presentation</vt:lpstr>
      <vt:lpstr>PowerPoint Presentation</vt:lpstr>
      <vt:lpstr>PowerPoint Presentation</vt:lpstr>
      <vt:lpstr>Stage 4: Find Feeding Grounds</vt:lpstr>
      <vt:lpstr>Stage 5: Return for Reproduction </vt:lpstr>
      <vt:lpstr>Stage 5: Return for Reproduction </vt:lpstr>
      <vt:lpstr>Stage 5: Return for Reproduction </vt:lpstr>
      <vt:lpstr>Stage 5: Return for Reproduction </vt:lpstr>
      <vt:lpstr>Converging Isolines</vt:lpstr>
      <vt:lpstr>Diverging Isolines</vt:lpstr>
      <vt:lpstr>Results</vt:lpstr>
      <vt:lpstr>Sun and Star Compasses</vt:lpstr>
      <vt:lpstr>Sun Compass</vt:lpstr>
      <vt:lpstr>Sun Compass</vt:lpstr>
      <vt:lpstr>Sun Compass</vt:lpstr>
      <vt:lpstr>Sun Compass</vt:lpstr>
      <vt:lpstr>Star Compass</vt:lpstr>
      <vt:lpstr>Star Compass</vt:lpstr>
      <vt:lpstr>Star Compass</vt:lpstr>
      <vt:lpstr>Star Compass</vt:lpstr>
      <vt:lpstr>In-Class Assignment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Pamela Anne Lang</dc:creator>
  <cp:lastModifiedBy> </cp:lastModifiedBy>
  <cp:revision>305</cp:revision>
  <dcterms:created xsi:type="dcterms:W3CDTF">2018-03-15T15:10:30Z</dcterms:created>
  <dcterms:modified xsi:type="dcterms:W3CDTF">2022-04-02T16:08:05Z</dcterms:modified>
</cp:coreProperties>
</file>